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6"/>
  </p:notesMasterIdLst>
  <p:handoutMasterIdLst>
    <p:handoutMasterId r:id="rId17"/>
  </p:handoutMasterIdLst>
  <p:sldIdLst>
    <p:sldId id="256" r:id="rId2"/>
    <p:sldId id="257" r:id="rId3"/>
    <p:sldId id="258" r:id="rId4"/>
    <p:sldId id="267" r:id="rId5"/>
    <p:sldId id="259" r:id="rId6"/>
    <p:sldId id="261" r:id="rId7"/>
    <p:sldId id="271" r:id="rId8"/>
    <p:sldId id="262" r:id="rId9"/>
    <p:sldId id="264" r:id="rId10"/>
    <p:sldId id="272" r:id="rId11"/>
    <p:sldId id="268" r:id="rId12"/>
    <p:sldId id="269" r:id="rId13"/>
    <p:sldId id="270" r:id="rId14"/>
    <p:sldId id="265"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F0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DBF0346-2AA6-42D7-9724-A2B649B894B1}" type="datetimeFigureOut">
              <a:rPr lang="zh-CN" altLang="en-US" smtClean="0"/>
              <a:pPr/>
              <a:t>2013/11/8</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4EA762-ABA1-4152-B959-5DC88B07A0A4}" type="slidenum">
              <a:rPr lang="zh-CN" altLang="en-US" smtClean="0"/>
              <a:pPr/>
              <a:t>‹#›</a:t>
            </a:fld>
            <a:endParaRPr lang="zh-CN" altLang="en-US"/>
          </a:p>
        </p:txBody>
      </p:sp>
    </p:spTree>
    <p:extLst>
      <p:ext uri="{BB962C8B-B14F-4D97-AF65-F5344CB8AC3E}">
        <p14:creationId xmlns:p14="http://schemas.microsoft.com/office/powerpoint/2010/main" val="339325278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D0886-F98F-4FC5-A2A6-A5DB3135C542}" type="datetimeFigureOut">
              <a:rPr lang="zh-CN" altLang="en-US" smtClean="0"/>
              <a:pPr/>
              <a:t>2013/11/8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F6D502-D796-48AF-96E2-3BBE5EA58E84}" type="slidenum">
              <a:rPr lang="zh-CN" altLang="en-US" smtClean="0"/>
              <a:pPr/>
              <a:t>‹#›</a:t>
            </a:fld>
            <a:endParaRPr lang="zh-CN" altLang="en-US"/>
          </a:p>
        </p:txBody>
      </p:sp>
    </p:spTree>
    <p:extLst>
      <p:ext uri="{BB962C8B-B14F-4D97-AF65-F5344CB8AC3E}">
        <p14:creationId xmlns:p14="http://schemas.microsoft.com/office/powerpoint/2010/main" val="139804247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1408319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67544" y="701824"/>
            <a:ext cx="8208912" cy="782960"/>
          </a:xfrm>
          <a:prstGeom prst="rect">
            <a:avLst/>
          </a:prstGeom>
        </p:spPr>
        <p:txBody>
          <a:bodyPr>
            <a:normAutofit/>
          </a:bodyPr>
          <a:lstStyle>
            <a:lvl1pPr>
              <a:defRPr sz="3600"/>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57200" y="1628800"/>
            <a:ext cx="8229600" cy="4536504"/>
          </a:xfrm>
          <a:prstGeom prst="rect">
            <a:avLst/>
          </a:prstGeom>
        </p:spPr>
        <p:txBody>
          <a:bodyPr/>
          <a:lstStyle>
            <a:lvl1pPr>
              <a:defRPr sz="2400"/>
            </a:lvl1pPr>
            <a:lvl2pPr>
              <a:defRPr sz="2000"/>
            </a:lvl2pPr>
            <a:lvl3pPr>
              <a:defRPr sz="1800"/>
            </a:lvl3pPr>
            <a:lvl4pPr>
              <a:defRPr sz="1600"/>
            </a:lvl4pPr>
            <a:lvl5pPr>
              <a:defRPr sz="14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extLst>
      <p:ext uri="{BB962C8B-B14F-4D97-AF65-F5344CB8AC3E}">
        <p14:creationId xmlns:p14="http://schemas.microsoft.com/office/powerpoint/2010/main" val="30006524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extLst>
      <p:ext uri="{BB962C8B-B14F-4D97-AF65-F5344CB8AC3E}">
        <p14:creationId xmlns:p14="http://schemas.microsoft.com/office/powerpoint/2010/main" val="18232093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67544" y="701824"/>
            <a:ext cx="8208912"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83302121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67544" y="701824"/>
            <a:ext cx="8208912"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9710272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67544" y="701824"/>
            <a:ext cx="8208912" cy="710952"/>
          </a:xfrm>
          <a:prstGeom prst="rect">
            <a:avLst/>
          </a:prstGeom>
        </p:spPr>
        <p:txBody>
          <a:bodyPr/>
          <a:lstStyle>
            <a:lvl1pPr>
              <a:defRPr sz="3600"/>
            </a:lvl1pPr>
          </a:lstStyle>
          <a:p>
            <a:r>
              <a:rPr lang="zh-CN" altLang="en-US" dirty="0" smtClean="0"/>
              <a:t>单击此处编辑母版标题样式</a:t>
            </a:r>
            <a:endParaRPr lang="zh-CN" altLang="en-US" dirty="0"/>
          </a:p>
        </p:txBody>
      </p:sp>
    </p:spTree>
    <p:extLst>
      <p:ext uri="{BB962C8B-B14F-4D97-AF65-F5344CB8AC3E}">
        <p14:creationId xmlns:p14="http://schemas.microsoft.com/office/powerpoint/2010/main" val="401135508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47586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64704"/>
            <a:ext cx="3008313" cy="1080120"/>
          </a:xfrm>
          <a:prstGeom prst="rect">
            <a:avLst/>
          </a:prstGeom>
        </p:spPr>
        <p:txBody>
          <a:bodyPr anchor="b"/>
          <a:lstStyle>
            <a:lvl1pPr algn="l">
              <a:defRPr sz="2000" b="1"/>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3575050" y="836712"/>
            <a:ext cx="5111750" cy="52894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916832"/>
            <a:ext cx="3008313" cy="420933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dirty="0" smtClean="0"/>
              <a:t>单击此处编辑母版文本样式</a:t>
            </a:r>
          </a:p>
        </p:txBody>
      </p:sp>
    </p:spTree>
    <p:extLst>
      <p:ext uri="{BB962C8B-B14F-4D97-AF65-F5344CB8AC3E}">
        <p14:creationId xmlns:p14="http://schemas.microsoft.com/office/powerpoint/2010/main" val="20262359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dirty="0" smtClean="0"/>
              <a:t>单击此处编辑母版标题样式</a:t>
            </a:r>
            <a:endParaRPr lang="zh-CN" altLang="en-US" dirty="0"/>
          </a:p>
        </p:txBody>
      </p:sp>
      <p:sp>
        <p:nvSpPr>
          <p:cNvPr id="3" name="图片占位符 2"/>
          <p:cNvSpPr>
            <a:spLocks noGrp="1"/>
          </p:cNvSpPr>
          <p:nvPr>
            <p:ph type="pic" idx="1"/>
          </p:nvPr>
        </p:nvSpPr>
        <p:spPr>
          <a:xfrm>
            <a:off x="1835696" y="908720"/>
            <a:ext cx="5486400" cy="382676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9320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14565" y="-27384"/>
            <a:ext cx="729043" cy="67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流程图: 过程 5"/>
          <p:cNvSpPr/>
          <p:nvPr userDrawn="1"/>
        </p:nvSpPr>
        <p:spPr>
          <a:xfrm>
            <a:off x="0" y="6237312"/>
            <a:ext cx="9144000" cy="72008"/>
          </a:xfrm>
          <a:prstGeom prst="flowChartProcess">
            <a:avLst/>
          </a:prstGeom>
          <a:gradFill flip="none" rotWithShape="1">
            <a:gsLst>
              <a:gs pos="0">
                <a:srgbClr val="000000"/>
              </a:gs>
              <a:gs pos="20000">
                <a:srgbClr val="000040"/>
              </a:gs>
              <a:gs pos="50000">
                <a:srgbClr val="400040"/>
              </a:gs>
              <a:gs pos="75000">
                <a:srgbClr val="8F0040"/>
              </a:gs>
              <a:gs pos="89999">
                <a:srgbClr val="F27300"/>
              </a:gs>
              <a:gs pos="100000">
                <a:srgbClr val="FFB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流程图: 过程 7"/>
          <p:cNvSpPr/>
          <p:nvPr userDrawn="1"/>
        </p:nvSpPr>
        <p:spPr>
          <a:xfrm>
            <a:off x="0" y="639179"/>
            <a:ext cx="9144000" cy="72008"/>
          </a:xfrm>
          <a:prstGeom prst="flowChartProcess">
            <a:avLst/>
          </a:prstGeom>
          <a:gradFill flip="none" rotWithShape="1">
            <a:gsLst>
              <a:gs pos="0">
                <a:srgbClr val="000000"/>
              </a:gs>
              <a:gs pos="20000">
                <a:srgbClr val="000040"/>
              </a:gs>
              <a:gs pos="50000">
                <a:srgbClr val="400040"/>
              </a:gs>
              <a:gs pos="75000">
                <a:srgbClr val="8F0040"/>
              </a:gs>
              <a:gs pos="89999">
                <a:srgbClr val="F27300"/>
              </a:gs>
              <a:gs pos="100000">
                <a:srgbClr val="FFBF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页脚占位符 4"/>
          <p:cNvSpPr txBox="1">
            <a:spLocks/>
          </p:cNvSpPr>
          <p:nvPr userDrawn="1"/>
        </p:nvSpPr>
        <p:spPr>
          <a:xfrm>
            <a:off x="6084168" y="6381328"/>
            <a:ext cx="28956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t>第二届自然语言处理与中文计算会议</a:t>
            </a:r>
            <a:endParaRPr lang="en-US" altLang="zh-CN" dirty="0"/>
          </a:p>
        </p:txBody>
      </p:sp>
      <p:sp>
        <p:nvSpPr>
          <p:cNvPr id="10" name="页脚占位符 4"/>
          <p:cNvSpPr txBox="1">
            <a:spLocks/>
          </p:cNvSpPr>
          <p:nvPr userDrawn="1"/>
        </p:nvSpPr>
        <p:spPr>
          <a:xfrm>
            <a:off x="1048535" y="250638"/>
            <a:ext cx="2232248"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t>新疆大学信息科学与工程学院</a:t>
            </a:r>
            <a:endParaRPr lang="en-US" altLang="zh-CN" dirty="0"/>
          </a:p>
        </p:txBody>
      </p:sp>
      <p:sp>
        <p:nvSpPr>
          <p:cNvPr id="11" name="页脚占位符 4"/>
          <p:cNvSpPr txBox="1">
            <a:spLocks/>
          </p:cNvSpPr>
          <p:nvPr userDrawn="1"/>
        </p:nvSpPr>
        <p:spPr>
          <a:xfrm>
            <a:off x="489116" y="6381328"/>
            <a:ext cx="3351086"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smtClean="0"/>
              <a:t>维吾尔语大词汇语音识别系统识别单元研究</a:t>
            </a:r>
            <a:endParaRPr lang="en-US" altLang="zh-CN" dirty="0"/>
          </a:p>
        </p:txBody>
      </p:sp>
      <p:sp>
        <p:nvSpPr>
          <p:cNvPr id="12" name="页脚占位符 4"/>
          <p:cNvSpPr txBox="1">
            <a:spLocks/>
          </p:cNvSpPr>
          <p:nvPr userDrawn="1"/>
        </p:nvSpPr>
        <p:spPr>
          <a:xfrm>
            <a:off x="7941096" y="183555"/>
            <a:ext cx="1095400" cy="365125"/>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smtClean="0"/>
              <a:t>NLP&amp;CC 2013</a:t>
            </a:r>
            <a:r>
              <a:rPr lang="zh-CN" altLang="en-US" dirty="0" smtClean="0"/>
              <a:t>中国</a:t>
            </a:r>
            <a:r>
              <a:rPr lang="en-US" altLang="zh-CN" dirty="0" smtClean="0"/>
              <a:t>·</a:t>
            </a:r>
            <a:r>
              <a:rPr lang="zh-CN" altLang="en-US" dirty="0" smtClean="0"/>
              <a:t>重庆</a:t>
            </a:r>
            <a:endParaRPr lang="en-US" altLang="zh-CN" dirty="0"/>
          </a:p>
        </p:txBody>
      </p:sp>
    </p:spTree>
    <p:extLst>
      <p:ext uri="{BB962C8B-B14F-4D97-AF65-F5344CB8AC3E}">
        <p14:creationId xmlns:p14="http://schemas.microsoft.com/office/powerpoint/2010/main" val="1024155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1772816"/>
            <a:ext cx="8229600" cy="1470025"/>
          </a:xfrm>
        </p:spPr>
        <p:txBody>
          <a:bodyPr/>
          <a:lstStyle/>
          <a:p>
            <a:pPr algn="ctr"/>
            <a:r>
              <a:rPr lang="zh-CN" altLang="en-US" dirty="0"/>
              <a:t>维吾尔语大词汇语音识别系统识别单元研究</a:t>
            </a:r>
            <a:endParaRPr lang="zh-CN" altLang="en-US" dirty="0">
              <a:solidFill>
                <a:schemeClr val="tx1"/>
              </a:solidFill>
            </a:endParaRPr>
          </a:p>
        </p:txBody>
      </p:sp>
      <p:sp>
        <p:nvSpPr>
          <p:cNvPr id="3" name="副标题 2"/>
          <p:cNvSpPr>
            <a:spLocks noGrp="1"/>
          </p:cNvSpPr>
          <p:nvPr>
            <p:ph type="subTitle" idx="1"/>
          </p:nvPr>
        </p:nvSpPr>
        <p:spPr>
          <a:xfrm>
            <a:off x="1331640" y="3717032"/>
            <a:ext cx="6400800" cy="1600200"/>
          </a:xfrm>
        </p:spPr>
        <p:txBody>
          <a:bodyPr>
            <a:noAutofit/>
          </a:bodyPr>
          <a:lstStyle/>
          <a:p>
            <a:r>
              <a:rPr lang="zh-CN" altLang="zh-CN" sz="1800" dirty="0" smtClean="0">
                <a:solidFill>
                  <a:schemeClr val="tx1"/>
                </a:solidFill>
              </a:rPr>
              <a:t>新疆大学信息科学与工程</a:t>
            </a:r>
            <a:r>
              <a:rPr lang="zh-CN" altLang="zh-CN" sz="1800" dirty="0" smtClean="0">
                <a:solidFill>
                  <a:schemeClr val="tx1"/>
                </a:solidFill>
              </a:rPr>
              <a:t>学院</a:t>
            </a:r>
            <a:endParaRPr lang="en-US" altLang="zh-CN" sz="1800" dirty="0" smtClean="0">
              <a:solidFill>
                <a:schemeClr val="tx1"/>
              </a:solidFill>
            </a:endParaRPr>
          </a:p>
          <a:p>
            <a:r>
              <a:rPr lang="zh-CN" altLang="zh-CN" sz="1800" dirty="0" smtClean="0">
                <a:solidFill>
                  <a:schemeClr val="tx1"/>
                </a:solidFill>
              </a:rPr>
              <a:t>努尔麦麦提•</a:t>
            </a:r>
            <a:r>
              <a:rPr lang="zh-CN" altLang="zh-CN" sz="1800" dirty="0" smtClean="0">
                <a:solidFill>
                  <a:schemeClr val="tx1"/>
                </a:solidFill>
              </a:rPr>
              <a:t>尤鲁瓦斯</a:t>
            </a:r>
            <a:r>
              <a:rPr lang="en-US" altLang="zh-CN" sz="1800" dirty="0" smtClean="0">
                <a:solidFill>
                  <a:schemeClr val="tx1"/>
                </a:solidFill>
              </a:rPr>
              <a:t>   </a:t>
            </a:r>
            <a:r>
              <a:rPr lang="zh-CN" altLang="zh-CN" sz="1800" dirty="0" smtClean="0">
                <a:solidFill>
                  <a:schemeClr val="tx1"/>
                </a:solidFill>
              </a:rPr>
              <a:t>吾</a:t>
            </a:r>
            <a:r>
              <a:rPr lang="zh-CN" altLang="zh-CN" sz="1800" dirty="0" smtClean="0">
                <a:solidFill>
                  <a:schemeClr val="tx1"/>
                </a:solidFill>
              </a:rPr>
              <a:t>守尔•斯拉</a:t>
            </a:r>
            <a:r>
              <a:rPr lang="zh-CN" altLang="zh-CN" sz="1800" dirty="0" smtClean="0">
                <a:solidFill>
                  <a:schemeClr val="tx1"/>
                </a:solidFill>
              </a:rPr>
              <a:t>木</a:t>
            </a:r>
            <a:r>
              <a:rPr lang="en-US" altLang="zh-CN" sz="1800" dirty="0" smtClean="0">
                <a:solidFill>
                  <a:schemeClr val="tx1"/>
                </a:solidFill>
              </a:rPr>
              <a:t>   </a:t>
            </a:r>
            <a:r>
              <a:rPr lang="zh-CN" altLang="zh-CN" sz="1800" dirty="0" smtClean="0">
                <a:solidFill>
                  <a:schemeClr val="tx1"/>
                </a:solidFill>
              </a:rPr>
              <a:t>热</a:t>
            </a:r>
            <a:r>
              <a:rPr lang="zh-CN" altLang="zh-CN" sz="1800" dirty="0" smtClean="0">
                <a:solidFill>
                  <a:schemeClr val="tx1"/>
                </a:solidFill>
              </a:rPr>
              <a:t>依</a:t>
            </a:r>
            <a:r>
              <a:rPr lang="zh-CN" altLang="zh-CN" sz="1800" dirty="0">
                <a:solidFill>
                  <a:schemeClr val="tx1"/>
                </a:solidFill>
              </a:rPr>
              <a:t>曼•吐</a:t>
            </a:r>
            <a:r>
              <a:rPr lang="zh-CN" altLang="zh-CN" sz="1800" dirty="0" smtClean="0">
                <a:solidFill>
                  <a:schemeClr val="tx1"/>
                </a:solidFill>
              </a:rPr>
              <a:t>尔逊</a:t>
            </a:r>
            <a:endParaRPr lang="en-US" altLang="zh-CN" sz="1800" dirty="0" smtClean="0">
              <a:solidFill>
                <a:schemeClr val="tx1"/>
              </a:solidFill>
            </a:endParaRPr>
          </a:p>
          <a:p>
            <a:r>
              <a:rPr lang="en-US" altLang="zh-CN" sz="1800" dirty="0" smtClean="0">
                <a:solidFill>
                  <a:schemeClr val="tx1"/>
                </a:solidFill>
              </a:rPr>
              <a:t>nurmemet@xju.edu.cn</a:t>
            </a:r>
            <a:endParaRPr lang="zh-CN" altLang="en-US" sz="1800" dirty="0">
              <a:solidFill>
                <a:schemeClr val="tx1"/>
              </a:solidFill>
            </a:endParaRPr>
          </a:p>
        </p:txBody>
      </p:sp>
    </p:spTree>
    <p:extLst>
      <p:ext uri="{BB962C8B-B14F-4D97-AF65-F5344CB8AC3E}">
        <p14:creationId xmlns:p14="http://schemas.microsoft.com/office/powerpoint/2010/main" val="18085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单词错误率</a:t>
            </a:r>
            <a:endParaRPr lang="zh-CN" altLang="en-US" dirty="0"/>
          </a:p>
        </p:txBody>
      </p:sp>
      <p:sp>
        <p:nvSpPr>
          <p:cNvPr id="3" name="内容占位符 2"/>
          <p:cNvSpPr>
            <a:spLocks noGrp="1"/>
          </p:cNvSpPr>
          <p:nvPr>
            <p:ph idx="1"/>
          </p:nvPr>
        </p:nvSpPr>
        <p:spPr/>
        <p:txBody>
          <a:bodyPr/>
          <a:lstStyle/>
          <a:p>
            <a:r>
              <a:rPr lang="zh-CN" altLang="en-US" dirty="0" smtClean="0"/>
              <a:t>语音识别单词输出</a:t>
            </a:r>
            <a:endParaRPr lang="en-US" altLang="zh-CN" dirty="0"/>
          </a:p>
          <a:p>
            <a:pPr lvl="1"/>
            <a:r>
              <a:rPr lang="zh-CN" altLang="en-US" dirty="0" smtClean="0"/>
              <a:t>分词标志</a:t>
            </a:r>
            <a:r>
              <a:rPr lang="en-US" altLang="zh-CN" dirty="0" smtClean="0"/>
              <a:t>(#)</a:t>
            </a:r>
          </a:p>
          <a:p>
            <a:pPr marL="457200" lvl="1" indent="0">
              <a:buNone/>
            </a:pPr>
            <a:r>
              <a:rPr lang="en-US" altLang="zh-CN" dirty="0"/>
              <a:t>	</a:t>
            </a:r>
            <a:r>
              <a:rPr lang="zh-CN" altLang="en-US" dirty="0" smtClean="0"/>
              <a:t>如：</a:t>
            </a:r>
            <a:r>
              <a:rPr lang="en-US" altLang="zh-CN" dirty="0" smtClean="0"/>
              <a:t>	</a:t>
            </a:r>
            <a:r>
              <a:rPr lang="en-US" altLang="zh-CN" dirty="0" err="1" smtClean="0"/>
              <a:t>böl</a:t>
            </a:r>
            <a:r>
              <a:rPr lang="en-US" altLang="zh-CN" dirty="0" smtClean="0"/>
              <a:t> </a:t>
            </a:r>
            <a:r>
              <a:rPr lang="en-US" altLang="zh-CN" dirty="0" err="1" smtClean="0"/>
              <a:t>gini</a:t>
            </a:r>
            <a:r>
              <a:rPr lang="en-US" altLang="zh-CN" dirty="0" smtClean="0"/>
              <a:t># </a:t>
            </a:r>
            <a:r>
              <a:rPr lang="en-US" altLang="zh-CN" dirty="0" err="1" smtClean="0"/>
              <a:t>ñiz</a:t>
            </a:r>
            <a:r>
              <a:rPr lang="en-US" altLang="zh-CN" dirty="0" smtClean="0"/>
              <a:t> </a:t>
            </a:r>
            <a:r>
              <a:rPr lang="en-US" altLang="zh-CN" dirty="0" err="1" smtClean="0"/>
              <a:t>gä</a:t>
            </a:r>
            <a:r>
              <a:rPr lang="en-US" altLang="zh-CN" dirty="0"/>
              <a:t># </a:t>
            </a:r>
            <a:r>
              <a:rPr lang="en-US" altLang="zh-CN" dirty="0" err="1" smtClean="0"/>
              <a:t>rähmät</a:t>
            </a:r>
            <a:r>
              <a:rPr lang="zh-CN" altLang="en-US" dirty="0" smtClean="0"/>
              <a:t>（待分词）</a:t>
            </a:r>
            <a:endParaRPr lang="en-US" altLang="zh-CN" dirty="0" smtClean="0"/>
          </a:p>
          <a:p>
            <a:pPr marL="457200" lvl="1" indent="0">
              <a:buNone/>
            </a:pPr>
            <a:r>
              <a:rPr lang="en-US" altLang="zh-CN" dirty="0" smtClean="0"/>
              <a:t>		</a:t>
            </a:r>
            <a:r>
              <a:rPr lang="en-US" altLang="zh-CN" dirty="0" err="1" smtClean="0"/>
              <a:t>bölgini</a:t>
            </a:r>
            <a:r>
              <a:rPr lang="en-US" altLang="zh-CN" dirty="0" smtClean="0"/>
              <a:t> </a:t>
            </a:r>
            <a:r>
              <a:rPr lang="en-US" altLang="zh-CN" dirty="0" err="1" smtClean="0"/>
              <a:t>ñizgä</a:t>
            </a:r>
            <a:r>
              <a:rPr lang="en-US" altLang="zh-CN" dirty="0" smtClean="0"/>
              <a:t> </a:t>
            </a:r>
            <a:r>
              <a:rPr lang="en-US" altLang="zh-CN" dirty="0" err="1" smtClean="0"/>
              <a:t>rähmät</a:t>
            </a:r>
            <a:r>
              <a:rPr lang="en-US" altLang="zh-CN" dirty="0" smtClean="0"/>
              <a:t>	</a:t>
            </a:r>
            <a:r>
              <a:rPr lang="zh-CN" altLang="en-US" dirty="0" smtClean="0"/>
              <a:t>（分词后）</a:t>
            </a:r>
            <a:endParaRPr lang="en-US" altLang="zh-CN" dirty="0"/>
          </a:p>
          <a:p>
            <a:pPr lvl="1"/>
            <a:r>
              <a:rPr lang="zh-CN" altLang="en-US" dirty="0" smtClean="0">
                <a:solidFill>
                  <a:srgbClr val="FF0000"/>
                </a:solidFill>
              </a:rPr>
              <a:t>自动分词</a:t>
            </a:r>
            <a:endParaRPr lang="en-US" altLang="zh-CN" dirty="0" smtClean="0">
              <a:solidFill>
                <a:srgbClr val="FF0000"/>
              </a:solidFill>
            </a:endParaRPr>
          </a:p>
          <a:p>
            <a:pPr marL="457200" lvl="1" indent="0">
              <a:buNone/>
            </a:pPr>
            <a:r>
              <a:rPr lang="en-US" altLang="zh-CN" dirty="0" smtClean="0"/>
              <a:t>		</a:t>
            </a:r>
            <a:r>
              <a:rPr lang="en-US" altLang="zh-CN" dirty="0" err="1" smtClean="0"/>
              <a:t>böl</a:t>
            </a:r>
            <a:r>
              <a:rPr lang="en-US" altLang="zh-CN" dirty="0" smtClean="0"/>
              <a:t> </a:t>
            </a:r>
            <a:r>
              <a:rPr lang="en-US" altLang="zh-CN" dirty="0" err="1" smtClean="0"/>
              <a:t>gi</a:t>
            </a:r>
            <a:r>
              <a:rPr lang="en-US" altLang="zh-CN" dirty="0" smtClean="0"/>
              <a:t> </a:t>
            </a:r>
            <a:r>
              <a:rPr lang="en-US" altLang="zh-CN" dirty="0" err="1" smtClean="0"/>
              <a:t>ni</a:t>
            </a:r>
            <a:r>
              <a:rPr lang="en-US" altLang="zh-CN" dirty="0" smtClean="0"/>
              <a:t> </a:t>
            </a:r>
            <a:r>
              <a:rPr lang="en-US" altLang="zh-CN" dirty="0" err="1"/>
              <a:t>ñiz</a:t>
            </a:r>
            <a:r>
              <a:rPr lang="en-US" altLang="zh-CN" dirty="0"/>
              <a:t> </a:t>
            </a:r>
            <a:r>
              <a:rPr lang="en-US" altLang="zh-CN" dirty="0" err="1" smtClean="0"/>
              <a:t>gä</a:t>
            </a:r>
            <a:r>
              <a:rPr lang="en-US" altLang="zh-CN" dirty="0" smtClean="0"/>
              <a:t> </a:t>
            </a:r>
            <a:r>
              <a:rPr lang="en-US" altLang="zh-CN" dirty="0" err="1" smtClean="0"/>
              <a:t>räh</a:t>
            </a:r>
            <a:r>
              <a:rPr lang="en-US" altLang="zh-CN" dirty="0" smtClean="0"/>
              <a:t> </a:t>
            </a:r>
            <a:r>
              <a:rPr lang="en-US" altLang="zh-CN" dirty="0" err="1" smtClean="0"/>
              <a:t>mät</a:t>
            </a:r>
            <a:r>
              <a:rPr lang="zh-CN" altLang="en-US" dirty="0" smtClean="0"/>
              <a:t>（</a:t>
            </a:r>
            <a:r>
              <a:rPr lang="zh-CN" altLang="en-US" dirty="0"/>
              <a:t>待分词</a:t>
            </a:r>
            <a:r>
              <a:rPr lang="zh-CN" altLang="en-US" dirty="0" smtClean="0"/>
              <a:t>）</a:t>
            </a:r>
            <a:endParaRPr lang="en-US" altLang="zh-CN" dirty="0" smtClean="0"/>
          </a:p>
          <a:p>
            <a:pPr marL="457200" lvl="1" indent="0">
              <a:buNone/>
            </a:pPr>
            <a:r>
              <a:rPr lang="en-US" altLang="zh-CN" dirty="0" smtClean="0"/>
              <a:t>		 </a:t>
            </a:r>
            <a:r>
              <a:rPr lang="en-US" altLang="zh-CN" dirty="0" err="1" smtClean="0"/>
              <a:t>böl</a:t>
            </a:r>
            <a:r>
              <a:rPr lang="en-US" altLang="zh-CN" dirty="0" smtClean="0"/>
              <a:t> </a:t>
            </a:r>
            <a:r>
              <a:rPr lang="en-US" altLang="zh-CN" dirty="0" err="1" smtClean="0"/>
              <a:t>gi</a:t>
            </a:r>
            <a:r>
              <a:rPr lang="en-US" altLang="zh-CN" dirty="0" smtClean="0"/>
              <a:t> </a:t>
            </a:r>
            <a:r>
              <a:rPr lang="en-US" altLang="zh-CN" dirty="0" err="1" smtClean="0"/>
              <a:t>ni</a:t>
            </a:r>
            <a:r>
              <a:rPr lang="en-US" altLang="zh-CN" dirty="0" smtClean="0"/>
              <a:t> </a:t>
            </a:r>
            <a:r>
              <a:rPr lang="en-US" altLang="zh-CN" dirty="0" err="1" smtClean="0"/>
              <a:t>ñiz</a:t>
            </a:r>
            <a:r>
              <a:rPr lang="en-US" altLang="zh-CN" dirty="0" smtClean="0"/>
              <a:t> </a:t>
            </a:r>
            <a:r>
              <a:rPr lang="en-US" altLang="zh-CN" dirty="0" err="1" smtClean="0"/>
              <a:t>gä</a:t>
            </a:r>
            <a:r>
              <a:rPr lang="en-US" altLang="zh-CN" dirty="0" smtClean="0"/>
              <a:t>/ </a:t>
            </a:r>
            <a:r>
              <a:rPr lang="en-US" altLang="zh-CN" dirty="0" err="1" smtClean="0"/>
              <a:t>räh</a:t>
            </a:r>
            <a:r>
              <a:rPr lang="en-US" altLang="zh-CN" dirty="0" smtClean="0"/>
              <a:t> </a:t>
            </a:r>
            <a:r>
              <a:rPr lang="en-US" altLang="zh-CN" dirty="0" err="1" smtClean="0"/>
              <a:t>mät</a:t>
            </a:r>
            <a:r>
              <a:rPr lang="en-US" altLang="zh-CN" dirty="0" smtClean="0"/>
              <a:t> /	</a:t>
            </a:r>
            <a:r>
              <a:rPr lang="zh-CN" altLang="en-US" dirty="0" smtClean="0"/>
              <a:t>（分词后）</a:t>
            </a:r>
            <a:endParaRPr lang="zh-CN" altLang="en-US" dirty="0">
              <a:solidFill>
                <a:srgbClr val="FF0000"/>
              </a:solidFill>
            </a:endParaRPr>
          </a:p>
        </p:txBody>
      </p:sp>
    </p:spTree>
    <p:extLst>
      <p:ext uri="{BB962C8B-B14F-4D97-AF65-F5344CB8AC3E}">
        <p14:creationId xmlns:p14="http://schemas.microsoft.com/office/powerpoint/2010/main" val="1455219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识别实验</a:t>
            </a:r>
          </a:p>
        </p:txBody>
      </p:sp>
      <p:sp>
        <p:nvSpPr>
          <p:cNvPr id="3" name="内容占位符 2"/>
          <p:cNvSpPr>
            <a:spLocks noGrp="1"/>
          </p:cNvSpPr>
          <p:nvPr>
            <p:ph idx="1"/>
          </p:nvPr>
        </p:nvSpPr>
        <p:spPr/>
        <p:txBody>
          <a:bodyPr/>
          <a:lstStyle/>
          <a:p>
            <a:r>
              <a:rPr lang="zh-CN" altLang="en-US" dirty="0" smtClean="0"/>
              <a:t>性能评价</a:t>
            </a:r>
            <a:endParaRPr lang="en-US" altLang="zh-CN" dirty="0" smtClean="0"/>
          </a:p>
          <a:p>
            <a:pPr lvl="1"/>
            <a:r>
              <a:rPr lang="zh-CN" altLang="zh-CN" dirty="0" smtClean="0"/>
              <a:t>单元</a:t>
            </a:r>
            <a:r>
              <a:rPr lang="zh-CN" altLang="zh-CN" dirty="0"/>
              <a:t>错误率</a:t>
            </a:r>
            <a:r>
              <a:rPr lang="en-US" altLang="zh-CN" dirty="0" smtClean="0"/>
              <a:t>(UER)</a:t>
            </a:r>
          </a:p>
          <a:p>
            <a:pPr lvl="1"/>
            <a:r>
              <a:rPr lang="zh-CN" altLang="zh-CN" dirty="0" smtClean="0"/>
              <a:t>单词</a:t>
            </a:r>
            <a:r>
              <a:rPr lang="zh-CN" altLang="zh-CN" dirty="0"/>
              <a:t>错误率</a:t>
            </a:r>
            <a:r>
              <a:rPr lang="en-US" altLang="zh-CN" dirty="0" smtClean="0"/>
              <a:t>(WER)</a:t>
            </a:r>
          </a:p>
          <a:p>
            <a:pPr lvl="1"/>
            <a:r>
              <a:rPr lang="zh-CN" altLang="zh-CN" dirty="0" smtClean="0"/>
              <a:t>字母</a:t>
            </a:r>
            <a:r>
              <a:rPr lang="zh-CN" altLang="zh-CN" dirty="0"/>
              <a:t>错误率</a:t>
            </a:r>
            <a:r>
              <a:rPr lang="en-US" altLang="zh-CN" dirty="0" smtClean="0"/>
              <a:t>(LER)</a:t>
            </a:r>
          </a:p>
          <a:p>
            <a:pPr lvl="1"/>
            <a:r>
              <a:rPr lang="zh-CN" altLang="zh-CN" dirty="0" smtClean="0"/>
              <a:t>平均</a:t>
            </a:r>
            <a:r>
              <a:rPr lang="zh-CN" altLang="zh-CN" dirty="0"/>
              <a:t>识别</a:t>
            </a:r>
            <a:r>
              <a:rPr lang="zh-CN" altLang="zh-CN" dirty="0" smtClean="0"/>
              <a:t>效率</a:t>
            </a:r>
            <a:r>
              <a:rPr lang="en-US" altLang="zh-CN" dirty="0" smtClean="0"/>
              <a:t>(xRT)</a:t>
            </a:r>
            <a:endParaRPr lang="zh-CN" altLang="en-US" dirty="0"/>
          </a:p>
        </p:txBody>
      </p:sp>
    </p:spTree>
    <p:extLst>
      <p:ext uri="{BB962C8B-B14F-4D97-AF65-F5344CB8AC3E}">
        <p14:creationId xmlns:p14="http://schemas.microsoft.com/office/powerpoint/2010/main" val="3064993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识别实验</a:t>
            </a:r>
          </a:p>
        </p:txBody>
      </p:sp>
      <p:sp>
        <p:nvSpPr>
          <p:cNvPr id="3" name="内容占位符 2"/>
          <p:cNvSpPr>
            <a:spLocks noGrp="1"/>
          </p:cNvSpPr>
          <p:nvPr>
            <p:ph idx="1"/>
          </p:nvPr>
        </p:nvSpPr>
        <p:spPr>
          <a:xfrm>
            <a:off x="457200" y="1628800"/>
            <a:ext cx="8229600" cy="648072"/>
          </a:xfrm>
        </p:spPr>
        <p:txBody>
          <a:bodyPr/>
          <a:lstStyle/>
          <a:p>
            <a:r>
              <a:rPr lang="zh-CN" altLang="en-US" dirty="0" smtClean="0"/>
              <a:t>识别结果</a:t>
            </a:r>
            <a:endParaRPr lang="zh-CN" altLang="en-US" dirty="0"/>
          </a:p>
        </p:txBody>
      </p:sp>
      <p:graphicFrame>
        <p:nvGraphicFramePr>
          <p:cNvPr id="7" name="表格 6"/>
          <p:cNvGraphicFramePr>
            <a:graphicFrameLocks noGrp="1"/>
          </p:cNvGraphicFramePr>
          <p:nvPr>
            <p:extLst>
              <p:ext uri="{D42A27DB-BD31-4B8C-83A1-F6EECF244321}">
                <p14:modId xmlns:p14="http://schemas.microsoft.com/office/powerpoint/2010/main" val="1279308163"/>
              </p:ext>
            </p:extLst>
          </p:nvPr>
        </p:nvGraphicFramePr>
        <p:xfrm>
          <a:off x="1763688" y="2276872"/>
          <a:ext cx="6007563" cy="2282614"/>
        </p:xfrm>
        <a:graphic>
          <a:graphicData uri="http://schemas.openxmlformats.org/drawingml/2006/table">
            <a:tbl>
              <a:tblPr firstRow="1" firstCol="1" bandRow="1"/>
              <a:tblGrid>
                <a:gridCol w="2044744"/>
                <a:gridCol w="1114656"/>
                <a:gridCol w="1114656"/>
                <a:gridCol w="656851"/>
                <a:gridCol w="1076656"/>
              </a:tblGrid>
              <a:tr h="432049">
                <a:tc>
                  <a:txBody>
                    <a:bodyPr/>
                    <a:lstStyle/>
                    <a:p>
                      <a:pPr algn="ctr">
                        <a:lnSpc>
                          <a:spcPts val="1505"/>
                        </a:lnSpc>
                        <a:spcAft>
                          <a:spcPts val="100"/>
                        </a:spcAft>
                      </a:pPr>
                      <a:r>
                        <a:rPr lang="zh-CN" sz="1800" kern="100" dirty="0">
                          <a:effectLst/>
                          <a:latin typeface="Times New Roman"/>
                          <a:ea typeface="宋体"/>
                        </a:rPr>
                        <a:t>识别单元</a:t>
                      </a:r>
                    </a:p>
                  </a:txBody>
                  <a:tcPr marL="6985" marR="69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505"/>
                        </a:lnSpc>
                        <a:spcAft>
                          <a:spcPts val="100"/>
                        </a:spcAft>
                      </a:pPr>
                      <a:r>
                        <a:rPr lang="en-US" sz="1800" kern="100" dirty="0">
                          <a:solidFill>
                            <a:schemeClr val="tx1"/>
                          </a:solidFill>
                          <a:effectLst/>
                          <a:latin typeface="Times New Roman"/>
                          <a:ea typeface="宋体"/>
                          <a:cs typeface="+mn-cs"/>
                        </a:rPr>
                        <a:t>xRT</a:t>
                      </a:r>
                      <a:endParaRPr lang="zh-CN" sz="1800" kern="100" dirty="0">
                        <a:solidFill>
                          <a:schemeClr val="tx1"/>
                        </a:solidFill>
                        <a:effectLst/>
                        <a:latin typeface="Times New Roman"/>
                        <a:ea typeface="宋体"/>
                        <a:cs typeface="+mn-cs"/>
                      </a:endParaRPr>
                    </a:p>
                  </a:txBody>
                  <a:tcPr marL="6985" marR="69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1505"/>
                        </a:lnSpc>
                        <a:spcAft>
                          <a:spcPts val="100"/>
                        </a:spcAft>
                      </a:pPr>
                      <a:r>
                        <a:rPr lang="en-US" sz="1800" kern="100" dirty="0">
                          <a:solidFill>
                            <a:schemeClr val="tx1"/>
                          </a:solidFill>
                          <a:effectLst/>
                          <a:latin typeface="Times New Roman"/>
                          <a:ea typeface="宋体"/>
                          <a:cs typeface="+mn-cs"/>
                        </a:rPr>
                        <a:t>UER</a:t>
                      </a:r>
                      <a:endParaRPr lang="zh-CN" sz="1800" kern="100" dirty="0">
                        <a:solidFill>
                          <a:schemeClr val="tx1"/>
                        </a:solidFill>
                        <a:effectLst/>
                        <a:latin typeface="Times New Roman"/>
                        <a:ea typeface="宋体"/>
                        <a:cs typeface="+mn-cs"/>
                      </a:endParaRPr>
                    </a:p>
                  </a:txBody>
                  <a:tcPr marL="6985" marR="69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effectLst/>
                          <a:latin typeface="Times New Roman"/>
                          <a:ea typeface="宋体"/>
                        </a:rPr>
                        <a:t>LER</a:t>
                      </a:r>
                      <a:endParaRPr lang="zh-CN" sz="1800" kern="100" dirty="0">
                        <a:effectLst/>
                        <a:latin typeface="Times New Roman"/>
                        <a:ea typeface="宋体"/>
                      </a:endParaRPr>
                    </a:p>
                  </a:txBody>
                  <a:tcPr marL="6985" marR="69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effectLst/>
                          <a:latin typeface="Times New Roman"/>
                          <a:ea typeface="宋体"/>
                        </a:rPr>
                        <a:t>WER</a:t>
                      </a:r>
                      <a:endParaRPr lang="zh-CN" sz="1800" kern="100" dirty="0">
                        <a:effectLst/>
                        <a:latin typeface="Times New Roman"/>
                        <a:ea typeface="宋体"/>
                      </a:endParaRPr>
                    </a:p>
                  </a:txBody>
                  <a:tcPr marL="6985" marR="698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3">
                <a:tc>
                  <a:txBody>
                    <a:bodyPr/>
                    <a:lstStyle/>
                    <a:p>
                      <a:pPr algn="ctr">
                        <a:lnSpc>
                          <a:spcPts val="1505"/>
                        </a:lnSpc>
                        <a:spcAft>
                          <a:spcPts val="100"/>
                        </a:spcAft>
                      </a:pPr>
                      <a:r>
                        <a:rPr lang="zh-CN" sz="1800" kern="100" dirty="0">
                          <a:effectLst/>
                          <a:latin typeface="Times New Roman"/>
                          <a:ea typeface="宋体"/>
                        </a:rPr>
                        <a:t>单词</a:t>
                      </a:r>
                    </a:p>
                  </a:txBody>
                  <a:tcPr marL="6985" marR="69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5"/>
                        </a:lnSpc>
                        <a:spcAft>
                          <a:spcPts val="100"/>
                        </a:spcAft>
                      </a:pPr>
                      <a:r>
                        <a:rPr lang="en-US" sz="1800" kern="100" dirty="0">
                          <a:effectLst/>
                          <a:latin typeface="Times New Roman"/>
                          <a:ea typeface="宋体"/>
                        </a:rPr>
                        <a:t>8.2</a:t>
                      </a:r>
                      <a:endParaRPr lang="zh-CN" sz="1800" kern="100" dirty="0">
                        <a:effectLst/>
                        <a:latin typeface="Times New Roman"/>
                        <a:ea typeface="宋体"/>
                      </a:endParaRPr>
                    </a:p>
                  </a:txBody>
                  <a:tcPr marL="6985" marR="69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5"/>
                        </a:lnSpc>
                        <a:spcAft>
                          <a:spcPts val="100"/>
                        </a:spcAft>
                      </a:pPr>
                      <a:r>
                        <a:rPr lang="en-US" sz="1800" kern="100" dirty="0">
                          <a:effectLst/>
                          <a:latin typeface="Times New Roman"/>
                          <a:ea typeface="宋体"/>
                        </a:rPr>
                        <a:t>20.6</a:t>
                      </a:r>
                      <a:endParaRPr lang="zh-CN" sz="1800" kern="100" dirty="0">
                        <a:effectLst/>
                        <a:latin typeface="Times New Roman"/>
                        <a:ea typeface="宋体"/>
                      </a:endParaRPr>
                    </a:p>
                  </a:txBody>
                  <a:tcPr marL="6985" marR="69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5"/>
                        </a:lnSpc>
                        <a:spcAft>
                          <a:spcPts val="100"/>
                        </a:spcAft>
                      </a:pPr>
                      <a:r>
                        <a:rPr lang="en-US" sz="1800" kern="100">
                          <a:effectLst/>
                          <a:latin typeface="Times New Roman"/>
                          <a:ea typeface="宋体"/>
                        </a:rPr>
                        <a:t>6.6</a:t>
                      </a:r>
                      <a:endParaRPr lang="zh-CN" sz="1800" kern="100">
                        <a:effectLst/>
                        <a:latin typeface="Times New Roman"/>
                        <a:ea typeface="宋体"/>
                      </a:endParaRPr>
                    </a:p>
                  </a:txBody>
                  <a:tcPr marL="6985" marR="6985"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ts val="1505"/>
                        </a:lnSpc>
                        <a:spcAft>
                          <a:spcPts val="100"/>
                        </a:spcAft>
                      </a:pPr>
                      <a:r>
                        <a:rPr lang="en-US" sz="1800" kern="100">
                          <a:effectLst/>
                          <a:latin typeface="Times New Roman"/>
                          <a:ea typeface="宋体"/>
                        </a:rPr>
                        <a:t>20.6</a:t>
                      </a:r>
                      <a:endParaRPr lang="zh-CN" sz="1800" kern="100">
                        <a:effectLst/>
                        <a:latin typeface="Times New Roman"/>
                        <a:ea typeface="宋体"/>
                      </a:endParaRPr>
                    </a:p>
                  </a:txBody>
                  <a:tcPr marL="6985" marR="6985" marT="0" marB="0" anchor="ctr">
                    <a:lnL>
                      <a:noFill/>
                    </a:lnL>
                    <a:lnR>
                      <a:noFill/>
                    </a:lnR>
                    <a:lnT w="12700" cap="flat" cmpd="sng" algn="ctr">
                      <a:solidFill>
                        <a:srgbClr val="000000"/>
                      </a:solidFill>
                      <a:prstDash val="solid"/>
                      <a:round/>
                      <a:headEnd type="none" w="med" len="med"/>
                      <a:tailEnd type="none" w="med" len="med"/>
                    </a:lnT>
                    <a:lnB>
                      <a:noFill/>
                    </a:lnB>
                  </a:tcPr>
                </a:tc>
              </a:tr>
              <a:tr h="370113">
                <a:tc>
                  <a:txBody>
                    <a:bodyPr/>
                    <a:lstStyle/>
                    <a:p>
                      <a:pPr algn="ctr">
                        <a:lnSpc>
                          <a:spcPts val="1505"/>
                        </a:lnSpc>
                        <a:spcAft>
                          <a:spcPts val="100"/>
                        </a:spcAft>
                      </a:pPr>
                      <a:r>
                        <a:rPr lang="zh-CN" sz="1800" kern="100">
                          <a:effectLst/>
                          <a:latin typeface="Times New Roman"/>
                          <a:ea typeface="宋体"/>
                        </a:rPr>
                        <a:t>音节</a:t>
                      </a: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dirty="0">
                          <a:solidFill>
                            <a:srgbClr val="FF0000"/>
                          </a:solidFill>
                          <a:effectLst/>
                          <a:latin typeface="Times New Roman"/>
                          <a:ea typeface="宋体"/>
                        </a:rPr>
                        <a:t>7</a:t>
                      </a:r>
                      <a:endParaRPr lang="zh-CN" sz="1800" kern="100" dirty="0">
                        <a:solidFill>
                          <a:srgbClr val="FF0000"/>
                        </a:solidFill>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dirty="0">
                          <a:solidFill>
                            <a:srgbClr val="FF0000"/>
                          </a:solidFill>
                          <a:effectLst/>
                          <a:latin typeface="Times New Roman"/>
                          <a:ea typeface="宋体"/>
                        </a:rPr>
                        <a:t>9.8</a:t>
                      </a:r>
                      <a:endParaRPr lang="zh-CN" sz="1800" kern="100" dirty="0">
                        <a:solidFill>
                          <a:srgbClr val="FF0000"/>
                        </a:solidFill>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a:effectLst/>
                          <a:latin typeface="Times New Roman"/>
                          <a:ea typeface="宋体"/>
                        </a:rPr>
                        <a:t>4.8</a:t>
                      </a:r>
                      <a:endParaRPr lang="zh-CN" sz="1800" kern="100">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a:effectLst/>
                          <a:latin typeface="Times New Roman"/>
                          <a:ea typeface="宋体"/>
                        </a:rPr>
                        <a:t>27.7</a:t>
                      </a:r>
                      <a:endParaRPr lang="zh-CN" sz="1800" kern="100">
                        <a:effectLst/>
                        <a:latin typeface="Times New Roman"/>
                        <a:ea typeface="宋体"/>
                      </a:endParaRPr>
                    </a:p>
                  </a:txBody>
                  <a:tcPr marL="6985" marR="6985" marT="0" marB="0" anchor="ctr">
                    <a:lnL>
                      <a:noFill/>
                    </a:lnL>
                    <a:lnR>
                      <a:noFill/>
                    </a:lnR>
                    <a:lnT>
                      <a:noFill/>
                    </a:lnT>
                    <a:lnB>
                      <a:noFill/>
                    </a:lnB>
                  </a:tcPr>
                </a:tc>
              </a:tr>
              <a:tr h="370113">
                <a:tc>
                  <a:txBody>
                    <a:bodyPr/>
                    <a:lstStyle/>
                    <a:p>
                      <a:pPr algn="ctr">
                        <a:lnSpc>
                          <a:spcPts val="1505"/>
                        </a:lnSpc>
                        <a:spcAft>
                          <a:spcPts val="100"/>
                        </a:spcAft>
                      </a:pPr>
                      <a:r>
                        <a:rPr lang="zh-CN" sz="1800" kern="100">
                          <a:effectLst/>
                          <a:latin typeface="Times New Roman"/>
                          <a:ea typeface="宋体"/>
                        </a:rPr>
                        <a:t>子词</a:t>
                      </a: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a:effectLst/>
                          <a:latin typeface="Times New Roman"/>
                          <a:ea typeface="宋体"/>
                        </a:rPr>
                        <a:t>8.2</a:t>
                      </a:r>
                      <a:endParaRPr lang="zh-CN" sz="1800" kern="100">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dirty="0">
                          <a:effectLst/>
                          <a:latin typeface="Times New Roman"/>
                          <a:ea typeface="宋体"/>
                        </a:rPr>
                        <a:t>11.1</a:t>
                      </a:r>
                      <a:endParaRPr lang="zh-CN" sz="1800" kern="100" dirty="0">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dirty="0">
                          <a:solidFill>
                            <a:srgbClr val="FF0000"/>
                          </a:solidFill>
                          <a:effectLst/>
                          <a:latin typeface="Times New Roman"/>
                          <a:ea typeface="宋体"/>
                        </a:rPr>
                        <a:t>3.7</a:t>
                      </a:r>
                      <a:endParaRPr lang="zh-CN" sz="1800" kern="100" dirty="0">
                        <a:solidFill>
                          <a:srgbClr val="FF0000"/>
                        </a:solidFill>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dirty="0">
                          <a:solidFill>
                            <a:srgbClr val="FF0000"/>
                          </a:solidFill>
                          <a:effectLst/>
                          <a:latin typeface="Times New Roman"/>
                          <a:ea typeface="宋体"/>
                        </a:rPr>
                        <a:t>16.0</a:t>
                      </a:r>
                      <a:endParaRPr lang="zh-CN" sz="1800" kern="100" dirty="0">
                        <a:solidFill>
                          <a:srgbClr val="FF0000"/>
                        </a:solidFill>
                        <a:effectLst/>
                        <a:latin typeface="Times New Roman"/>
                        <a:ea typeface="宋体"/>
                      </a:endParaRPr>
                    </a:p>
                  </a:txBody>
                  <a:tcPr marL="6985" marR="6985" marT="0" marB="0" anchor="ctr">
                    <a:lnL>
                      <a:noFill/>
                    </a:lnL>
                    <a:lnR>
                      <a:noFill/>
                    </a:lnR>
                    <a:lnT>
                      <a:noFill/>
                    </a:lnT>
                    <a:lnB>
                      <a:noFill/>
                    </a:lnB>
                  </a:tcPr>
                </a:tc>
              </a:tr>
              <a:tr h="370113">
                <a:tc>
                  <a:txBody>
                    <a:bodyPr/>
                    <a:lstStyle/>
                    <a:p>
                      <a:pPr algn="ctr">
                        <a:lnSpc>
                          <a:spcPts val="1505"/>
                        </a:lnSpc>
                        <a:spcAft>
                          <a:spcPts val="100"/>
                        </a:spcAft>
                      </a:pPr>
                      <a:r>
                        <a:rPr lang="zh-CN" sz="1800" kern="100">
                          <a:effectLst/>
                          <a:latin typeface="Times New Roman"/>
                          <a:ea typeface="宋体"/>
                        </a:rPr>
                        <a:t>词首词尾</a:t>
                      </a: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a:effectLst/>
                          <a:latin typeface="Times New Roman"/>
                          <a:ea typeface="宋体"/>
                        </a:rPr>
                        <a:t>8</a:t>
                      </a:r>
                      <a:endParaRPr lang="zh-CN" sz="1800" kern="100">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dirty="0">
                          <a:effectLst/>
                          <a:latin typeface="Times New Roman"/>
                          <a:ea typeface="宋体"/>
                        </a:rPr>
                        <a:t>12.5</a:t>
                      </a:r>
                      <a:endParaRPr lang="zh-CN" sz="1800" kern="100" dirty="0">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dirty="0">
                          <a:effectLst/>
                          <a:latin typeface="Times New Roman"/>
                          <a:ea typeface="宋体"/>
                        </a:rPr>
                        <a:t>3.8</a:t>
                      </a:r>
                      <a:endParaRPr lang="zh-CN" sz="1800" kern="100" dirty="0">
                        <a:effectLst/>
                        <a:latin typeface="Times New Roman"/>
                        <a:ea typeface="宋体"/>
                      </a:endParaRPr>
                    </a:p>
                  </a:txBody>
                  <a:tcPr marL="6985" marR="6985" marT="0" marB="0" anchor="ctr">
                    <a:lnL>
                      <a:noFill/>
                    </a:lnL>
                    <a:lnR>
                      <a:noFill/>
                    </a:lnR>
                    <a:lnT>
                      <a:noFill/>
                    </a:lnT>
                    <a:lnB>
                      <a:noFill/>
                    </a:lnB>
                  </a:tcPr>
                </a:tc>
                <a:tc>
                  <a:txBody>
                    <a:bodyPr/>
                    <a:lstStyle/>
                    <a:p>
                      <a:pPr algn="ctr">
                        <a:lnSpc>
                          <a:spcPts val="1505"/>
                        </a:lnSpc>
                        <a:spcAft>
                          <a:spcPts val="100"/>
                        </a:spcAft>
                      </a:pPr>
                      <a:r>
                        <a:rPr lang="en-US" sz="1800" kern="100" dirty="0">
                          <a:effectLst/>
                          <a:latin typeface="Times New Roman"/>
                          <a:ea typeface="宋体"/>
                        </a:rPr>
                        <a:t>16.4</a:t>
                      </a:r>
                      <a:endParaRPr lang="zh-CN" sz="1800" kern="100" dirty="0">
                        <a:effectLst/>
                        <a:latin typeface="Times New Roman"/>
                        <a:ea typeface="宋体"/>
                      </a:endParaRPr>
                    </a:p>
                  </a:txBody>
                  <a:tcPr marL="6985" marR="6985" marT="0" marB="0" anchor="ctr">
                    <a:lnL>
                      <a:noFill/>
                    </a:lnL>
                    <a:lnR>
                      <a:noFill/>
                    </a:lnR>
                    <a:lnT>
                      <a:noFill/>
                    </a:lnT>
                    <a:lnB>
                      <a:noFill/>
                    </a:lnB>
                  </a:tcPr>
                </a:tc>
              </a:tr>
              <a:tr h="370113">
                <a:tc>
                  <a:txBody>
                    <a:bodyPr/>
                    <a:lstStyle/>
                    <a:p>
                      <a:pPr algn="ctr">
                        <a:lnSpc>
                          <a:spcPts val="1505"/>
                        </a:lnSpc>
                        <a:spcAft>
                          <a:spcPts val="100"/>
                        </a:spcAft>
                      </a:pPr>
                      <a:r>
                        <a:rPr lang="zh-CN" sz="1800" kern="100" dirty="0">
                          <a:effectLst/>
                          <a:latin typeface="Times New Roman"/>
                          <a:ea typeface="宋体"/>
                        </a:rPr>
                        <a:t>组合单元</a:t>
                      </a:r>
                    </a:p>
                  </a:txBody>
                  <a:tcPr marL="6985" marR="69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5"/>
                        </a:lnSpc>
                        <a:spcAft>
                          <a:spcPts val="100"/>
                        </a:spcAft>
                      </a:pPr>
                      <a:r>
                        <a:rPr lang="en-US" sz="1800" kern="100">
                          <a:effectLst/>
                          <a:latin typeface="Times New Roman"/>
                          <a:ea typeface="宋体"/>
                        </a:rPr>
                        <a:t>7.7</a:t>
                      </a:r>
                      <a:endParaRPr lang="zh-CN" sz="1800" kern="100">
                        <a:effectLst/>
                        <a:latin typeface="Times New Roman"/>
                        <a:ea typeface="宋体"/>
                      </a:endParaRPr>
                    </a:p>
                  </a:txBody>
                  <a:tcPr marL="6985" marR="69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5"/>
                        </a:lnSpc>
                        <a:spcAft>
                          <a:spcPts val="100"/>
                        </a:spcAft>
                      </a:pPr>
                      <a:r>
                        <a:rPr lang="en-US" sz="1800" kern="100">
                          <a:effectLst/>
                          <a:latin typeface="Times New Roman"/>
                          <a:ea typeface="宋体"/>
                        </a:rPr>
                        <a:t>14.2</a:t>
                      </a:r>
                      <a:endParaRPr lang="zh-CN" sz="1800" kern="100">
                        <a:effectLst/>
                        <a:latin typeface="Times New Roman"/>
                        <a:ea typeface="宋体"/>
                      </a:endParaRPr>
                    </a:p>
                  </a:txBody>
                  <a:tcPr marL="6985" marR="69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5"/>
                        </a:lnSpc>
                        <a:spcAft>
                          <a:spcPts val="100"/>
                        </a:spcAft>
                      </a:pPr>
                      <a:r>
                        <a:rPr lang="en-US" sz="1800" kern="100" dirty="0">
                          <a:effectLst/>
                          <a:latin typeface="Times New Roman"/>
                          <a:ea typeface="宋体"/>
                        </a:rPr>
                        <a:t>4.3</a:t>
                      </a:r>
                      <a:endParaRPr lang="zh-CN" sz="1800" kern="100" dirty="0">
                        <a:effectLst/>
                        <a:latin typeface="Times New Roman"/>
                        <a:ea typeface="宋体"/>
                      </a:endParaRPr>
                    </a:p>
                  </a:txBody>
                  <a:tcPr marL="6985" marR="6985"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505"/>
                        </a:lnSpc>
                        <a:spcAft>
                          <a:spcPts val="100"/>
                        </a:spcAft>
                      </a:pPr>
                      <a:r>
                        <a:rPr lang="en-US" sz="1800" kern="100" dirty="0">
                          <a:effectLst/>
                          <a:latin typeface="Times New Roman"/>
                          <a:ea typeface="宋体"/>
                        </a:rPr>
                        <a:t>17.0</a:t>
                      </a:r>
                      <a:endParaRPr lang="zh-CN" sz="1800" kern="100" dirty="0">
                        <a:effectLst/>
                        <a:latin typeface="Times New Roman"/>
                        <a:ea typeface="宋体"/>
                      </a:endParaRPr>
                    </a:p>
                  </a:txBody>
                  <a:tcPr marL="6985" marR="6985"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5757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结论</a:t>
            </a:r>
            <a:endParaRPr lang="zh-CN" altLang="en-US" dirty="0"/>
          </a:p>
        </p:txBody>
      </p:sp>
      <p:sp>
        <p:nvSpPr>
          <p:cNvPr id="3" name="内容占位符 2"/>
          <p:cNvSpPr>
            <a:spLocks noGrp="1"/>
          </p:cNvSpPr>
          <p:nvPr>
            <p:ph idx="1"/>
          </p:nvPr>
        </p:nvSpPr>
        <p:spPr>
          <a:xfrm>
            <a:off x="457200" y="1628800"/>
            <a:ext cx="8229600" cy="2520280"/>
          </a:xfrm>
        </p:spPr>
        <p:txBody>
          <a:bodyPr/>
          <a:lstStyle/>
          <a:p>
            <a:r>
              <a:rPr lang="zh-CN" altLang="en-US" sz="1800" dirty="0" smtClean="0"/>
              <a:t>维吾尔</a:t>
            </a:r>
            <a:r>
              <a:rPr lang="zh-CN" altLang="en-US" sz="1800" dirty="0"/>
              <a:t>语子词、词首词尾和组合识别单元可以有效解决维吾尔语大词汇量连续语音识别系统中的</a:t>
            </a:r>
            <a:r>
              <a:rPr lang="en-US" altLang="zh-CN" sz="1800" dirty="0"/>
              <a:t>OOV</a:t>
            </a:r>
            <a:r>
              <a:rPr lang="zh-CN" altLang="en-US" sz="1800" dirty="0"/>
              <a:t>率问题。除此之外，子词、词首词尾语言模型交叉熵低于单词语言模型</a:t>
            </a:r>
            <a:r>
              <a:rPr lang="zh-CN" altLang="en-US" sz="1800" dirty="0" smtClean="0"/>
              <a:t>。</a:t>
            </a:r>
            <a:endParaRPr lang="en-US" altLang="zh-CN" sz="1800" dirty="0" smtClean="0"/>
          </a:p>
          <a:p>
            <a:r>
              <a:rPr lang="zh-CN" altLang="en-US" sz="1800" dirty="0" smtClean="0"/>
              <a:t>从</a:t>
            </a:r>
            <a:r>
              <a:rPr lang="zh-CN" altLang="en-US" sz="1800" dirty="0"/>
              <a:t>连续语音识别性能来看，子词、词首词尾和组合识别单元将会使语音识别系统的单词错误率比基于单词的系统减少。因此在有些应用任务上，如语音检索，可以考虑子词、词首词尾作为识别单元。</a:t>
            </a:r>
          </a:p>
        </p:txBody>
      </p:sp>
    </p:spTree>
    <p:extLst>
      <p:ext uri="{BB962C8B-B14F-4D97-AF65-F5344CB8AC3E}">
        <p14:creationId xmlns:p14="http://schemas.microsoft.com/office/powerpoint/2010/main" val="42389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611560" y="3068960"/>
            <a:ext cx="7772400" cy="1362075"/>
          </a:xfrm>
        </p:spPr>
        <p:txBody>
          <a:bodyPr/>
          <a:lstStyle/>
          <a:p>
            <a:pPr algn="ctr"/>
            <a:r>
              <a:rPr lang="zh-CN" altLang="en-US" dirty="0" smtClean="0"/>
              <a:t>谢谢大家！</a:t>
            </a:r>
            <a:endParaRPr lang="zh-CN" altLang="en-US" dirty="0"/>
          </a:p>
        </p:txBody>
      </p:sp>
      <p:sp>
        <p:nvSpPr>
          <p:cNvPr id="5" name="文本占位符 4"/>
          <p:cNvSpPr>
            <a:spLocks noGrp="1"/>
          </p:cNvSpPr>
          <p:nvPr>
            <p:ph type="body" idx="1"/>
          </p:nvPr>
        </p:nvSpPr>
        <p:spPr/>
        <p:txBody>
          <a:bodyPr>
            <a:normAutofit/>
          </a:bodyPr>
          <a:lstStyle/>
          <a:p>
            <a:pPr algn="ctr"/>
            <a:r>
              <a:rPr lang="en-US" altLang="zh-CN" sz="4000" dirty="0" smtClean="0"/>
              <a:t>Question</a:t>
            </a:r>
            <a:r>
              <a:rPr lang="zh-CN" altLang="en-US" sz="4000" dirty="0" smtClean="0"/>
              <a:t>？</a:t>
            </a:r>
            <a:endParaRPr lang="zh-CN" altLang="en-US" sz="4000" dirty="0"/>
          </a:p>
        </p:txBody>
      </p:sp>
    </p:spTree>
    <p:extLst>
      <p:ext uri="{BB962C8B-B14F-4D97-AF65-F5344CB8AC3E}">
        <p14:creationId xmlns:p14="http://schemas.microsoft.com/office/powerpoint/2010/main" val="2567884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smtClean="0"/>
              <a:t>维吾尔语及语音识别</a:t>
            </a:r>
            <a:endParaRPr lang="en-US" altLang="zh-CN" dirty="0" smtClean="0"/>
          </a:p>
          <a:p>
            <a:r>
              <a:rPr lang="zh-CN" altLang="en-US" dirty="0"/>
              <a:t>维吾尔</a:t>
            </a:r>
            <a:r>
              <a:rPr lang="zh-CN" altLang="en-US" dirty="0" smtClean="0"/>
              <a:t>语语音识别单元</a:t>
            </a:r>
            <a:endParaRPr lang="en-US" altLang="zh-CN" dirty="0" smtClean="0"/>
          </a:p>
          <a:p>
            <a:r>
              <a:rPr lang="zh-CN" altLang="en-US" dirty="0" smtClean="0"/>
              <a:t>语音识别结果</a:t>
            </a:r>
            <a:endParaRPr lang="en-US" altLang="zh-CN" dirty="0" smtClean="0"/>
          </a:p>
          <a:p>
            <a:r>
              <a:rPr lang="zh-CN" altLang="en-US" dirty="0" smtClean="0"/>
              <a:t>结论</a:t>
            </a:r>
            <a:endParaRPr lang="zh-CN" altLang="en-US" dirty="0"/>
          </a:p>
        </p:txBody>
      </p:sp>
    </p:spTree>
    <p:extLst>
      <p:ext uri="{BB962C8B-B14F-4D97-AF65-F5344CB8AC3E}">
        <p14:creationId xmlns:p14="http://schemas.microsoft.com/office/powerpoint/2010/main" val="3156938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维吾尔语</a:t>
            </a:r>
            <a:endParaRPr lang="zh-CN" altLang="en-US" dirty="0"/>
          </a:p>
        </p:txBody>
      </p:sp>
      <p:sp>
        <p:nvSpPr>
          <p:cNvPr id="3" name="内容占位符 2"/>
          <p:cNvSpPr>
            <a:spLocks noGrp="1"/>
          </p:cNvSpPr>
          <p:nvPr>
            <p:ph idx="1"/>
          </p:nvPr>
        </p:nvSpPr>
        <p:spPr/>
        <p:txBody>
          <a:bodyPr/>
          <a:lstStyle/>
          <a:p>
            <a:r>
              <a:rPr lang="zh-CN" altLang="zh-CN" dirty="0"/>
              <a:t>阿尔泰语系突厥</a:t>
            </a:r>
            <a:r>
              <a:rPr lang="zh-CN" altLang="zh-CN" dirty="0" smtClean="0"/>
              <a:t>语族</a:t>
            </a:r>
            <a:r>
              <a:rPr lang="zh-CN" altLang="en-US" dirty="0"/>
              <a:t>，形态结构上属黏着语</a:t>
            </a:r>
            <a:r>
              <a:rPr lang="zh-CN" altLang="en-US" dirty="0" smtClean="0"/>
              <a:t>类型</a:t>
            </a:r>
            <a:endParaRPr lang="en-US" altLang="zh-CN" dirty="0"/>
          </a:p>
          <a:p>
            <a:pPr lvl="1"/>
            <a:r>
              <a:rPr lang="en-US" altLang="zh-CN" dirty="0" smtClean="0"/>
              <a:t>(</a:t>
            </a:r>
            <a:r>
              <a:rPr lang="zh-CN" altLang="en-US" dirty="0">
                <a:solidFill>
                  <a:srgbClr val="FF0000"/>
                </a:solidFill>
              </a:rPr>
              <a:t>谢谢</a:t>
            </a:r>
            <a:r>
              <a:rPr lang="zh-CN" altLang="en-US" dirty="0"/>
              <a:t>你的关</a:t>
            </a:r>
            <a:r>
              <a:rPr lang="zh-CN" altLang="en-US" dirty="0">
                <a:solidFill>
                  <a:srgbClr val="00B0F0"/>
                </a:solidFill>
              </a:rPr>
              <a:t>心</a:t>
            </a:r>
            <a:r>
              <a:rPr lang="en-US" altLang="zh-CN" dirty="0"/>
              <a:t>) </a:t>
            </a:r>
            <a:r>
              <a:rPr lang="ug-CN" altLang="zh-CN" b="1" dirty="0">
                <a:solidFill>
                  <a:srgbClr val="00B0F0"/>
                </a:solidFill>
              </a:rPr>
              <a:t>كۆڭۈل</a:t>
            </a:r>
            <a:r>
              <a:rPr lang="ug-CN" altLang="zh-CN" b="1" dirty="0"/>
              <a:t> بۆلگىنىڭىزگە </a:t>
            </a:r>
            <a:r>
              <a:rPr lang="ug-CN" altLang="zh-CN" b="1" dirty="0" smtClean="0">
                <a:solidFill>
                  <a:srgbClr val="FF0000"/>
                </a:solidFill>
              </a:rPr>
              <a:t>رەھمەت</a:t>
            </a:r>
            <a:endParaRPr lang="en-US" altLang="zh-CN" b="1" dirty="0" smtClean="0">
              <a:solidFill>
                <a:srgbClr val="FF0000"/>
              </a:solidFill>
            </a:endParaRPr>
          </a:p>
          <a:p>
            <a:pPr lvl="1"/>
            <a:r>
              <a:rPr lang="en-US" altLang="zh-CN" dirty="0" err="1" smtClean="0"/>
              <a:t>bölginiñizgä</a:t>
            </a:r>
            <a:r>
              <a:rPr lang="en-US" altLang="zh-CN" dirty="0" smtClean="0"/>
              <a:t>=</a:t>
            </a:r>
            <a:r>
              <a:rPr lang="en-US" altLang="zh-CN" dirty="0" err="1" smtClean="0"/>
              <a:t>böl+gän+iñiz+gä</a:t>
            </a:r>
            <a:r>
              <a:rPr lang="en-US" altLang="zh-CN" dirty="0" smtClean="0"/>
              <a:t>   </a:t>
            </a:r>
            <a:r>
              <a:rPr lang="en-US" altLang="zh-CN" dirty="0" smtClean="0"/>
              <a:t>(</a:t>
            </a:r>
            <a:r>
              <a:rPr lang="en-US" altLang="zh-CN" dirty="0" err="1" smtClean="0"/>
              <a:t>Root+suffix</a:t>
            </a:r>
            <a:r>
              <a:rPr lang="en-US" altLang="zh-CN" dirty="0" smtClean="0"/>
              <a:t>+…)</a:t>
            </a:r>
            <a:endParaRPr lang="en-US" altLang="zh-CN" dirty="0"/>
          </a:p>
          <a:p>
            <a:r>
              <a:rPr lang="zh-CN" altLang="zh-CN" dirty="0"/>
              <a:t>拼音式</a:t>
            </a:r>
            <a:r>
              <a:rPr lang="zh-CN" altLang="zh-CN" dirty="0" smtClean="0"/>
              <a:t>文字</a:t>
            </a:r>
            <a:endParaRPr lang="en-US" altLang="zh-CN" dirty="0"/>
          </a:p>
          <a:p>
            <a:pPr lvl="1"/>
            <a:r>
              <a:rPr lang="en-US" altLang="zh-CN" dirty="0" err="1" smtClean="0"/>
              <a:t>rähmät</a:t>
            </a:r>
            <a:r>
              <a:rPr lang="en-US" altLang="zh-CN" dirty="0" smtClean="0"/>
              <a:t>(</a:t>
            </a:r>
            <a:r>
              <a:rPr lang="zh-CN" altLang="en-US" dirty="0" smtClean="0"/>
              <a:t>谢谢</a:t>
            </a:r>
            <a:r>
              <a:rPr lang="en-US" altLang="zh-CN" dirty="0" smtClean="0"/>
              <a:t>)</a:t>
            </a:r>
            <a:r>
              <a:rPr lang="zh-CN" altLang="en-US" dirty="0" smtClean="0"/>
              <a:t>单词发音序列为：</a:t>
            </a:r>
            <a:r>
              <a:rPr lang="en-US" altLang="zh-CN" dirty="0" smtClean="0"/>
              <a:t> r </a:t>
            </a:r>
            <a:r>
              <a:rPr lang="en-US" altLang="zh-CN" dirty="0"/>
              <a:t>ɛ ɦ m ɛ </a:t>
            </a:r>
            <a:r>
              <a:rPr lang="en-US" altLang="zh-CN" dirty="0" smtClean="0"/>
              <a:t>t</a:t>
            </a:r>
          </a:p>
          <a:p>
            <a:pPr marL="342900" lvl="1" indent="-342900">
              <a:buFont typeface="Arial" pitchFamily="34" charset="0"/>
              <a:buChar char="•"/>
            </a:pPr>
            <a:endParaRPr lang="en-US" altLang="zh-CN" sz="2400" dirty="0"/>
          </a:p>
        </p:txBody>
      </p:sp>
      <p:cxnSp>
        <p:nvCxnSpPr>
          <p:cNvPr id="7" name="直接箭头连接符 6"/>
          <p:cNvCxnSpPr/>
          <p:nvPr/>
        </p:nvCxnSpPr>
        <p:spPr>
          <a:xfrm flipH="1">
            <a:off x="2987824" y="2420888"/>
            <a:ext cx="18722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a:off x="1259632" y="2420888"/>
            <a:ext cx="15841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1540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黏着语语音识别单元</a:t>
            </a:r>
            <a:endParaRPr lang="zh-CN" altLang="en-US" dirty="0"/>
          </a:p>
        </p:txBody>
      </p:sp>
      <p:sp>
        <p:nvSpPr>
          <p:cNvPr id="3" name="内容占位符 2"/>
          <p:cNvSpPr>
            <a:spLocks noGrp="1"/>
          </p:cNvSpPr>
          <p:nvPr>
            <p:ph idx="1"/>
          </p:nvPr>
        </p:nvSpPr>
        <p:spPr/>
        <p:txBody>
          <a:bodyPr/>
          <a:lstStyle/>
          <a:p>
            <a:r>
              <a:rPr lang="zh-CN" altLang="en-US" dirty="0" smtClean="0"/>
              <a:t>维吾尔</a:t>
            </a:r>
            <a:r>
              <a:rPr lang="zh-CN" altLang="en-US" dirty="0" smtClean="0"/>
              <a:t>语识别单元</a:t>
            </a:r>
            <a:endParaRPr lang="en-US" altLang="zh-CN" dirty="0" smtClean="0"/>
          </a:p>
          <a:p>
            <a:pPr lvl="1"/>
            <a:r>
              <a:rPr lang="zh-CN" altLang="en-US" dirty="0" smtClean="0"/>
              <a:t>单词</a:t>
            </a:r>
            <a:endParaRPr lang="en-US" altLang="zh-CN" dirty="0" smtClean="0"/>
          </a:p>
          <a:p>
            <a:pPr lvl="1"/>
            <a:r>
              <a:rPr lang="zh-CN" altLang="en-US" dirty="0" smtClean="0"/>
              <a:t>词干词缀</a:t>
            </a:r>
            <a:r>
              <a:rPr lang="en-US" altLang="zh-CN" dirty="0" smtClean="0"/>
              <a:t>: </a:t>
            </a:r>
            <a:r>
              <a:rPr lang="en-US" altLang="zh-CN" dirty="0" err="1" smtClean="0"/>
              <a:t>bölginiñizgä</a:t>
            </a:r>
            <a:r>
              <a:rPr lang="en-US" altLang="zh-CN" dirty="0" smtClean="0"/>
              <a:t>=</a:t>
            </a:r>
            <a:r>
              <a:rPr lang="en-US" altLang="zh-CN" dirty="0" err="1" smtClean="0"/>
              <a:t>böl+gän+iñiz+gä</a:t>
            </a:r>
            <a:endParaRPr lang="en-US" altLang="zh-CN" dirty="0" smtClean="0"/>
          </a:p>
          <a:p>
            <a:pPr lvl="1"/>
            <a:r>
              <a:rPr lang="zh-CN" altLang="en-US" dirty="0" smtClean="0"/>
              <a:t>音节</a:t>
            </a:r>
            <a:r>
              <a:rPr lang="en-US" altLang="zh-CN" dirty="0" smtClean="0"/>
              <a:t>:</a:t>
            </a:r>
            <a:r>
              <a:rPr lang="en-US" altLang="zh-CN" dirty="0"/>
              <a:t> </a:t>
            </a:r>
            <a:r>
              <a:rPr lang="en-US" altLang="zh-CN" dirty="0" err="1" smtClean="0"/>
              <a:t>bölginiñizgä</a:t>
            </a:r>
            <a:r>
              <a:rPr lang="en-US" altLang="zh-CN" dirty="0" smtClean="0"/>
              <a:t>=</a:t>
            </a:r>
            <a:r>
              <a:rPr lang="en-US" altLang="zh-CN" dirty="0" err="1" smtClean="0"/>
              <a:t>böl+gi+ni+ñiz+gä</a:t>
            </a:r>
            <a:endParaRPr lang="en-US" altLang="zh-CN" dirty="0" smtClean="0"/>
          </a:p>
          <a:p>
            <a:pPr lvl="1"/>
            <a:r>
              <a:rPr lang="zh-CN" altLang="en-US" dirty="0" smtClean="0"/>
              <a:t>音素</a:t>
            </a:r>
            <a:r>
              <a:rPr lang="en-US" altLang="zh-CN" dirty="0" smtClean="0"/>
              <a:t>:</a:t>
            </a:r>
            <a:r>
              <a:rPr lang="en-US" altLang="zh-CN" dirty="0"/>
              <a:t> </a:t>
            </a:r>
            <a:r>
              <a:rPr lang="en-US" altLang="zh-CN" dirty="0" err="1" smtClean="0"/>
              <a:t>bölginiñizgä</a:t>
            </a:r>
            <a:r>
              <a:rPr lang="en-US" altLang="zh-CN" dirty="0" smtClean="0"/>
              <a:t>=</a:t>
            </a:r>
            <a:r>
              <a:rPr lang="en-US" altLang="zh-CN" dirty="0" err="1" smtClean="0"/>
              <a:t>b+ö+l+g+i+n+i+ñ+i+z+g+ä</a:t>
            </a:r>
            <a:endParaRPr lang="zh-CN" altLang="en-US" dirty="0"/>
          </a:p>
        </p:txBody>
      </p:sp>
    </p:spTree>
    <p:extLst>
      <p:ext uri="{BB962C8B-B14F-4D97-AF65-F5344CB8AC3E}">
        <p14:creationId xmlns:p14="http://schemas.microsoft.com/office/powerpoint/2010/main" val="519775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维吾尔语中</a:t>
            </a:r>
            <a:r>
              <a:rPr lang="zh-CN" altLang="zh-CN" dirty="0" smtClean="0"/>
              <a:t>的</a:t>
            </a:r>
            <a:r>
              <a:rPr lang="zh-CN" altLang="en-US" dirty="0" smtClean="0"/>
              <a:t>识别单元</a:t>
            </a:r>
            <a:endParaRPr lang="zh-CN" altLang="en-US" dirty="0"/>
          </a:p>
        </p:txBody>
      </p:sp>
      <p:sp>
        <p:nvSpPr>
          <p:cNvPr id="3" name="内容占位符 2"/>
          <p:cNvSpPr>
            <a:spLocks noGrp="1"/>
          </p:cNvSpPr>
          <p:nvPr>
            <p:ph idx="1"/>
          </p:nvPr>
        </p:nvSpPr>
        <p:spPr/>
        <p:txBody>
          <a:bodyPr/>
          <a:lstStyle/>
          <a:p>
            <a:r>
              <a:rPr lang="zh-CN" altLang="en-US" sz="2000" b="1" dirty="0">
                <a:latin typeface="Times New Roman" panose="02020603050405020304" pitchFamily="18" charset="0"/>
                <a:ea typeface="宋体" panose="02010600030101010101" pitchFamily="2" charset="-122"/>
                <a:cs typeface="UKIJ Basma" panose="02020603050305020304" pitchFamily="18" charset="0"/>
              </a:rPr>
              <a:t>音节识别单元</a:t>
            </a:r>
            <a:endParaRPr lang="en-US" altLang="zh-CN" sz="2000" b="1" dirty="0">
              <a:latin typeface="Times New Roman" panose="02020603050405020304" pitchFamily="18" charset="0"/>
              <a:ea typeface="宋体" panose="02010600030101010101" pitchFamily="2" charset="-122"/>
              <a:cs typeface="UKIJ Basma" panose="02020603050305020304" pitchFamily="18" charset="0"/>
            </a:endParaRPr>
          </a:p>
          <a:p>
            <a:pPr marL="0" indent="0" algn="just">
              <a:buNone/>
            </a:pPr>
            <a:r>
              <a:rPr lang="zh-CN" altLang="en-US" sz="2000" dirty="0" smtClean="0">
                <a:latin typeface="Times New Roman" panose="02020603050405020304" pitchFamily="18" charset="0"/>
                <a:ea typeface="宋体" panose="02010600030101010101" pitchFamily="2" charset="-122"/>
                <a:cs typeface="UKIJ Basma" panose="02020603050305020304" pitchFamily="18" charset="0"/>
              </a:rPr>
              <a:t>      </a:t>
            </a:r>
            <a:r>
              <a:rPr lang="zh-CN" altLang="en-US" sz="1800" dirty="0" smtClean="0">
                <a:latin typeface="Times New Roman" panose="02020603050405020304" pitchFamily="18" charset="0"/>
                <a:ea typeface="宋体" panose="02010600030101010101" pitchFamily="2" charset="-122"/>
                <a:cs typeface="UKIJ Basma" panose="02020603050305020304" pitchFamily="18" charset="0"/>
              </a:rPr>
              <a:t>维吾尔</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语中一个单词由若干个音节组成。</a:t>
            </a:r>
            <a:r>
              <a:rPr lang="zh-CN" altLang="zh-CN" sz="1800" dirty="0">
                <a:latin typeface="Times New Roman" panose="02020603050405020304" pitchFamily="18" charset="0"/>
                <a:ea typeface="宋体" panose="02010600030101010101" pitchFamily="2" charset="-122"/>
                <a:cs typeface="UKIJ Basma" panose="02020603050305020304" pitchFamily="18" charset="0"/>
              </a:rPr>
              <a:t>维吾尔语的音节有一定规则，维吾尔语固有的音节结构是：（起音）</a:t>
            </a:r>
            <a:r>
              <a:rPr lang="en-US" altLang="zh-CN" sz="1800" dirty="0">
                <a:latin typeface="Times New Roman" panose="02020603050405020304" pitchFamily="18" charset="0"/>
                <a:ea typeface="宋体" panose="02010600030101010101" pitchFamily="2" charset="-122"/>
                <a:cs typeface="UKIJ Basma" panose="02020603050305020304" pitchFamily="18" charset="0"/>
              </a:rPr>
              <a:t>+</a:t>
            </a:r>
            <a:r>
              <a:rPr lang="zh-CN" altLang="zh-CN" sz="1800" dirty="0">
                <a:latin typeface="Times New Roman" panose="02020603050405020304" pitchFamily="18" charset="0"/>
                <a:ea typeface="宋体" panose="02010600030101010101" pitchFamily="2" charset="-122"/>
                <a:cs typeface="UKIJ Basma" panose="02020603050305020304" pitchFamily="18" charset="0"/>
              </a:rPr>
              <a:t>领音</a:t>
            </a:r>
            <a:r>
              <a:rPr lang="en-US" altLang="zh-CN" sz="1800" dirty="0">
                <a:latin typeface="Times New Roman" panose="02020603050405020304" pitchFamily="18" charset="0"/>
                <a:ea typeface="宋体" panose="02010600030101010101" pitchFamily="2" charset="-122"/>
                <a:cs typeface="UKIJ Basma" panose="02020603050305020304" pitchFamily="18" charset="0"/>
              </a:rPr>
              <a:t>+</a:t>
            </a:r>
            <a:r>
              <a:rPr lang="zh-CN" altLang="zh-CN" sz="1800" dirty="0">
                <a:latin typeface="Times New Roman" panose="02020603050405020304" pitchFamily="18" charset="0"/>
                <a:ea typeface="宋体" panose="02010600030101010101" pitchFamily="2" charset="-122"/>
                <a:cs typeface="UKIJ Basma" panose="02020603050305020304" pitchFamily="18" charset="0"/>
              </a:rPr>
              <a:t>（收音）。所以可以通过规则方法对维吾尔语单词进行音节划分。</a:t>
            </a:r>
            <a:endParaRPr lang="en-US" altLang="zh-CN" sz="1800" dirty="0">
              <a:latin typeface="Times New Roman" panose="02020603050405020304" pitchFamily="18" charset="0"/>
              <a:ea typeface="宋体" panose="02010600030101010101" pitchFamily="2" charset="-122"/>
              <a:cs typeface="UKIJ Basma" panose="02020603050305020304" pitchFamily="18" charset="0"/>
            </a:endParaRPr>
          </a:p>
          <a:p>
            <a:r>
              <a:rPr lang="zh-CN" altLang="en-US" sz="2000" b="1" dirty="0">
                <a:latin typeface="Times New Roman" panose="02020603050405020304" pitchFamily="18" charset="0"/>
                <a:ea typeface="宋体" panose="02010600030101010101" pitchFamily="2" charset="-122"/>
                <a:cs typeface="UKIJ Basma" panose="02020603050305020304" pitchFamily="18" charset="0"/>
              </a:rPr>
              <a:t>子</a:t>
            </a:r>
            <a:r>
              <a:rPr lang="zh-CN" altLang="en-US" sz="2000" b="1" dirty="0" smtClean="0">
                <a:latin typeface="Times New Roman" panose="02020603050405020304" pitchFamily="18" charset="0"/>
                <a:ea typeface="宋体" panose="02010600030101010101" pitchFamily="2" charset="-122"/>
                <a:cs typeface="UKIJ Basma" panose="02020603050305020304" pitchFamily="18" charset="0"/>
              </a:rPr>
              <a:t>词（</a:t>
            </a:r>
            <a:r>
              <a:rPr lang="en-US" altLang="zh-CN" sz="2000" b="1" dirty="0" err="1" smtClean="0">
                <a:latin typeface="Times New Roman" panose="02020603050405020304" pitchFamily="18" charset="0"/>
                <a:ea typeface="宋体" panose="02010600030101010101" pitchFamily="2" charset="-122"/>
                <a:cs typeface="UKIJ Basma" panose="02020603050305020304" pitchFamily="18" charset="0"/>
              </a:rPr>
              <a:t>Subword</a:t>
            </a:r>
            <a:r>
              <a:rPr lang="zh-CN" altLang="en-US" sz="2000" b="1" dirty="0" smtClean="0">
                <a:latin typeface="Times New Roman" panose="02020603050405020304" pitchFamily="18" charset="0"/>
                <a:ea typeface="宋体" panose="02010600030101010101" pitchFamily="2" charset="-122"/>
                <a:cs typeface="UKIJ Basma" panose="02020603050305020304" pitchFamily="18" charset="0"/>
              </a:rPr>
              <a:t>）识别</a:t>
            </a:r>
            <a:r>
              <a:rPr lang="zh-CN" altLang="en-US" sz="2000" b="1" dirty="0">
                <a:latin typeface="Times New Roman" panose="02020603050405020304" pitchFamily="18" charset="0"/>
                <a:ea typeface="宋体" panose="02010600030101010101" pitchFamily="2" charset="-122"/>
                <a:cs typeface="UKIJ Basma" panose="02020603050305020304" pitchFamily="18" charset="0"/>
              </a:rPr>
              <a:t>单元</a:t>
            </a:r>
            <a:endParaRPr lang="en-US" altLang="zh-CN" sz="2000" b="1" dirty="0">
              <a:latin typeface="Times New Roman" panose="02020603050405020304" pitchFamily="18" charset="0"/>
              <a:ea typeface="宋体" panose="02010600030101010101" pitchFamily="2" charset="-122"/>
              <a:cs typeface="UKIJ Basma" panose="02020603050305020304" pitchFamily="18" charset="0"/>
            </a:endParaRPr>
          </a:p>
          <a:p>
            <a:pPr marL="0" indent="0" algn="just">
              <a:buNone/>
            </a:pPr>
            <a:r>
              <a:rPr lang="zh-CN" altLang="en-US" sz="2000" dirty="0" smtClean="0">
                <a:latin typeface="Times New Roman" panose="02020603050405020304" pitchFamily="18" charset="0"/>
                <a:ea typeface="宋体" panose="02010600030101010101" pitchFamily="2" charset="-122"/>
                <a:cs typeface="UKIJ Basma" panose="02020603050305020304" pitchFamily="18" charset="0"/>
              </a:rPr>
              <a:t>     </a:t>
            </a:r>
            <a:r>
              <a:rPr lang="zh-CN" altLang="en-US" sz="1800" dirty="0" smtClean="0">
                <a:latin typeface="Times New Roman" panose="02020603050405020304" pitchFamily="18" charset="0"/>
                <a:ea typeface="宋体" panose="02010600030101010101" pitchFamily="2" charset="-122"/>
                <a:cs typeface="UKIJ Basma" panose="02020603050305020304" pitchFamily="18" charset="0"/>
              </a:rPr>
              <a:t>本文</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中先采用基于无监督的统计方法对维吾尔语文本语料库进行子词切分，并且子词切分过程中对每一个子词赋予统计意义上的词干词缀属性。然后，对切分结果进行了一些后处理形成</a:t>
            </a:r>
            <a:r>
              <a:rPr lang="zh-CN" altLang="en-US" sz="1800" dirty="0">
                <a:solidFill>
                  <a:srgbClr val="FF0000"/>
                </a:solidFill>
                <a:latin typeface="Times New Roman" panose="02020603050405020304" pitchFamily="18" charset="0"/>
                <a:ea typeface="宋体" panose="02010600030101010101" pitchFamily="2" charset="-122"/>
                <a:cs typeface="UKIJ Basma" panose="02020603050305020304" pitchFamily="18" charset="0"/>
              </a:rPr>
              <a:t>子词</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和</a:t>
            </a:r>
            <a:r>
              <a:rPr lang="zh-CN" altLang="en-US" sz="1800" dirty="0">
                <a:solidFill>
                  <a:srgbClr val="FF0000"/>
                </a:solidFill>
                <a:latin typeface="Times New Roman" panose="02020603050405020304" pitchFamily="18" charset="0"/>
                <a:ea typeface="宋体" panose="02010600030101010101" pitchFamily="2" charset="-122"/>
                <a:cs typeface="UKIJ Basma" panose="02020603050305020304" pitchFamily="18" charset="0"/>
              </a:rPr>
              <a:t>词首词尾</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识别单元</a:t>
            </a:r>
            <a:r>
              <a:rPr lang="zh-CN" altLang="en-US" sz="1800" dirty="0" smtClean="0">
                <a:latin typeface="Times New Roman" panose="02020603050405020304" pitchFamily="18" charset="0"/>
                <a:ea typeface="宋体" panose="02010600030101010101" pitchFamily="2" charset="-122"/>
                <a:cs typeface="UKIJ Basma" panose="02020603050305020304" pitchFamily="18" charset="0"/>
              </a:rPr>
              <a:t>。</a:t>
            </a:r>
            <a:endParaRPr lang="en-US" altLang="zh-CN" sz="1800" dirty="0" smtClean="0">
              <a:latin typeface="Times New Roman" panose="02020603050405020304" pitchFamily="18" charset="0"/>
              <a:ea typeface="宋体" panose="02010600030101010101" pitchFamily="2" charset="-122"/>
              <a:cs typeface="UKIJ Basma" panose="02020603050305020304" pitchFamily="18" charset="0"/>
            </a:endParaRPr>
          </a:p>
          <a:p>
            <a:r>
              <a:rPr lang="zh-CN" altLang="en-US" sz="2000" b="1" dirty="0" smtClean="0">
                <a:latin typeface="Times New Roman" panose="02020603050405020304" pitchFamily="18" charset="0"/>
                <a:ea typeface="宋体" panose="02010600030101010101" pitchFamily="2" charset="-122"/>
                <a:cs typeface="UKIJ Basma" panose="02020603050305020304" pitchFamily="18" charset="0"/>
              </a:rPr>
              <a:t>组合</a:t>
            </a:r>
            <a:r>
              <a:rPr lang="zh-CN" altLang="en-US" sz="2000" b="1" dirty="0">
                <a:latin typeface="Times New Roman" panose="02020603050405020304" pitchFamily="18" charset="0"/>
                <a:ea typeface="宋体" panose="02010600030101010101" pitchFamily="2" charset="-122"/>
                <a:cs typeface="UKIJ Basma" panose="02020603050305020304" pitchFamily="18" charset="0"/>
              </a:rPr>
              <a:t>识别单元</a:t>
            </a:r>
            <a:endParaRPr lang="en-US" altLang="zh-CN" sz="2000" b="1" dirty="0">
              <a:latin typeface="Times New Roman" panose="02020603050405020304" pitchFamily="18" charset="0"/>
              <a:ea typeface="宋体" panose="02010600030101010101" pitchFamily="2" charset="-122"/>
              <a:cs typeface="UKIJ Basma" panose="02020603050305020304" pitchFamily="18" charset="0"/>
            </a:endParaRPr>
          </a:p>
          <a:p>
            <a:pPr marL="0" indent="0" algn="just">
              <a:buNone/>
            </a:pPr>
            <a:r>
              <a:rPr lang="zh-CN" altLang="en-US" sz="2000" dirty="0" smtClean="0">
                <a:latin typeface="Times New Roman" panose="02020603050405020304" pitchFamily="18" charset="0"/>
                <a:ea typeface="宋体" panose="02010600030101010101" pitchFamily="2" charset="-122"/>
                <a:cs typeface="UKIJ Basma" panose="02020603050305020304" pitchFamily="18" charset="0"/>
              </a:rPr>
              <a:t>     </a:t>
            </a:r>
            <a:r>
              <a:rPr lang="zh-CN" altLang="en-US" sz="1800" dirty="0" smtClean="0">
                <a:latin typeface="Times New Roman" panose="02020603050405020304" pitchFamily="18" charset="0"/>
                <a:ea typeface="宋体" panose="02010600030101010101" pitchFamily="2" charset="-122"/>
                <a:cs typeface="UKIJ Basma" panose="02020603050305020304" pitchFamily="18" charset="0"/>
              </a:rPr>
              <a:t>从</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训练语料库中选取频率较高的约</a:t>
            </a:r>
            <a:r>
              <a:rPr lang="en-US" altLang="zh-CN" sz="1800" dirty="0">
                <a:latin typeface="Times New Roman" panose="02020603050405020304" pitchFamily="18" charset="0"/>
                <a:ea typeface="宋体" panose="02010600030101010101" pitchFamily="2" charset="-122"/>
                <a:cs typeface="UKIJ Basma" panose="02020603050305020304" pitchFamily="18" charset="0"/>
              </a:rPr>
              <a:t>2.5×10</a:t>
            </a:r>
            <a:r>
              <a:rPr lang="en-US" altLang="zh-CN" sz="1800" baseline="30000" dirty="0">
                <a:latin typeface="Times New Roman" panose="02020603050405020304" pitchFamily="18" charset="0"/>
                <a:ea typeface="宋体" panose="02010600030101010101" pitchFamily="2" charset="-122"/>
                <a:cs typeface="UKIJ Basma" panose="02020603050305020304" pitchFamily="18" charset="0"/>
              </a:rPr>
              <a:t>4</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个单词、</a:t>
            </a:r>
            <a:r>
              <a:rPr lang="en-US" altLang="zh-CN" sz="1800" dirty="0">
                <a:latin typeface="Times New Roman" panose="02020603050405020304" pitchFamily="18" charset="0"/>
                <a:ea typeface="宋体" panose="02010600030101010101" pitchFamily="2" charset="-122"/>
                <a:cs typeface="UKIJ Basma" panose="02020603050305020304" pitchFamily="18" charset="0"/>
              </a:rPr>
              <a:t>4.5×10</a:t>
            </a:r>
            <a:r>
              <a:rPr lang="en-US" altLang="zh-CN" sz="1800" baseline="30000" dirty="0">
                <a:latin typeface="Times New Roman" panose="02020603050405020304" pitchFamily="18" charset="0"/>
                <a:ea typeface="宋体" panose="02010600030101010101" pitchFamily="2" charset="-122"/>
                <a:cs typeface="UKIJ Basma" panose="02020603050305020304" pitchFamily="18" charset="0"/>
              </a:rPr>
              <a:t>4</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个子词、</a:t>
            </a:r>
            <a:r>
              <a:rPr lang="en-US" altLang="zh-CN" sz="1800" dirty="0">
                <a:latin typeface="Times New Roman" panose="02020603050405020304" pitchFamily="18" charset="0"/>
                <a:ea typeface="宋体" panose="02010600030101010101" pitchFamily="2" charset="-122"/>
                <a:cs typeface="UKIJ Basma" panose="02020603050305020304" pitchFamily="18" charset="0"/>
              </a:rPr>
              <a:t>2.5×10</a:t>
            </a:r>
            <a:r>
              <a:rPr lang="en-US" altLang="zh-CN" sz="1800" baseline="30000" dirty="0">
                <a:latin typeface="Times New Roman" panose="02020603050405020304" pitchFamily="18" charset="0"/>
                <a:ea typeface="宋体" panose="02010600030101010101" pitchFamily="2" charset="-122"/>
                <a:cs typeface="UKIJ Basma" panose="02020603050305020304" pitchFamily="18" charset="0"/>
              </a:rPr>
              <a:t>4</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个词首词尾和</a:t>
            </a:r>
            <a:r>
              <a:rPr lang="en-US" altLang="zh-CN" sz="1800" dirty="0">
                <a:latin typeface="Times New Roman" panose="02020603050405020304" pitchFamily="18" charset="0"/>
                <a:ea typeface="宋体" panose="02010600030101010101" pitchFamily="2" charset="-122"/>
                <a:cs typeface="UKIJ Basma" panose="02020603050305020304" pitchFamily="18" charset="0"/>
              </a:rPr>
              <a:t>6465</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千个音节，去除重复单元后形成了</a:t>
            </a:r>
            <a:r>
              <a:rPr lang="en-US" altLang="zh-CN" sz="1800" dirty="0">
                <a:latin typeface="Times New Roman" panose="02020603050405020304" pitchFamily="18" charset="0"/>
                <a:ea typeface="宋体" panose="02010600030101010101" pitchFamily="2" charset="-122"/>
                <a:cs typeface="UKIJ Basma" panose="02020603050305020304" pitchFamily="18" charset="0"/>
              </a:rPr>
              <a:t>6.5×10</a:t>
            </a:r>
            <a:r>
              <a:rPr lang="en-US" altLang="zh-CN" sz="1800" baseline="30000" dirty="0">
                <a:latin typeface="Times New Roman" panose="02020603050405020304" pitchFamily="18" charset="0"/>
                <a:ea typeface="宋体" panose="02010600030101010101" pitchFamily="2" charset="-122"/>
                <a:cs typeface="UKIJ Basma" panose="02020603050305020304" pitchFamily="18" charset="0"/>
              </a:rPr>
              <a:t>4</a:t>
            </a:r>
            <a:r>
              <a:rPr lang="zh-CN" altLang="en-US" sz="1800" dirty="0">
                <a:latin typeface="Times New Roman" panose="02020603050405020304" pitchFamily="18" charset="0"/>
                <a:ea typeface="宋体" panose="02010600030101010101" pitchFamily="2" charset="-122"/>
                <a:cs typeface="UKIJ Basma" panose="02020603050305020304" pitchFamily="18" charset="0"/>
              </a:rPr>
              <a:t>个不重复的组合单元。</a:t>
            </a:r>
            <a:endParaRPr lang="zh-CN" altLang="en-US" sz="1800" dirty="0"/>
          </a:p>
          <a:p>
            <a:pPr marL="0" indent="0">
              <a:buNone/>
            </a:pPr>
            <a:endParaRPr lang="zh-CN" altLang="en-US" dirty="0"/>
          </a:p>
        </p:txBody>
      </p:sp>
    </p:spTree>
    <p:extLst>
      <p:ext uri="{BB962C8B-B14F-4D97-AF65-F5344CB8AC3E}">
        <p14:creationId xmlns:p14="http://schemas.microsoft.com/office/powerpoint/2010/main" val="2996605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单元数量</a:t>
            </a:r>
            <a:endParaRPr lang="zh-CN" altLang="en-US" dirty="0"/>
          </a:p>
        </p:txBody>
      </p:sp>
      <p:sp>
        <p:nvSpPr>
          <p:cNvPr id="3" name="内容占位符 2"/>
          <p:cNvSpPr>
            <a:spLocks noGrp="1"/>
          </p:cNvSpPr>
          <p:nvPr>
            <p:ph idx="1"/>
          </p:nvPr>
        </p:nvSpPr>
        <p:spPr>
          <a:xfrm>
            <a:off x="457200" y="1484784"/>
            <a:ext cx="8229600" cy="4536504"/>
          </a:xfrm>
        </p:spPr>
        <p:txBody>
          <a:bodyPr/>
          <a:lstStyle/>
          <a:p>
            <a:r>
              <a:rPr lang="zh-CN" altLang="en-US" sz="1800" dirty="0"/>
              <a:t>通过以上处理发现文本语料中约有</a:t>
            </a:r>
            <a:r>
              <a:rPr lang="en-US" altLang="zh-CN" sz="1800" dirty="0"/>
              <a:t>7.8×10</a:t>
            </a:r>
            <a:r>
              <a:rPr lang="en-US" altLang="zh-CN" sz="1800" baseline="30000" dirty="0"/>
              <a:t>4</a:t>
            </a:r>
            <a:r>
              <a:rPr lang="zh-CN" altLang="en-US" sz="1800" dirty="0"/>
              <a:t>个子词、</a:t>
            </a:r>
            <a:r>
              <a:rPr lang="en-US" altLang="zh-CN" sz="1800" dirty="0"/>
              <a:t>9.3×10</a:t>
            </a:r>
            <a:r>
              <a:rPr lang="en-US" altLang="zh-CN" sz="1800" baseline="30000" dirty="0"/>
              <a:t>4</a:t>
            </a:r>
            <a:r>
              <a:rPr lang="zh-CN" altLang="en-US" sz="1800" dirty="0"/>
              <a:t>个词首词尾识别单元。下图给出了将语料库分成互相重叠的</a:t>
            </a:r>
            <a:r>
              <a:rPr lang="en-US" altLang="zh-CN" sz="1800" dirty="0"/>
              <a:t>9</a:t>
            </a:r>
            <a:r>
              <a:rPr lang="zh-CN" altLang="en-US" sz="1800" dirty="0"/>
              <a:t>个部分（每个部分新增</a:t>
            </a:r>
            <a:r>
              <a:rPr lang="en-US" altLang="zh-CN" sz="1800" dirty="0"/>
              <a:t>1.4×10</a:t>
            </a:r>
            <a:r>
              <a:rPr lang="en-US" altLang="zh-CN" sz="1800" baseline="30000" dirty="0"/>
              <a:t>5</a:t>
            </a:r>
            <a:r>
              <a:rPr lang="zh-CN" altLang="en-US" sz="1800" dirty="0"/>
              <a:t>个句子）后对每一个部分进行统计得到的不重复单词、子词、词首词尾和音节识别单元数量</a:t>
            </a:r>
            <a:r>
              <a:rPr lang="zh-CN" altLang="en-US" sz="1800" dirty="0" smtClean="0"/>
              <a:t>。</a:t>
            </a:r>
            <a:endParaRPr lang="zh-CN" altLang="en-US" sz="1800" dirty="0"/>
          </a:p>
        </p:txBody>
      </p:sp>
      <p:pic>
        <p:nvPicPr>
          <p:cNvPr id="1027" name="Picture 3" descr="Graph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4207" y="2708920"/>
            <a:ext cx="4886473" cy="348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5494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发音词典</a:t>
            </a:r>
            <a:endParaRPr lang="zh-CN" altLang="en-US" dirty="0"/>
          </a:p>
        </p:txBody>
      </p:sp>
      <p:sp>
        <p:nvSpPr>
          <p:cNvPr id="3" name="内容占位符 2"/>
          <p:cNvSpPr>
            <a:spLocks noGrp="1"/>
          </p:cNvSpPr>
          <p:nvPr>
            <p:ph idx="1"/>
          </p:nvPr>
        </p:nvSpPr>
        <p:spPr/>
        <p:txBody>
          <a:bodyPr/>
          <a:lstStyle/>
          <a:p>
            <a:r>
              <a:rPr lang="zh-CN" altLang="en-US" sz="1800" dirty="0"/>
              <a:t>维吾尔语中有字形与音位一一对应的特点，发音词典的生成比较简单。本文中分别利用语料库中出现频率较高的</a:t>
            </a:r>
            <a:r>
              <a:rPr lang="en-US" altLang="zh-CN" sz="1800" dirty="0"/>
              <a:t>6.0×10</a:t>
            </a:r>
            <a:r>
              <a:rPr lang="en-US" altLang="zh-CN" sz="1800" baseline="30000" dirty="0"/>
              <a:t>4</a:t>
            </a:r>
            <a:r>
              <a:rPr lang="zh-CN" altLang="en-US" sz="1800" dirty="0"/>
              <a:t>个单词，</a:t>
            </a:r>
            <a:r>
              <a:rPr lang="en-US" altLang="zh-CN" sz="1800" dirty="0"/>
              <a:t>6.5×10</a:t>
            </a:r>
            <a:r>
              <a:rPr lang="en-US" altLang="zh-CN" sz="1800" baseline="30000" dirty="0"/>
              <a:t>4</a:t>
            </a:r>
            <a:r>
              <a:rPr lang="zh-CN" altLang="en-US" sz="1800" dirty="0"/>
              <a:t>个子词、词首词尾和组合识别单元创建发音词典</a:t>
            </a:r>
            <a:r>
              <a:rPr lang="zh-CN" altLang="en-US" sz="1800" dirty="0" smtClean="0"/>
              <a:t>。</a:t>
            </a:r>
            <a:endParaRPr lang="zh-CN" altLang="en-US" sz="1800" dirty="0"/>
          </a:p>
        </p:txBody>
      </p:sp>
      <p:pic>
        <p:nvPicPr>
          <p:cNvPr id="2050" name="Picture 2" descr="Graph0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2774830"/>
            <a:ext cx="4752528" cy="3390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8244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语言模型</a:t>
            </a:r>
            <a:endParaRPr lang="zh-CN" altLang="en-US" dirty="0"/>
          </a:p>
        </p:txBody>
      </p:sp>
      <p:sp>
        <p:nvSpPr>
          <p:cNvPr id="3" name="内容占位符 2"/>
          <p:cNvSpPr>
            <a:spLocks noGrp="1"/>
          </p:cNvSpPr>
          <p:nvPr>
            <p:ph idx="1"/>
          </p:nvPr>
        </p:nvSpPr>
        <p:spPr>
          <a:xfrm>
            <a:off x="457200" y="1628800"/>
            <a:ext cx="8229600" cy="864096"/>
          </a:xfrm>
        </p:spPr>
        <p:txBody>
          <a:bodyPr/>
          <a:lstStyle/>
          <a:p>
            <a:r>
              <a:rPr lang="zh-CN" altLang="en-US" sz="1800" dirty="0"/>
              <a:t>下图给出了基于不同识别单元的维吾尔语语言模型在包含</a:t>
            </a:r>
            <a:r>
              <a:rPr lang="en-US" altLang="zh-CN" sz="1800" dirty="0"/>
              <a:t>2.5×10</a:t>
            </a:r>
            <a:r>
              <a:rPr lang="en-US" altLang="zh-CN" sz="1800" baseline="30000" dirty="0"/>
              <a:t>4</a:t>
            </a:r>
            <a:r>
              <a:rPr lang="zh-CN" altLang="en-US" sz="1800" dirty="0"/>
              <a:t>个句子，</a:t>
            </a:r>
            <a:r>
              <a:rPr lang="en-US" altLang="zh-CN" sz="1800" dirty="0"/>
              <a:t>3.9×10</a:t>
            </a:r>
            <a:r>
              <a:rPr lang="en-US" altLang="zh-CN" sz="1800" baseline="30000" dirty="0"/>
              <a:t>5</a:t>
            </a:r>
            <a:r>
              <a:rPr lang="zh-CN" altLang="en-US" sz="1800" dirty="0"/>
              <a:t>个单词，</a:t>
            </a:r>
            <a:r>
              <a:rPr lang="en-US" altLang="zh-CN" sz="1800" dirty="0"/>
              <a:t>6×10</a:t>
            </a:r>
            <a:r>
              <a:rPr lang="en-US" altLang="zh-CN" sz="1800" baseline="30000" dirty="0"/>
              <a:t>4</a:t>
            </a:r>
            <a:r>
              <a:rPr lang="zh-CN" altLang="en-US" sz="1800" dirty="0"/>
              <a:t>个不重复单词的测试文本语料库上的交叉熵</a:t>
            </a:r>
            <a:r>
              <a:rPr lang="zh-CN" altLang="en-US" sz="1800" dirty="0" smtClean="0"/>
              <a:t>。</a:t>
            </a:r>
            <a:endParaRPr lang="zh-CN" altLang="en-US" sz="1800" dirty="0"/>
          </a:p>
        </p:txBody>
      </p:sp>
      <p:pic>
        <p:nvPicPr>
          <p:cNvPr id="3074" name="Picture 2" descr="Graph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2492896"/>
            <a:ext cx="5040560"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9421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识别实验</a:t>
            </a:r>
            <a:endParaRPr lang="zh-CN" altLang="en-US" dirty="0"/>
          </a:p>
        </p:txBody>
      </p:sp>
      <p:sp>
        <p:nvSpPr>
          <p:cNvPr id="3" name="内容占位符 2"/>
          <p:cNvSpPr>
            <a:spLocks noGrp="1"/>
          </p:cNvSpPr>
          <p:nvPr>
            <p:ph idx="1"/>
          </p:nvPr>
        </p:nvSpPr>
        <p:spPr/>
        <p:txBody>
          <a:bodyPr/>
          <a:lstStyle/>
          <a:p>
            <a:pPr marL="342900" lvl="1" indent="-342900">
              <a:buFont typeface="Arial" pitchFamily="34" charset="0"/>
              <a:buChar char="•"/>
            </a:pPr>
            <a:r>
              <a:rPr lang="zh-CN" altLang="en-US" sz="2400" dirty="0" smtClean="0"/>
              <a:t>声学模型</a:t>
            </a:r>
            <a:endParaRPr lang="en-US" altLang="zh-CN" sz="2400" dirty="0"/>
          </a:p>
          <a:p>
            <a:pPr marL="742950" lvl="2" indent="-342900"/>
            <a:r>
              <a:rPr lang="zh-CN" altLang="en-US" dirty="0" smtClean="0"/>
              <a:t>数据集：</a:t>
            </a:r>
            <a:r>
              <a:rPr lang="zh-CN" altLang="zh-CN" dirty="0"/>
              <a:t>约</a:t>
            </a:r>
            <a:r>
              <a:rPr lang="en-US" altLang="zh-CN" dirty="0">
                <a:solidFill>
                  <a:srgbClr val="FF0000"/>
                </a:solidFill>
              </a:rPr>
              <a:t>128</a:t>
            </a:r>
            <a:r>
              <a:rPr lang="zh-CN" altLang="zh-CN" dirty="0" smtClean="0"/>
              <a:t>小时</a:t>
            </a:r>
            <a:r>
              <a:rPr lang="zh-CN" altLang="en-US" dirty="0" smtClean="0"/>
              <a:t>，</a:t>
            </a:r>
            <a:r>
              <a:rPr lang="en-US" altLang="zh-CN" dirty="0" smtClean="0"/>
              <a:t>356</a:t>
            </a:r>
            <a:r>
              <a:rPr lang="zh-CN" altLang="zh-CN" dirty="0"/>
              <a:t>人（</a:t>
            </a:r>
            <a:r>
              <a:rPr lang="en-US" altLang="zh-CN" dirty="0"/>
              <a:t>189</a:t>
            </a:r>
            <a:r>
              <a:rPr lang="zh-CN" altLang="zh-CN" dirty="0"/>
              <a:t>女</a:t>
            </a:r>
            <a:r>
              <a:rPr lang="en-US" altLang="zh-CN" dirty="0"/>
              <a:t>167</a:t>
            </a:r>
            <a:r>
              <a:rPr lang="zh-CN" altLang="zh-CN" dirty="0"/>
              <a:t>男</a:t>
            </a:r>
            <a:r>
              <a:rPr lang="zh-CN" altLang="zh-CN" dirty="0" smtClean="0"/>
              <a:t>）朗读</a:t>
            </a:r>
            <a:r>
              <a:rPr lang="zh-CN" altLang="zh-CN" dirty="0"/>
              <a:t>式语音数据</a:t>
            </a:r>
            <a:r>
              <a:rPr lang="zh-CN" altLang="zh-CN" dirty="0" smtClean="0"/>
              <a:t>。</a:t>
            </a:r>
            <a:r>
              <a:rPr lang="zh-CN" altLang="zh-CN" dirty="0"/>
              <a:t>有</a:t>
            </a:r>
            <a:r>
              <a:rPr lang="en-US" altLang="zh-CN" dirty="0"/>
              <a:t>10</a:t>
            </a:r>
            <a:r>
              <a:rPr lang="zh-CN" altLang="zh-CN" dirty="0"/>
              <a:t>个说话人</a:t>
            </a:r>
            <a:r>
              <a:rPr lang="en-US" altLang="zh-CN" dirty="0"/>
              <a:t>(5</a:t>
            </a:r>
            <a:r>
              <a:rPr lang="zh-CN" altLang="zh-CN" dirty="0"/>
              <a:t>男，</a:t>
            </a:r>
            <a:r>
              <a:rPr lang="en-US" altLang="zh-CN" dirty="0"/>
              <a:t>5</a:t>
            </a:r>
            <a:r>
              <a:rPr lang="zh-CN" altLang="zh-CN" dirty="0"/>
              <a:t>女</a:t>
            </a:r>
            <a:r>
              <a:rPr lang="en-US" altLang="zh-CN" dirty="0"/>
              <a:t>)</a:t>
            </a:r>
            <a:r>
              <a:rPr lang="zh-CN" altLang="zh-CN" dirty="0"/>
              <a:t>语音数据，共</a:t>
            </a:r>
            <a:r>
              <a:rPr lang="en-US" altLang="zh-CN" dirty="0"/>
              <a:t>1018</a:t>
            </a:r>
            <a:r>
              <a:rPr lang="zh-CN" altLang="zh-CN" dirty="0"/>
              <a:t>个语句，</a:t>
            </a:r>
            <a:r>
              <a:rPr lang="en-US" altLang="zh-CN" dirty="0"/>
              <a:t>9805</a:t>
            </a:r>
            <a:r>
              <a:rPr lang="zh-CN" altLang="zh-CN" dirty="0"/>
              <a:t>个单词，约</a:t>
            </a:r>
            <a:r>
              <a:rPr lang="en-US" altLang="zh-CN" dirty="0">
                <a:solidFill>
                  <a:srgbClr val="FF0000"/>
                </a:solidFill>
              </a:rPr>
              <a:t>2</a:t>
            </a:r>
            <a:r>
              <a:rPr lang="zh-CN" altLang="zh-CN" dirty="0"/>
              <a:t>小时，作为测试集来使用</a:t>
            </a:r>
            <a:r>
              <a:rPr lang="zh-CN" altLang="zh-CN" dirty="0" smtClean="0"/>
              <a:t>。</a:t>
            </a:r>
            <a:endParaRPr lang="en-US" altLang="zh-CN" dirty="0" smtClean="0"/>
          </a:p>
          <a:p>
            <a:pPr marL="742950" lvl="2" indent="-342900"/>
            <a:r>
              <a:rPr lang="zh-CN" altLang="en-US" dirty="0" smtClean="0"/>
              <a:t>模型训练：</a:t>
            </a:r>
            <a:r>
              <a:rPr lang="en-US" altLang="zh-CN" dirty="0" smtClean="0"/>
              <a:t>MFCC+CMVN+MLE</a:t>
            </a:r>
          </a:p>
          <a:p>
            <a:pPr marL="342900" lvl="1" indent="-342900">
              <a:buFont typeface="Arial" pitchFamily="34" charset="0"/>
              <a:buChar char="•"/>
            </a:pPr>
            <a:r>
              <a:rPr lang="zh-CN" altLang="en-US" sz="2400" dirty="0" smtClean="0"/>
              <a:t>语言模型</a:t>
            </a:r>
            <a:endParaRPr lang="en-US" altLang="zh-CN" sz="2400" dirty="0" smtClean="0"/>
          </a:p>
          <a:p>
            <a:pPr marL="742950" lvl="2" indent="-342900"/>
            <a:r>
              <a:rPr lang="zh-CN" altLang="en-US" dirty="0" smtClean="0"/>
              <a:t>数据集：</a:t>
            </a:r>
            <a:r>
              <a:rPr lang="en-US" altLang="zh-CN" dirty="0" smtClean="0"/>
              <a:t> </a:t>
            </a:r>
            <a:r>
              <a:rPr lang="zh-CN" altLang="en-US" dirty="0" smtClean="0"/>
              <a:t>包含</a:t>
            </a:r>
            <a:r>
              <a:rPr lang="en-US" altLang="zh-CN" dirty="0"/>
              <a:t>2.85×10</a:t>
            </a:r>
            <a:r>
              <a:rPr lang="en-US" altLang="zh-CN" baseline="30000" dirty="0"/>
              <a:t>5</a:t>
            </a:r>
            <a:r>
              <a:rPr lang="zh-CN" altLang="zh-CN" dirty="0"/>
              <a:t>个不重复</a:t>
            </a:r>
            <a:r>
              <a:rPr lang="zh-CN" altLang="zh-CN" dirty="0" smtClean="0"/>
              <a:t>单词</a:t>
            </a:r>
            <a:r>
              <a:rPr lang="zh-CN" altLang="en-US" dirty="0" smtClean="0"/>
              <a:t>的</a:t>
            </a:r>
            <a:r>
              <a:rPr lang="en-US" altLang="zh-CN" dirty="0" smtClean="0"/>
              <a:t>1.335×10</a:t>
            </a:r>
            <a:r>
              <a:rPr lang="en-US" altLang="zh-CN" baseline="30000" dirty="0" smtClean="0"/>
              <a:t>6</a:t>
            </a:r>
            <a:r>
              <a:rPr lang="zh-CN" altLang="zh-CN" dirty="0" smtClean="0"/>
              <a:t>个句子</a:t>
            </a:r>
            <a:endParaRPr lang="en-US" altLang="zh-CN" dirty="0" smtClean="0"/>
          </a:p>
          <a:p>
            <a:pPr marL="742950" lvl="2" indent="-342900"/>
            <a:r>
              <a:rPr lang="zh-CN" altLang="en-US" dirty="0" smtClean="0"/>
              <a:t>数据内容：</a:t>
            </a:r>
            <a:r>
              <a:rPr lang="zh-CN" altLang="zh-CN" dirty="0"/>
              <a:t>内容包含新闻、杂志、政府公文、各种理工科书籍</a:t>
            </a:r>
            <a:r>
              <a:rPr lang="zh-CN" altLang="zh-CN" dirty="0" smtClean="0"/>
              <a:t>等</a:t>
            </a:r>
            <a:endParaRPr lang="en-US" altLang="zh-CN" dirty="0" smtClean="0"/>
          </a:p>
          <a:p>
            <a:pPr marL="742950" lvl="2" indent="-342900"/>
            <a:r>
              <a:rPr lang="zh-CN" altLang="en-US" dirty="0" smtClean="0"/>
              <a:t>模型</a:t>
            </a:r>
            <a:r>
              <a:rPr lang="zh-CN" altLang="en-US" dirty="0"/>
              <a:t>训练</a:t>
            </a:r>
            <a:r>
              <a:rPr lang="zh-CN" altLang="en-US" dirty="0" smtClean="0"/>
              <a:t>：</a:t>
            </a:r>
            <a:r>
              <a:rPr lang="en-US" altLang="zh-CN" dirty="0" smtClean="0"/>
              <a:t>3-gram</a:t>
            </a:r>
          </a:p>
          <a:p>
            <a:endParaRPr lang="en-US" altLang="zh-CN" dirty="0" smtClean="0"/>
          </a:p>
          <a:p>
            <a:endParaRPr lang="zh-CN" altLang="en-US" dirty="0"/>
          </a:p>
        </p:txBody>
      </p:sp>
    </p:spTree>
    <p:extLst>
      <p:ext uri="{BB962C8B-B14F-4D97-AF65-F5344CB8AC3E}">
        <p14:creationId xmlns:p14="http://schemas.microsoft.com/office/powerpoint/2010/main" val="1643929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1545</TotalTime>
  <Words>710</Words>
  <Application>Microsoft Office PowerPoint</Application>
  <PresentationFormat>全屏显示(4:3)</PresentationFormat>
  <Paragraphs>93</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维吾尔语大词汇语音识别系统识别单元研究</vt:lpstr>
      <vt:lpstr>内容</vt:lpstr>
      <vt:lpstr>维吾尔语</vt:lpstr>
      <vt:lpstr>黏着语语音识别单元</vt:lpstr>
      <vt:lpstr>维吾尔语中的识别单元</vt:lpstr>
      <vt:lpstr>单元数量</vt:lpstr>
      <vt:lpstr>发音词典</vt:lpstr>
      <vt:lpstr>语言模型</vt:lpstr>
      <vt:lpstr>识别实验</vt:lpstr>
      <vt:lpstr>单词错误率</vt:lpstr>
      <vt:lpstr>识别实验</vt:lpstr>
      <vt:lpstr>识别实验</vt:lpstr>
      <vt:lpstr>结论</vt:lpstr>
      <vt:lpstr>谢谢大家！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基于音节的维吾尔语大词汇连续语音识别系统</dc:title>
  <dc:creator>Administrator</dc:creator>
  <cp:lastModifiedBy>Nurmemet</cp:lastModifiedBy>
  <cp:revision>119</cp:revision>
  <dcterms:created xsi:type="dcterms:W3CDTF">2013-08-02T10:05:29Z</dcterms:created>
  <dcterms:modified xsi:type="dcterms:W3CDTF">2013-11-08T03:46:49Z</dcterms:modified>
</cp:coreProperties>
</file>