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56" r:id="rId2"/>
    <p:sldId id="257" r:id="rId3"/>
    <p:sldId id="259" r:id="rId4"/>
    <p:sldId id="258" r:id="rId5"/>
    <p:sldId id="289" r:id="rId6"/>
    <p:sldId id="288" r:id="rId7"/>
    <p:sldId id="260" r:id="rId8"/>
    <p:sldId id="261" r:id="rId9"/>
    <p:sldId id="290" r:id="rId10"/>
    <p:sldId id="291" r:id="rId11"/>
    <p:sldId id="262" r:id="rId12"/>
    <p:sldId id="271" r:id="rId13"/>
    <p:sldId id="272" r:id="rId14"/>
    <p:sldId id="273" r:id="rId15"/>
    <p:sldId id="274" r:id="rId16"/>
    <p:sldId id="293" r:id="rId17"/>
    <p:sldId id="264" r:id="rId18"/>
    <p:sldId id="263" r:id="rId19"/>
    <p:sldId id="292" r:id="rId20"/>
    <p:sldId id="266" r:id="rId21"/>
    <p:sldId id="265" r:id="rId22"/>
    <p:sldId id="267" r:id="rId23"/>
    <p:sldId id="268" r:id="rId24"/>
    <p:sldId id="269" r:id="rId25"/>
    <p:sldId id="275" r:id="rId26"/>
    <p:sldId id="270" r:id="rId27"/>
    <p:sldId id="276" r:id="rId28"/>
    <p:sldId id="277" r:id="rId29"/>
    <p:sldId id="278" r:id="rId30"/>
    <p:sldId id="279" r:id="rId31"/>
    <p:sldId id="280" r:id="rId32"/>
    <p:sldId id="282" r:id="rId33"/>
    <p:sldId id="281" r:id="rId34"/>
    <p:sldId id="283" r:id="rId35"/>
    <p:sldId id="284" r:id="rId36"/>
    <p:sldId id="285" r:id="rId37"/>
    <p:sldId id="286" r:id="rId38"/>
    <p:sldId id="287" r:id="rId3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2274D38B-A29C-40E6-9F55-964143998879}">
          <p14:sldIdLst>
            <p14:sldId id="256"/>
            <p14:sldId id="257"/>
            <p14:sldId id="259"/>
            <p14:sldId id="258"/>
            <p14:sldId id="289"/>
            <p14:sldId id="288"/>
            <p14:sldId id="260"/>
            <p14:sldId id="261"/>
            <p14:sldId id="290"/>
            <p14:sldId id="291"/>
            <p14:sldId id="262"/>
            <p14:sldId id="271"/>
            <p14:sldId id="272"/>
            <p14:sldId id="273"/>
            <p14:sldId id="274"/>
            <p14:sldId id="293"/>
            <p14:sldId id="264"/>
            <p14:sldId id="263"/>
            <p14:sldId id="292"/>
            <p14:sldId id="266"/>
            <p14:sldId id="265"/>
            <p14:sldId id="267"/>
            <p14:sldId id="268"/>
            <p14:sldId id="269"/>
            <p14:sldId id="275"/>
            <p14:sldId id="270"/>
            <p14:sldId id="276"/>
            <p14:sldId id="277"/>
            <p14:sldId id="278"/>
            <p14:sldId id="279"/>
            <p14:sldId id="280"/>
            <p14:sldId id="282"/>
            <p14:sldId id="281"/>
            <p14:sldId id="283"/>
            <p14:sldId id="284"/>
            <p14:sldId id="285"/>
            <p14:sldId id="286"/>
            <p14:sldId id="28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815" autoAdjust="0"/>
  </p:normalViewPr>
  <p:slideViewPr>
    <p:cSldViewPr>
      <p:cViewPr varScale="1">
        <p:scale>
          <a:sx n="70" d="100"/>
          <a:sy n="70" d="100"/>
        </p:scale>
        <p:origin x="-1968" y="-90"/>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1.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FD5801-3AB9-4CD5-9100-F20127AABE6C}" type="datetimeFigureOut">
              <a:rPr lang="zh-CN" altLang="en-US" smtClean="0"/>
              <a:t>2013/11/18</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2AE529-9934-4FB9-AE9D-9CF49F115C74}" type="slidenum">
              <a:rPr lang="zh-CN" altLang="en-US" smtClean="0"/>
              <a:t>‹#›</a:t>
            </a:fld>
            <a:endParaRPr lang="zh-CN" altLang="en-US"/>
          </a:p>
        </p:txBody>
      </p:sp>
    </p:spTree>
    <p:extLst>
      <p:ext uri="{BB962C8B-B14F-4D97-AF65-F5344CB8AC3E}">
        <p14:creationId xmlns:p14="http://schemas.microsoft.com/office/powerpoint/2010/main" val="120294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大家好，我叫刘凯，来自中科院计算所。今天给大家带来的报告的题目是：基于翻译日志的统计机器翻译模型剪枝</a:t>
            </a:r>
            <a:endParaRPr lang="zh-CN" altLang="en-US" dirty="0"/>
          </a:p>
        </p:txBody>
      </p:sp>
      <p:sp>
        <p:nvSpPr>
          <p:cNvPr id="4" name="灯片编号占位符 3"/>
          <p:cNvSpPr>
            <a:spLocks noGrp="1"/>
          </p:cNvSpPr>
          <p:nvPr>
            <p:ph type="sldNum" sz="quarter" idx="10"/>
          </p:nvPr>
        </p:nvSpPr>
        <p:spPr/>
        <p:txBody>
          <a:bodyPr/>
          <a:lstStyle/>
          <a:p>
            <a:fld id="{012AE529-9934-4FB9-AE9D-9CF49F115C74}" type="slidenum">
              <a:rPr lang="zh-CN" altLang="en-US" smtClean="0"/>
              <a:t>1</a:t>
            </a:fld>
            <a:endParaRPr lang="zh-CN" altLang="en-US"/>
          </a:p>
        </p:txBody>
      </p:sp>
    </p:spTree>
    <p:extLst>
      <p:ext uri="{BB962C8B-B14F-4D97-AF65-F5344CB8AC3E}">
        <p14:creationId xmlns:p14="http://schemas.microsoft.com/office/powerpoint/2010/main" val="38689942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例如在泰国移动的漫游流量包月接近</a:t>
            </a:r>
            <a:r>
              <a:rPr lang="en-US" altLang="zh-CN" dirty="0" smtClean="0"/>
              <a:t>2000</a:t>
            </a:r>
            <a:r>
              <a:rPr lang="zh-CN" altLang="en-US" dirty="0" smtClean="0"/>
              <a:t>块，够买一个手机的了。我相信大部分人不会为了一个应用去花这个钱吧，这下这个翻译应用的存在价值就大打折扣了。这个现状至少在短期内改变的难度还是比较大的。</a:t>
            </a:r>
            <a:endParaRPr lang="en-US" altLang="zh-CN" dirty="0" smtClean="0"/>
          </a:p>
          <a:p>
            <a:r>
              <a:rPr lang="zh-CN" altLang="en-US" dirty="0" smtClean="0"/>
              <a:t>那么我们对机器翻译模型剪枝还是非常有必要的。因为我们看到之前的模型都是非常大的，如果只是小规模的模型剪枝，恐怕还是难以满足我们这些的要求的。那么我们大规模剪枝是否可行呢？我们做了一个实验</a:t>
            </a:r>
            <a:endParaRPr lang="zh-CN" altLang="en-US" dirty="0"/>
          </a:p>
        </p:txBody>
      </p:sp>
      <p:sp>
        <p:nvSpPr>
          <p:cNvPr id="4" name="灯片编号占位符 3"/>
          <p:cNvSpPr>
            <a:spLocks noGrp="1"/>
          </p:cNvSpPr>
          <p:nvPr>
            <p:ph type="sldNum" sz="quarter" idx="10"/>
          </p:nvPr>
        </p:nvSpPr>
        <p:spPr/>
        <p:txBody>
          <a:bodyPr/>
          <a:lstStyle/>
          <a:p>
            <a:fld id="{012AE529-9934-4FB9-AE9D-9CF49F115C74}" type="slidenum">
              <a:rPr lang="zh-CN" altLang="en-US" smtClean="0"/>
              <a:t>10</a:t>
            </a:fld>
            <a:endParaRPr lang="zh-CN" altLang="en-US"/>
          </a:p>
        </p:txBody>
      </p:sp>
    </p:spTree>
    <p:extLst>
      <p:ext uri="{BB962C8B-B14F-4D97-AF65-F5344CB8AC3E}">
        <p14:creationId xmlns:p14="http://schemas.microsoft.com/office/powerpoint/2010/main" val="603255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我们将规则表中使用频度前</a:t>
            </a:r>
            <a:r>
              <a:rPr lang="en-US" altLang="zh-CN" dirty="0" smtClean="0"/>
              <a:t>10w</a:t>
            </a:r>
            <a:r>
              <a:rPr lang="zh-CN" altLang="en-US" dirty="0" smtClean="0"/>
              <a:t>的规则进行了简单的排序统计，如图所示。我们可以看到一个很明显的长尾现象，这</a:t>
            </a:r>
            <a:r>
              <a:rPr lang="en-US" altLang="zh-CN" dirty="0" smtClean="0"/>
              <a:t>10w</a:t>
            </a:r>
            <a:r>
              <a:rPr lang="zh-CN" altLang="en-US" dirty="0" smtClean="0"/>
              <a:t>规则中排序较后的规则使用度很低。我们前面说过，机器翻译模型规则表小的也是动辄</a:t>
            </a:r>
            <a:r>
              <a:rPr lang="en-US" altLang="zh-CN" dirty="0" smtClean="0"/>
              <a:t>3</a:t>
            </a:r>
            <a:r>
              <a:rPr lang="zh-CN" altLang="en-US" dirty="0" smtClean="0"/>
              <a:t>、</a:t>
            </a:r>
            <a:r>
              <a:rPr lang="en-US" altLang="zh-CN" dirty="0" smtClean="0"/>
              <a:t>4</a:t>
            </a:r>
            <a:r>
              <a:rPr lang="zh-CN" altLang="en-US" dirty="0" smtClean="0"/>
              <a:t>千万的规模，前</a:t>
            </a:r>
            <a:r>
              <a:rPr lang="en-US" altLang="zh-CN" dirty="0" smtClean="0"/>
              <a:t>10w</a:t>
            </a:r>
            <a:r>
              <a:rPr lang="zh-CN" altLang="en-US" dirty="0" smtClean="0"/>
              <a:t>排序较后的使用频率都这么低了，可以考虑到我们这几千万甚至上亿的规则表有多少是基本不会被使用的。所以我们认为大规模剪枝是可能的。</a:t>
            </a:r>
            <a:endParaRPr lang="en-US" altLang="zh-CN" dirty="0" smtClean="0"/>
          </a:p>
          <a:p>
            <a:r>
              <a:rPr lang="zh-CN" altLang="en-US" dirty="0" smtClean="0"/>
              <a:t>这个现象是怎么造成的呢？一个就是词频问题，频率较高的词汇或短语自然用得多，另一个问题就是我们的解码器搜索空间是有限的。</a:t>
            </a:r>
            <a:endParaRPr lang="en-US" altLang="zh-CN" dirty="0" smtClean="0"/>
          </a:p>
        </p:txBody>
      </p:sp>
      <p:sp>
        <p:nvSpPr>
          <p:cNvPr id="4" name="灯片编号占位符 3"/>
          <p:cNvSpPr>
            <a:spLocks noGrp="1"/>
          </p:cNvSpPr>
          <p:nvPr>
            <p:ph type="sldNum" sz="quarter" idx="10"/>
          </p:nvPr>
        </p:nvSpPr>
        <p:spPr/>
        <p:txBody>
          <a:bodyPr/>
          <a:lstStyle/>
          <a:p>
            <a:fld id="{012AE529-9934-4FB9-AE9D-9CF49F115C74}" type="slidenum">
              <a:rPr lang="zh-CN" altLang="en-US" smtClean="0"/>
              <a:t>11</a:t>
            </a:fld>
            <a:endParaRPr lang="zh-CN" altLang="en-US"/>
          </a:p>
        </p:txBody>
      </p:sp>
    </p:spTree>
    <p:extLst>
      <p:ext uri="{BB962C8B-B14F-4D97-AF65-F5344CB8AC3E}">
        <p14:creationId xmlns:p14="http://schemas.microsoft.com/office/powerpoint/2010/main" val="40100103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为什么呢？因为解码器的搜索空间在解码器参数固定下来之后也就随之固定下来了。例如我们给解码器一个蓝色参数，则它在翻译规则表中的空间也被固定下来了，对应的输出也固定了。</a:t>
            </a:r>
            <a:endParaRPr lang="zh-CN" altLang="en-US" dirty="0"/>
          </a:p>
        </p:txBody>
      </p:sp>
      <p:sp>
        <p:nvSpPr>
          <p:cNvPr id="4" name="灯片编号占位符 3"/>
          <p:cNvSpPr>
            <a:spLocks noGrp="1"/>
          </p:cNvSpPr>
          <p:nvPr>
            <p:ph type="sldNum" sz="quarter" idx="10"/>
          </p:nvPr>
        </p:nvSpPr>
        <p:spPr/>
        <p:txBody>
          <a:bodyPr/>
          <a:lstStyle/>
          <a:p>
            <a:fld id="{012AE529-9934-4FB9-AE9D-9CF49F115C74}" type="slidenum">
              <a:rPr lang="zh-CN" altLang="en-US" smtClean="0"/>
              <a:t>12</a:t>
            </a:fld>
            <a:endParaRPr lang="zh-CN" altLang="en-US"/>
          </a:p>
        </p:txBody>
      </p:sp>
    </p:spTree>
    <p:extLst>
      <p:ext uri="{BB962C8B-B14F-4D97-AF65-F5344CB8AC3E}">
        <p14:creationId xmlns:p14="http://schemas.microsoft.com/office/powerpoint/2010/main" val="39115872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当我们改变输入参数的时候，解码器的搜索空间和相应解码输出也对应的改变了。</a:t>
            </a:r>
            <a:endParaRPr lang="zh-CN" altLang="en-US" dirty="0"/>
          </a:p>
        </p:txBody>
      </p:sp>
      <p:sp>
        <p:nvSpPr>
          <p:cNvPr id="4" name="灯片编号占位符 3"/>
          <p:cNvSpPr>
            <a:spLocks noGrp="1"/>
          </p:cNvSpPr>
          <p:nvPr>
            <p:ph type="sldNum" sz="quarter" idx="10"/>
          </p:nvPr>
        </p:nvSpPr>
        <p:spPr/>
        <p:txBody>
          <a:bodyPr/>
          <a:lstStyle/>
          <a:p>
            <a:fld id="{012AE529-9934-4FB9-AE9D-9CF49F115C74}" type="slidenum">
              <a:rPr lang="zh-CN" altLang="en-US" smtClean="0"/>
              <a:t>13</a:t>
            </a:fld>
            <a:endParaRPr lang="zh-CN" altLang="en-US"/>
          </a:p>
        </p:txBody>
      </p:sp>
    </p:spTree>
    <p:extLst>
      <p:ext uri="{BB962C8B-B14F-4D97-AF65-F5344CB8AC3E}">
        <p14:creationId xmlns:p14="http://schemas.microsoft.com/office/powerpoint/2010/main" val="26374376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不同的解码器参数对应着不同的解码空间和相应输出。</a:t>
            </a:r>
            <a:endParaRPr lang="zh-CN" altLang="en-US" dirty="0"/>
          </a:p>
        </p:txBody>
      </p:sp>
      <p:sp>
        <p:nvSpPr>
          <p:cNvPr id="4" name="灯片编号占位符 3"/>
          <p:cNvSpPr>
            <a:spLocks noGrp="1"/>
          </p:cNvSpPr>
          <p:nvPr>
            <p:ph type="sldNum" sz="quarter" idx="10"/>
          </p:nvPr>
        </p:nvSpPr>
        <p:spPr/>
        <p:txBody>
          <a:bodyPr/>
          <a:lstStyle/>
          <a:p>
            <a:fld id="{012AE529-9934-4FB9-AE9D-9CF49F115C74}" type="slidenum">
              <a:rPr lang="zh-CN" altLang="en-US" smtClean="0"/>
              <a:t>14</a:t>
            </a:fld>
            <a:endParaRPr lang="zh-CN" altLang="en-US"/>
          </a:p>
        </p:txBody>
      </p:sp>
    </p:spTree>
    <p:extLst>
      <p:ext uri="{BB962C8B-B14F-4D97-AF65-F5344CB8AC3E}">
        <p14:creationId xmlns:p14="http://schemas.microsoft.com/office/powerpoint/2010/main" val="13160194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当我们认为该输出足够好的时候，也就是我们参数固定的时候翻译模型确定了，我们的解码器空间也固定了，相应的搜索空间也确定了。则翻译模型搜索空间外的翻译规则对于我们这个解码器就是没有用的了。</a:t>
            </a:r>
            <a:endParaRPr lang="en-US" altLang="zh-CN" dirty="0" smtClean="0"/>
          </a:p>
          <a:p>
            <a:r>
              <a:rPr lang="zh-CN" altLang="en-US" dirty="0" smtClean="0"/>
              <a:t>那么我们怎么确定这个翻译解码空间呢？</a:t>
            </a:r>
            <a:endParaRPr lang="zh-CN" altLang="en-US" dirty="0"/>
          </a:p>
        </p:txBody>
      </p:sp>
      <p:sp>
        <p:nvSpPr>
          <p:cNvPr id="4" name="灯片编号占位符 3"/>
          <p:cNvSpPr>
            <a:spLocks noGrp="1"/>
          </p:cNvSpPr>
          <p:nvPr>
            <p:ph type="sldNum" sz="quarter" idx="10"/>
          </p:nvPr>
        </p:nvSpPr>
        <p:spPr/>
        <p:txBody>
          <a:bodyPr/>
          <a:lstStyle/>
          <a:p>
            <a:fld id="{012AE529-9934-4FB9-AE9D-9CF49F115C74}" type="slidenum">
              <a:rPr lang="zh-CN" altLang="en-US" smtClean="0"/>
              <a:t>15</a:t>
            </a:fld>
            <a:endParaRPr lang="zh-CN" altLang="en-US"/>
          </a:p>
        </p:txBody>
      </p:sp>
    </p:spTree>
    <p:extLst>
      <p:ext uri="{BB962C8B-B14F-4D97-AF65-F5344CB8AC3E}">
        <p14:creationId xmlns:p14="http://schemas.microsoft.com/office/powerpoint/2010/main" val="19675099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我们使用</a:t>
            </a:r>
            <a:r>
              <a:rPr lang="zh-CN" altLang="en-US" dirty="0" smtClean="0"/>
              <a:t>翻译日志作为我们</a:t>
            </a:r>
            <a:r>
              <a:rPr lang="zh-CN" altLang="en-US" dirty="0" smtClean="0"/>
              <a:t>去寻找这个</a:t>
            </a:r>
            <a:r>
              <a:rPr lang="zh-CN" altLang="en-US" dirty="0" smtClean="0"/>
              <a:t>搜索空间的一个手段。</a:t>
            </a:r>
            <a:endParaRPr lang="zh-CN" altLang="en-US" dirty="0"/>
          </a:p>
        </p:txBody>
      </p:sp>
      <p:sp>
        <p:nvSpPr>
          <p:cNvPr id="4" name="灯片编号占位符 3"/>
          <p:cNvSpPr>
            <a:spLocks noGrp="1"/>
          </p:cNvSpPr>
          <p:nvPr>
            <p:ph type="sldNum" sz="quarter" idx="10"/>
          </p:nvPr>
        </p:nvSpPr>
        <p:spPr/>
        <p:txBody>
          <a:bodyPr/>
          <a:lstStyle/>
          <a:p>
            <a:fld id="{012AE529-9934-4FB9-AE9D-9CF49F115C74}" type="slidenum">
              <a:rPr lang="zh-CN" altLang="en-US" smtClean="0"/>
              <a:t>16</a:t>
            </a:fld>
            <a:endParaRPr lang="zh-CN" altLang="en-US"/>
          </a:p>
        </p:txBody>
      </p:sp>
    </p:spTree>
    <p:extLst>
      <p:ext uri="{BB962C8B-B14F-4D97-AF65-F5344CB8AC3E}">
        <p14:creationId xmlns:p14="http://schemas.microsoft.com/office/powerpoint/2010/main" val="19675099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在我们具体讲我们怎么用翻译日志剪枝之前，我们先讲一下翻译解码过程中发生了什么。</a:t>
            </a:r>
            <a:endParaRPr lang="zh-CN" altLang="en-US" dirty="0"/>
          </a:p>
        </p:txBody>
      </p:sp>
      <p:sp>
        <p:nvSpPr>
          <p:cNvPr id="4" name="灯片编号占位符 3"/>
          <p:cNvSpPr>
            <a:spLocks noGrp="1"/>
          </p:cNvSpPr>
          <p:nvPr>
            <p:ph type="sldNum" sz="quarter" idx="10"/>
          </p:nvPr>
        </p:nvSpPr>
        <p:spPr/>
        <p:txBody>
          <a:bodyPr/>
          <a:lstStyle/>
          <a:p>
            <a:fld id="{012AE529-9934-4FB9-AE9D-9CF49F115C74}" type="slidenum">
              <a:rPr lang="zh-CN" altLang="en-US" smtClean="0"/>
              <a:t>17</a:t>
            </a:fld>
            <a:endParaRPr lang="zh-CN" altLang="en-US"/>
          </a:p>
        </p:txBody>
      </p:sp>
    </p:spTree>
    <p:extLst>
      <p:ext uri="{BB962C8B-B14F-4D97-AF65-F5344CB8AC3E}">
        <p14:creationId xmlns:p14="http://schemas.microsoft.com/office/powerpoint/2010/main" val="35577120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假定我们有一个规则表，如右边。我们要翻译如“布什与沙龙举行了会谈”这句话。</a:t>
            </a:r>
            <a:endParaRPr lang="zh-CN" altLang="en-US" dirty="0"/>
          </a:p>
        </p:txBody>
      </p:sp>
      <p:sp>
        <p:nvSpPr>
          <p:cNvPr id="4" name="灯片编号占位符 3"/>
          <p:cNvSpPr>
            <a:spLocks noGrp="1"/>
          </p:cNvSpPr>
          <p:nvPr>
            <p:ph type="sldNum" sz="quarter" idx="10"/>
          </p:nvPr>
        </p:nvSpPr>
        <p:spPr/>
        <p:txBody>
          <a:bodyPr/>
          <a:lstStyle/>
          <a:p>
            <a:fld id="{012AE529-9934-4FB9-AE9D-9CF49F115C74}" type="slidenum">
              <a:rPr lang="zh-CN" altLang="en-US" smtClean="0"/>
              <a:t>18</a:t>
            </a:fld>
            <a:endParaRPr lang="zh-CN" altLang="en-US"/>
          </a:p>
        </p:txBody>
      </p:sp>
    </p:spTree>
    <p:extLst>
      <p:ext uri="{BB962C8B-B14F-4D97-AF65-F5344CB8AC3E}">
        <p14:creationId xmlns:p14="http://schemas.microsoft.com/office/powerpoint/2010/main" val="16133369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我们可以用前三个规则生个一个对应的一个候选译文，这里这个译文，看上去对了哈。</a:t>
            </a:r>
            <a:endParaRPr lang="zh-CN" altLang="en-US" dirty="0"/>
          </a:p>
        </p:txBody>
      </p:sp>
      <p:sp>
        <p:nvSpPr>
          <p:cNvPr id="4" name="灯片编号占位符 3"/>
          <p:cNvSpPr>
            <a:spLocks noGrp="1"/>
          </p:cNvSpPr>
          <p:nvPr>
            <p:ph type="sldNum" sz="quarter" idx="10"/>
          </p:nvPr>
        </p:nvSpPr>
        <p:spPr/>
        <p:txBody>
          <a:bodyPr/>
          <a:lstStyle/>
          <a:p>
            <a:fld id="{012AE529-9934-4FB9-AE9D-9CF49F115C74}" type="slidenum">
              <a:rPr lang="zh-CN" altLang="en-US" smtClean="0"/>
              <a:t>19</a:t>
            </a:fld>
            <a:endParaRPr lang="zh-CN" altLang="en-US"/>
          </a:p>
        </p:txBody>
      </p:sp>
    </p:spTree>
    <p:extLst>
      <p:ext uri="{BB962C8B-B14F-4D97-AF65-F5344CB8AC3E}">
        <p14:creationId xmlns:p14="http://schemas.microsoft.com/office/powerpoint/2010/main" val="3589471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这是本次报告的提纲，我将从这四个方面讲述我的报告</a:t>
            </a:r>
            <a:endParaRPr lang="zh-CN" altLang="en-US" dirty="0"/>
          </a:p>
        </p:txBody>
      </p:sp>
      <p:sp>
        <p:nvSpPr>
          <p:cNvPr id="4" name="灯片编号占位符 3"/>
          <p:cNvSpPr>
            <a:spLocks noGrp="1"/>
          </p:cNvSpPr>
          <p:nvPr>
            <p:ph type="sldNum" sz="quarter" idx="10"/>
          </p:nvPr>
        </p:nvSpPr>
        <p:spPr/>
        <p:txBody>
          <a:bodyPr/>
          <a:lstStyle/>
          <a:p>
            <a:fld id="{012AE529-9934-4FB9-AE9D-9CF49F115C74}" type="slidenum">
              <a:rPr lang="zh-CN" altLang="en-US" smtClean="0"/>
              <a:t>2</a:t>
            </a:fld>
            <a:endParaRPr lang="zh-CN" altLang="en-US"/>
          </a:p>
        </p:txBody>
      </p:sp>
    </p:spTree>
    <p:extLst>
      <p:ext uri="{BB962C8B-B14F-4D97-AF65-F5344CB8AC3E}">
        <p14:creationId xmlns:p14="http://schemas.microsoft.com/office/powerpoint/2010/main" val="26672609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同理，我们也可以用其他规则生成其他翻译候选，例如这句可能有一点点问题的句子。</a:t>
            </a:r>
            <a:endParaRPr lang="zh-CN" altLang="en-US" dirty="0"/>
          </a:p>
        </p:txBody>
      </p:sp>
      <p:sp>
        <p:nvSpPr>
          <p:cNvPr id="4" name="灯片编号占位符 3"/>
          <p:cNvSpPr>
            <a:spLocks noGrp="1"/>
          </p:cNvSpPr>
          <p:nvPr>
            <p:ph type="sldNum" sz="quarter" idx="10"/>
          </p:nvPr>
        </p:nvSpPr>
        <p:spPr/>
        <p:txBody>
          <a:bodyPr/>
          <a:lstStyle/>
          <a:p>
            <a:fld id="{012AE529-9934-4FB9-AE9D-9CF49F115C74}" type="slidenum">
              <a:rPr lang="zh-CN" altLang="en-US" smtClean="0"/>
              <a:t>20</a:t>
            </a:fld>
            <a:endParaRPr lang="zh-CN" altLang="en-US"/>
          </a:p>
        </p:txBody>
      </p:sp>
    </p:spTree>
    <p:extLst>
      <p:ext uri="{BB962C8B-B14F-4D97-AF65-F5344CB8AC3E}">
        <p14:creationId xmlns:p14="http://schemas.microsoft.com/office/powerpoint/2010/main" val="23884951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继续可以生成其他候选译文，这句可能就不是这么合适了。当然这些种候选译文非常多啊，远不止</a:t>
            </a:r>
            <a:r>
              <a:rPr lang="en-US" altLang="zh-CN" dirty="0" smtClean="0"/>
              <a:t>3</a:t>
            </a:r>
            <a:r>
              <a:rPr lang="zh-CN" altLang="en-US" dirty="0" smtClean="0"/>
              <a:t>个，每个候选译文背后都代表了一系列不同的翻译规则的组合。</a:t>
            </a:r>
            <a:endParaRPr lang="zh-CN" altLang="en-US" dirty="0"/>
          </a:p>
        </p:txBody>
      </p:sp>
      <p:sp>
        <p:nvSpPr>
          <p:cNvPr id="4" name="灯片编号占位符 3"/>
          <p:cNvSpPr>
            <a:spLocks noGrp="1"/>
          </p:cNvSpPr>
          <p:nvPr>
            <p:ph type="sldNum" sz="quarter" idx="10"/>
          </p:nvPr>
        </p:nvSpPr>
        <p:spPr/>
        <p:txBody>
          <a:bodyPr/>
          <a:lstStyle/>
          <a:p>
            <a:fld id="{012AE529-9934-4FB9-AE9D-9CF49F115C74}" type="slidenum">
              <a:rPr lang="zh-CN" altLang="en-US" smtClean="0"/>
              <a:t>21</a:t>
            </a:fld>
            <a:endParaRPr lang="zh-CN" altLang="en-US"/>
          </a:p>
        </p:txBody>
      </p:sp>
    </p:spTree>
    <p:extLst>
      <p:ext uri="{BB962C8B-B14F-4D97-AF65-F5344CB8AC3E}">
        <p14:creationId xmlns:p14="http://schemas.microsoft.com/office/powerpoint/2010/main" val="22805303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这时候，我们翻译解码器会根据它自己的标准找出一个它认为最好的一个候选译文返回输出，例如这第一个译文。这时候呢，其他候选译文就没有用了，作为失败者只是成功者的一个垫脚石啊，枚举候选完了后，解码器对比完了后，就没有用了。如果解码器的评价标准不发生改变，在同样的句子下他们永远不可能出头啊。</a:t>
            </a:r>
            <a:endParaRPr lang="zh-CN" altLang="en-US" dirty="0"/>
          </a:p>
        </p:txBody>
      </p:sp>
      <p:sp>
        <p:nvSpPr>
          <p:cNvPr id="4" name="灯片编号占位符 3"/>
          <p:cNvSpPr>
            <a:spLocks noGrp="1"/>
          </p:cNvSpPr>
          <p:nvPr>
            <p:ph type="sldNum" sz="quarter" idx="10"/>
          </p:nvPr>
        </p:nvSpPr>
        <p:spPr/>
        <p:txBody>
          <a:bodyPr/>
          <a:lstStyle/>
          <a:p>
            <a:fld id="{012AE529-9934-4FB9-AE9D-9CF49F115C74}" type="slidenum">
              <a:rPr lang="zh-CN" altLang="en-US" smtClean="0"/>
              <a:t>22</a:t>
            </a:fld>
            <a:endParaRPr lang="zh-CN" altLang="en-US"/>
          </a:p>
        </p:txBody>
      </p:sp>
    </p:spTree>
    <p:extLst>
      <p:ext uri="{BB962C8B-B14F-4D97-AF65-F5344CB8AC3E}">
        <p14:creationId xmlns:p14="http://schemas.microsoft.com/office/powerpoint/2010/main" val="14260857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对应的，我们如果把对应在翻译中没有用到的资源去掉，对我们的</a:t>
            </a:r>
            <a:r>
              <a:rPr lang="en-US" altLang="zh-CN" dirty="0" smtClean="0"/>
              <a:t>1best</a:t>
            </a:r>
            <a:r>
              <a:rPr lang="zh-CN" altLang="en-US" dirty="0" smtClean="0"/>
              <a:t>翻译是没有影响的。</a:t>
            </a:r>
            <a:endParaRPr lang="zh-CN" altLang="en-US" dirty="0"/>
          </a:p>
        </p:txBody>
      </p:sp>
      <p:sp>
        <p:nvSpPr>
          <p:cNvPr id="4" name="灯片编号占位符 3"/>
          <p:cNvSpPr>
            <a:spLocks noGrp="1"/>
          </p:cNvSpPr>
          <p:nvPr>
            <p:ph type="sldNum" sz="quarter" idx="10"/>
          </p:nvPr>
        </p:nvSpPr>
        <p:spPr/>
        <p:txBody>
          <a:bodyPr/>
          <a:lstStyle/>
          <a:p>
            <a:fld id="{012AE529-9934-4FB9-AE9D-9CF49F115C74}" type="slidenum">
              <a:rPr lang="zh-CN" altLang="en-US" smtClean="0"/>
              <a:t>23</a:t>
            </a:fld>
            <a:endParaRPr lang="zh-CN" altLang="en-US"/>
          </a:p>
        </p:txBody>
      </p:sp>
    </p:spTree>
    <p:extLst>
      <p:ext uri="{BB962C8B-B14F-4D97-AF65-F5344CB8AC3E}">
        <p14:creationId xmlns:p14="http://schemas.microsoft.com/office/powerpoint/2010/main" val="18991828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但是我们其他的翻译结果就不会生成了，机会都不给了。从另一个角度说，我们也减轻了解码器的翻译成本，同时也减少了翻译所需的规则数。</a:t>
            </a:r>
            <a:endParaRPr lang="zh-CN" altLang="en-US" dirty="0"/>
          </a:p>
        </p:txBody>
      </p:sp>
      <p:sp>
        <p:nvSpPr>
          <p:cNvPr id="4" name="灯片编号占位符 3"/>
          <p:cNvSpPr>
            <a:spLocks noGrp="1"/>
          </p:cNvSpPr>
          <p:nvPr>
            <p:ph type="sldNum" sz="quarter" idx="10"/>
          </p:nvPr>
        </p:nvSpPr>
        <p:spPr/>
        <p:txBody>
          <a:bodyPr/>
          <a:lstStyle/>
          <a:p>
            <a:fld id="{012AE529-9934-4FB9-AE9D-9CF49F115C74}" type="slidenum">
              <a:rPr lang="zh-CN" altLang="en-US" smtClean="0"/>
              <a:t>24</a:t>
            </a:fld>
            <a:endParaRPr lang="zh-CN" altLang="en-US"/>
          </a:p>
        </p:txBody>
      </p:sp>
    </p:spTree>
    <p:extLst>
      <p:ext uri="{BB962C8B-B14F-4D97-AF65-F5344CB8AC3E}">
        <p14:creationId xmlns:p14="http://schemas.microsoft.com/office/powerpoint/2010/main" val="768849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到这时候大家应该很清楚应该怎么利用翻译日志寻找翻译解码空间，并对其进行剪枝了。但是我们这边还是要简单介绍一下。</a:t>
            </a:r>
            <a:endParaRPr lang="zh-CN" altLang="en-US" dirty="0"/>
          </a:p>
        </p:txBody>
      </p:sp>
      <p:sp>
        <p:nvSpPr>
          <p:cNvPr id="4" name="灯片编号占位符 3"/>
          <p:cNvSpPr>
            <a:spLocks noGrp="1"/>
          </p:cNvSpPr>
          <p:nvPr>
            <p:ph type="sldNum" sz="quarter" idx="10"/>
          </p:nvPr>
        </p:nvSpPr>
        <p:spPr/>
        <p:txBody>
          <a:bodyPr/>
          <a:lstStyle/>
          <a:p>
            <a:fld id="{012AE529-9934-4FB9-AE9D-9CF49F115C74}" type="slidenum">
              <a:rPr lang="zh-CN" altLang="en-US" smtClean="0"/>
              <a:t>25</a:t>
            </a:fld>
            <a:endParaRPr lang="zh-CN" altLang="en-US"/>
          </a:p>
        </p:txBody>
      </p:sp>
    </p:spTree>
    <p:extLst>
      <p:ext uri="{BB962C8B-B14F-4D97-AF65-F5344CB8AC3E}">
        <p14:creationId xmlns:p14="http://schemas.microsoft.com/office/powerpoint/2010/main" val="22479029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还是刚刚那个例子</a:t>
            </a:r>
            <a:endParaRPr lang="zh-CN" altLang="en-US" dirty="0"/>
          </a:p>
        </p:txBody>
      </p:sp>
      <p:sp>
        <p:nvSpPr>
          <p:cNvPr id="4" name="灯片编号占位符 3"/>
          <p:cNvSpPr>
            <a:spLocks noGrp="1"/>
          </p:cNvSpPr>
          <p:nvPr>
            <p:ph type="sldNum" sz="quarter" idx="10"/>
          </p:nvPr>
        </p:nvSpPr>
        <p:spPr/>
        <p:txBody>
          <a:bodyPr/>
          <a:lstStyle/>
          <a:p>
            <a:fld id="{012AE529-9934-4FB9-AE9D-9CF49F115C74}" type="slidenum">
              <a:rPr lang="zh-CN" altLang="en-US" smtClean="0"/>
              <a:t>26</a:t>
            </a:fld>
            <a:endParaRPr lang="zh-CN" altLang="en-US"/>
          </a:p>
        </p:txBody>
      </p:sp>
    </p:spTree>
    <p:extLst>
      <p:ext uri="{BB962C8B-B14F-4D97-AF65-F5344CB8AC3E}">
        <p14:creationId xmlns:p14="http://schemas.microsoft.com/office/powerpoint/2010/main" val="27832643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我们有了这个句子作为输入，我们就能统计出它</a:t>
            </a:r>
            <a:r>
              <a:rPr lang="en-US" altLang="zh-CN" dirty="0" smtClean="0"/>
              <a:t>1best</a:t>
            </a:r>
            <a:r>
              <a:rPr lang="zh-CN" altLang="en-US" dirty="0" smtClean="0"/>
              <a:t>使用了哪些规则。</a:t>
            </a:r>
            <a:endParaRPr lang="zh-CN" altLang="en-US" dirty="0"/>
          </a:p>
        </p:txBody>
      </p:sp>
      <p:sp>
        <p:nvSpPr>
          <p:cNvPr id="4" name="灯片编号占位符 3"/>
          <p:cNvSpPr>
            <a:spLocks noGrp="1"/>
          </p:cNvSpPr>
          <p:nvPr>
            <p:ph type="sldNum" sz="quarter" idx="10"/>
          </p:nvPr>
        </p:nvSpPr>
        <p:spPr/>
        <p:txBody>
          <a:bodyPr/>
          <a:lstStyle/>
          <a:p>
            <a:fld id="{012AE529-9934-4FB9-AE9D-9CF49F115C74}" type="slidenum">
              <a:rPr lang="zh-CN" altLang="en-US" smtClean="0"/>
              <a:t>27</a:t>
            </a:fld>
            <a:endParaRPr lang="zh-CN" altLang="en-US"/>
          </a:p>
        </p:txBody>
      </p:sp>
    </p:spTree>
    <p:extLst>
      <p:ext uri="{BB962C8B-B14F-4D97-AF65-F5344CB8AC3E}">
        <p14:creationId xmlns:p14="http://schemas.microsoft.com/office/powerpoint/2010/main" val="10675849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然后每个规则进行计数。</a:t>
            </a:r>
            <a:endParaRPr lang="zh-CN" altLang="en-US" dirty="0"/>
          </a:p>
        </p:txBody>
      </p:sp>
      <p:sp>
        <p:nvSpPr>
          <p:cNvPr id="4" name="灯片编号占位符 3"/>
          <p:cNvSpPr>
            <a:spLocks noGrp="1"/>
          </p:cNvSpPr>
          <p:nvPr>
            <p:ph type="sldNum" sz="quarter" idx="10"/>
          </p:nvPr>
        </p:nvSpPr>
        <p:spPr/>
        <p:txBody>
          <a:bodyPr/>
          <a:lstStyle/>
          <a:p>
            <a:fld id="{012AE529-9934-4FB9-AE9D-9CF49F115C74}" type="slidenum">
              <a:rPr lang="zh-CN" altLang="en-US" smtClean="0"/>
              <a:t>28</a:t>
            </a:fld>
            <a:endParaRPr lang="zh-CN" altLang="en-US"/>
          </a:p>
        </p:txBody>
      </p:sp>
    </p:spTree>
    <p:extLst>
      <p:ext uri="{BB962C8B-B14F-4D97-AF65-F5344CB8AC3E}">
        <p14:creationId xmlns:p14="http://schemas.microsoft.com/office/powerpoint/2010/main" val="39494583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在我们翻译了足够多的译文后，我们就获得了规则表中规则作为</a:t>
            </a:r>
            <a:r>
              <a:rPr lang="en-US" altLang="zh-CN" dirty="0" smtClean="0"/>
              <a:t>1best</a:t>
            </a:r>
            <a:r>
              <a:rPr lang="zh-CN" altLang="en-US" dirty="0" smtClean="0"/>
              <a:t>规则使用的次数了。</a:t>
            </a:r>
            <a:endParaRPr lang="zh-CN" altLang="en-US" dirty="0"/>
          </a:p>
        </p:txBody>
      </p:sp>
      <p:sp>
        <p:nvSpPr>
          <p:cNvPr id="4" name="灯片编号占位符 3"/>
          <p:cNvSpPr>
            <a:spLocks noGrp="1"/>
          </p:cNvSpPr>
          <p:nvPr>
            <p:ph type="sldNum" sz="quarter" idx="10"/>
          </p:nvPr>
        </p:nvSpPr>
        <p:spPr/>
        <p:txBody>
          <a:bodyPr/>
          <a:lstStyle/>
          <a:p>
            <a:fld id="{012AE529-9934-4FB9-AE9D-9CF49F115C74}" type="slidenum">
              <a:rPr lang="zh-CN" altLang="en-US" smtClean="0"/>
              <a:t>29</a:t>
            </a:fld>
            <a:endParaRPr lang="zh-CN" altLang="en-US"/>
          </a:p>
        </p:txBody>
      </p:sp>
    </p:spTree>
    <p:extLst>
      <p:ext uri="{BB962C8B-B14F-4D97-AF65-F5344CB8AC3E}">
        <p14:creationId xmlns:p14="http://schemas.microsoft.com/office/powerpoint/2010/main" val="4094360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接下来我们先讲一下我们这个研究的研究动机</a:t>
            </a:r>
            <a:endParaRPr lang="zh-CN" altLang="en-US" dirty="0"/>
          </a:p>
        </p:txBody>
      </p:sp>
      <p:sp>
        <p:nvSpPr>
          <p:cNvPr id="4" name="灯片编号占位符 3"/>
          <p:cNvSpPr>
            <a:spLocks noGrp="1"/>
          </p:cNvSpPr>
          <p:nvPr>
            <p:ph type="sldNum" sz="quarter" idx="10"/>
          </p:nvPr>
        </p:nvSpPr>
        <p:spPr/>
        <p:txBody>
          <a:bodyPr/>
          <a:lstStyle/>
          <a:p>
            <a:fld id="{012AE529-9934-4FB9-AE9D-9CF49F115C74}" type="slidenum">
              <a:rPr lang="zh-CN" altLang="en-US" smtClean="0"/>
              <a:t>3</a:t>
            </a:fld>
            <a:endParaRPr lang="zh-CN" altLang="en-US"/>
          </a:p>
        </p:txBody>
      </p:sp>
    </p:spTree>
    <p:extLst>
      <p:ext uri="{BB962C8B-B14F-4D97-AF65-F5344CB8AC3E}">
        <p14:creationId xmlns:p14="http://schemas.microsoft.com/office/powerpoint/2010/main" val="21552756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这些频度统计信息就是我们的翻译日志。</a:t>
            </a:r>
            <a:endParaRPr lang="zh-CN" altLang="en-US" dirty="0"/>
          </a:p>
        </p:txBody>
      </p:sp>
      <p:sp>
        <p:nvSpPr>
          <p:cNvPr id="4" name="灯片编号占位符 3"/>
          <p:cNvSpPr>
            <a:spLocks noGrp="1"/>
          </p:cNvSpPr>
          <p:nvPr>
            <p:ph type="sldNum" sz="quarter" idx="10"/>
          </p:nvPr>
        </p:nvSpPr>
        <p:spPr/>
        <p:txBody>
          <a:bodyPr/>
          <a:lstStyle/>
          <a:p>
            <a:fld id="{012AE529-9934-4FB9-AE9D-9CF49F115C74}" type="slidenum">
              <a:rPr lang="zh-CN" altLang="en-US" smtClean="0"/>
              <a:t>30</a:t>
            </a:fld>
            <a:endParaRPr lang="zh-CN" altLang="en-US"/>
          </a:p>
        </p:txBody>
      </p:sp>
    </p:spTree>
    <p:extLst>
      <p:ext uri="{BB962C8B-B14F-4D97-AF65-F5344CB8AC3E}">
        <p14:creationId xmlns:p14="http://schemas.microsoft.com/office/powerpoint/2010/main" val="408981667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在实际中呢，我们既然是寻找翻译解码空间，我们就保留所有用到过的规则，也就是命中次数不等于</a:t>
            </a:r>
            <a:r>
              <a:rPr lang="en-US" altLang="zh-CN" dirty="0" smtClean="0"/>
              <a:t>0</a:t>
            </a:r>
            <a:r>
              <a:rPr lang="zh-CN" altLang="en-US" dirty="0" smtClean="0"/>
              <a:t>的规则。</a:t>
            </a:r>
            <a:endParaRPr lang="zh-CN" altLang="en-US" dirty="0"/>
          </a:p>
        </p:txBody>
      </p:sp>
      <p:sp>
        <p:nvSpPr>
          <p:cNvPr id="4" name="灯片编号占位符 3"/>
          <p:cNvSpPr>
            <a:spLocks noGrp="1"/>
          </p:cNvSpPr>
          <p:nvPr>
            <p:ph type="sldNum" sz="quarter" idx="10"/>
          </p:nvPr>
        </p:nvSpPr>
        <p:spPr/>
        <p:txBody>
          <a:bodyPr/>
          <a:lstStyle/>
          <a:p>
            <a:fld id="{012AE529-9934-4FB9-AE9D-9CF49F115C74}" type="slidenum">
              <a:rPr lang="zh-CN" altLang="en-US" smtClean="0"/>
              <a:t>31</a:t>
            </a:fld>
            <a:endParaRPr lang="zh-CN" altLang="en-US"/>
          </a:p>
        </p:txBody>
      </p:sp>
    </p:spTree>
    <p:extLst>
      <p:ext uri="{BB962C8B-B14F-4D97-AF65-F5344CB8AC3E}">
        <p14:creationId xmlns:p14="http://schemas.microsoft.com/office/powerpoint/2010/main" val="281848159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我们看看这样做的具体结果是怎么样的？</a:t>
            </a:r>
            <a:endParaRPr lang="zh-CN" altLang="en-US" dirty="0"/>
          </a:p>
        </p:txBody>
      </p:sp>
      <p:sp>
        <p:nvSpPr>
          <p:cNvPr id="4" name="灯片编号占位符 3"/>
          <p:cNvSpPr>
            <a:spLocks noGrp="1"/>
          </p:cNvSpPr>
          <p:nvPr>
            <p:ph type="sldNum" sz="quarter" idx="10"/>
          </p:nvPr>
        </p:nvSpPr>
        <p:spPr/>
        <p:txBody>
          <a:bodyPr/>
          <a:lstStyle/>
          <a:p>
            <a:fld id="{012AE529-9934-4FB9-AE9D-9CF49F115C74}" type="slidenum">
              <a:rPr lang="zh-CN" altLang="en-US" smtClean="0"/>
              <a:t>32</a:t>
            </a:fld>
            <a:endParaRPr lang="zh-CN" altLang="en-US"/>
          </a:p>
        </p:txBody>
      </p:sp>
    </p:spTree>
    <p:extLst>
      <p:ext uri="{BB962C8B-B14F-4D97-AF65-F5344CB8AC3E}">
        <p14:creationId xmlns:p14="http://schemas.microsoft.com/office/powerpoint/2010/main" val="225675286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我们使用</a:t>
            </a:r>
            <a:r>
              <a:rPr lang="en-US" altLang="zh-CN" dirty="0" smtClean="0"/>
              <a:t>LDC150w</a:t>
            </a:r>
            <a:r>
              <a:rPr lang="zh-CN" altLang="en-US" dirty="0" smtClean="0"/>
              <a:t>语料作为双语平行句对进行训练。</a:t>
            </a:r>
            <a:endParaRPr lang="en-US" altLang="zh-CN" dirty="0" smtClean="0"/>
          </a:p>
          <a:p>
            <a:r>
              <a:rPr lang="zh-CN" altLang="en-US" dirty="0" smtClean="0"/>
              <a:t>语言模型使用：</a:t>
            </a:r>
            <a:endParaRPr lang="en-US" altLang="zh-CN" dirty="0" smtClean="0"/>
          </a:p>
          <a:p>
            <a:r>
              <a:rPr lang="zh-CN" altLang="en-US" dirty="0" smtClean="0"/>
              <a:t>翻译日志模拟语料分为三份，第一个是训练集</a:t>
            </a:r>
            <a:r>
              <a:rPr lang="en-US" altLang="zh-CN" dirty="0" smtClean="0"/>
              <a:t>150w</a:t>
            </a:r>
            <a:r>
              <a:rPr lang="zh-CN" altLang="en-US" dirty="0" smtClean="0"/>
              <a:t>、新闻语料</a:t>
            </a:r>
            <a:r>
              <a:rPr lang="en-US" altLang="zh-CN" dirty="0" smtClean="0"/>
              <a:t>500</a:t>
            </a:r>
            <a:r>
              <a:rPr lang="zh-CN" altLang="en-US" dirty="0" smtClean="0"/>
              <a:t>余万，</a:t>
            </a:r>
            <a:r>
              <a:rPr lang="en-US" altLang="zh-CN" dirty="0" smtClean="0"/>
              <a:t>web</a:t>
            </a:r>
            <a:r>
              <a:rPr lang="zh-CN" altLang="en-US" dirty="0" smtClean="0"/>
              <a:t>语料</a:t>
            </a:r>
            <a:r>
              <a:rPr lang="en-US" altLang="zh-CN" dirty="0" smtClean="0"/>
              <a:t>600</a:t>
            </a:r>
            <a:r>
              <a:rPr lang="zh-CN" altLang="en-US" dirty="0" smtClean="0"/>
              <a:t>万。</a:t>
            </a:r>
            <a:endParaRPr lang="en-US" altLang="zh-CN" dirty="0" smtClean="0"/>
          </a:p>
          <a:p>
            <a:r>
              <a:rPr lang="zh-CN" altLang="en-US" dirty="0" smtClean="0"/>
              <a:t>开发集市</a:t>
            </a:r>
            <a:r>
              <a:rPr lang="en-US" altLang="zh-CN" dirty="0" smtClean="0"/>
              <a:t>nist06</a:t>
            </a:r>
            <a:r>
              <a:rPr lang="zh-CN" altLang="en-US" dirty="0" smtClean="0"/>
              <a:t>，测试集市</a:t>
            </a:r>
            <a:r>
              <a:rPr lang="en-US" altLang="zh-CN" dirty="0" smtClean="0"/>
              <a:t>nist040508</a:t>
            </a:r>
          </a:p>
          <a:p>
            <a:r>
              <a:rPr lang="zh-CN" altLang="en-US" dirty="0" smtClean="0"/>
              <a:t>训练集和日志集均和开发测试集不重复</a:t>
            </a:r>
            <a:endParaRPr lang="zh-CN" altLang="en-US" dirty="0"/>
          </a:p>
        </p:txBody>
      </p:sp>
      <p:sp>
        <p:nvSpPr>
          <p:cNvPr id="4" name="灯片编号占位符 3"/>
          <p:cNvSpPr>
            <a:spLocks noGrp="1"/>
          </p:cNvSpPr>
          <p:nvPr>
            <p:ph type="sldNum" sz="quarter" idx="10"/>
          </p:nvPr>
        </p:nvSpPr>
        <p:spPr/>
        <p:txBody>
          <a:bodyPr/>
          <a:lstStyle/>
          <a:p>
            <a:fld id="{012AE529-9934-4FB9-AE9D-9CF49F115C74}" type="slidenum">
              <a:rPr lang="zh-CN" altLang="en-US" smtClean="0"/>
              <a:t>33</a:t>
            </a:fld>
            <a:endParaRPr lang="zh-CN" altLang="en-US"/>
          </a:p>
        </p:txBody>
      </p:sp>
    </p:spTree>
    <p:extLst>
      <p:ext uri="{BB962C8B-B14F-4D97-AF65-F5344CB8AC3E}">
        <p14:creationId xmlns:p14="http://schemas.microsoft.com/office/powerpoint/2010/main" val="127587076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这个就是我们直接过滤规则表后，我们利用不同集合作为翻译</a:t>
            </a:r>
            <a:r>
              <a:rPr lang="en-US" altLang="zh-CN" dirty="0" smtClean="0"/>
              <a:t>log</a:t>
            </a:r>
            <a:r>
              <a:rPr lang="zh-CN" altLang="en-US" dirty="0" smtClean="0"/>
              <a:t>的结果。其中包括保留下来的规则表大小所占的百分比，和对应测试集的翻译结果表现。</a:t>
            </a:r>
            <a:endParaRPr lang="en-US" altLang="zh-CN" dirty="0" smtClean="0"/>
          </a:p>
          <a:p>
            <a:r>
              <a:rPr lang="zh-CN" altLang="en-US" dirty="0" smtClean="0"/>
              <a:t>可以看出了我们不论用哪个集合作为翻译</a:t>
            </a:r>
            <a:r>
              <a:rPr lang="en-US" altLang="zh-CN" dirty="0" smtClean="0"/>
              <a:t>log</a:t>
            </a:r>
            <a:r>
              <a:rPr lang="zh-CN" altLang="en-US" dirty="0" smtClean="0"/>
              <a:t>，保留的规则表大小均在</a:t>
            </a:r>
            <a:r>
              <a:rPr lang="en-US" altLang="zh-CN" dirty="0" smtClean="0"/>
              <a:t>4%</a:t>
            </a:r>
            <a:r>
              <a:rPr lang="zh-CN" altLang="en-US" dirty="0" smtClean="0"/>
              <a:t>以下，其中只用训练集的最好，只保留了</a:t>
            </a:r>
            <a:r>
              <a:rPr lang="en-US" altLang="zh-CN" dirty="0" smtClean="0"/>
              <a:t>2.4%</a:t>
            </a:r>
            <a:r>
              <a:rPr lang="zh-CN" altLang="en-US" dirty="0" smtClean="0"/>
              <a:t>，并且翻译效果也并没有显著改变。</a:t>
            </a:r>
            <a:endParaRPr lang="en-US" altLang="zh-CN" dirty="0" smtClean="0"/>
          </a:p>
          <a:p>
            <a:r>
              <a:rPr lang="zh-CN" altLang="en-US" dirty="0" smtClean="0"/>
              <a:t>我这里为了简洁没有写原始测试集</a:t>
            </a:r>
            <a:r>
              <a:rPr lang="en-US" altLang="zh-CN" dirty="0" smtClean="0"/>
              <a:t>baseline</a:t>
            </a:r>
            <a:r>
              <a:rPr lang="zh-CN" altLang="en-US" dirty="0" smtClean="0"/>
              <a:t>的结果，在下面均值的括号中的就是和原始</a:t>
            </a:r>
            <a:r>
              <a:rPr lang="en-US" altLang="zh-CN" dirty="0" smtClean="0"/>
              <a:t>baseline</a:t>
            </a:r>
            <a:r>
              <a:rPr lang="zh-CN" altLang="en-US" dirty="0" smtClean="0"/>
              <a:t>均值之差。可以看到我们使用训练集作为</a:t>
            </a:r>
            <a:r>
              <a:rPr lang="en-US" altLang="zh-CN" dirty="0" smtClean="0"/>
              <a:t>log</a:t>
            </a:r>
            <a:r>
              <a:rPr lang="zh-CN" altLang="en-US" dirty="0" smtClean="0"/>
              <a:t>的效果最好。</a:t>
            </a:r>
            <a:endParaRPr lang="en-US" altLang="zh-CN" dirty="0" smtClean="0"/>
          </a:p>
          <a:p>
            <a:r>
              <a:rPr lang="zh-CN" altLang="en-US" dirty="0" smtClean="0"/>
              <a:t>只差</a:t>
            </a:r>
            <a:r>
              <a:rPr lang="en-US" altLang="zh-CN" dirty="0" smtClean="0"/>
              <a:t>0.28</a:t>
            </a:r>
            <a:r>
              <a:rPr lang="zh-CN" altLang="en-US" dirty="0" smtClean="0"/>
              <a:t>，其他两个也不差，就是</a:t>
            </a:r>
            <a:r>
              <a:rPr lang="en-US" altLang="zh-CN" dirty="0" smtClean="0"/>
              <a:t>web</a:t>
            </a:r>
            <a:r>
              <a:rPr lang="zh-CN" altLang="en-US" dirty="0" smtClean="0"/>
              <a:t>的稍微差了一点，因为</a:t>
            </a:r>
            <a:r>
              <a:rPr lang="en-US" altLang="zh-CN" dirty="0" smtClean="0"/>
              <a:t>web</a:t>
            </a:r>
            <a:r>
              <a:rPr lang="zh-CN" altLang="en-US" dirty="0" smtClean="0"/>
              <a:t>数据和</a:t>
            </a:r>
            <a:r>
              <a:rPr lang="en-US" altLang="zh-CN" dirty="0" smtClean="0"/>
              <a:t>nist0405</a:t>
            </a:r>
            <a:r>
              <a:rPr lang="zh-CN" altLang="en-US" dirty="0" smtClean="0"/>
              <a:t>新闻领域相关度较低，在有部分</a:t>
            </a:r>
            <a:r>
              <a:rPr lang="en-US" altLang="zh-CN" dirty="0" smtClean="0"/>
              <a:t>web</a:t>
            </a:r>
            <a:r>
              <a:rPr lang="zh-CN" altLang="en-US" dirty="0" smtClean="0"/>
              <a:t>语料的</a:t>
            </a:r>
            <a:r>
              <a:rPr lang="en-US" altLang="zh-CN" dirty="0" smtClean="0"/>
              <a:t>nist08</a:t>
            </a:r>
            <a:r>
              <a:rPr lang="zh-CN" altLang="en-US" dirty="0" smtClean="0"/>
              <a:t>测试集上表现较为稳定，和用新闻的差不多啊。</a:t>
            </a:r>
            <a:endParaRPr lang="en-US" altLang="zh-CN" dirty="0" smtClean="0"/>
          </a:p>
          <a:p>
            <a:r>
              <a:rPr lang="zh-CN" altLang="en-US" dirty="0" smtClean="0"/>
              <a:t>除此之外，我们还尝试了多过滤一些规则，可以在性能有</a:t>
            </a:r>
            <a:r>
              <a:rPr lang="en-US" altLang="zh-CN" dirty="0" smtClean="0"/>
              <a:t>1.7</a:t>
            </a:r>
            <a:r>
              <a:rPr lang="zh-CN" altLang="en-US" dirty="0" smtClean="0"/>
              <a:t>个点的损失的前提下，过滤到原有规则表的</a:t>
            </a:r>
            <a:r>
              <a:rPr lang="en-US" altLang="zh-CN" dirty="0" smtClean="0"/>
              <a:t>0.4%</a:t>
            </a:r>
            <a:r>
              <a:rPr lang="zh-CN" altLang="en-US" dirty="0" smtClean="0"/>
              <a:t>。这个数字还是非常小的。</a:t>
            </a:r>
            <a:endParaRPr lang="en-US" altLang="zh-CN" dirty="0" smtClean="0"/>
          </a:p>
          <a:p>
            <a:endParaRPr lang="zh-CN" altLang="en-US" dirty="0"/>
          </a:p>
        </p:txBody>
      </p:sp>
      <p:sp>
        <p:nvSpPr>
          <p:cNvPr id="4" name="灯片编号占位符 3"/>
          <p:cNvSpPr>
            <a:spLocks noGrp="1"/>
          </p:cNvSpPr>
          <p:nvPr>
            <p:ph type="sldNum" sz="quarter" idx="10"/>
          </p:nvPr>
        </p:nvSpPr>
        <p:spPr/>
        <p:txBody>
          <a:bodyPr/>
          <a:lstStyle/>
          <a:p>
            <a:fld id="{012AE529-9934-4FB9-AE9D-9CF49F115C74}" type="slidenum">
              <a:rPr lang="zh-CN" altLang="en-US" smtClean="0"/>
              <a:t>34</a:t>
            </a:fld>
            <a:endParaRPr lang="zh-CN" altLang="en-US"/>
          </a:p>
        </p:txBody>
      </p:sp>
    </p:spTree>
    <p:extLst>
      <p:ext uri="{BB962C8B-B14F-4D97-AF65-F5344CB8AC3E}">
        <p14:creationId xmlns:p14="http://schemas.microsoft.com/office/powerpoint/2010/main" val="327911025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我们之前是没有再调参后的结果。我们实验中再尝试了在现有过滤后的规则表的条件下重新进行解码器调参，优化搜索空间和目标。能够获得比不调参的时候更好的效果，使规则过滤后的效果更加接近原始规则表的效果。我们可以看到用新闻语料的过滤后的模型效果较训练集上的也有提升。</a:t>
            </a:r>
            <a:endParaRPr lang="zh-CN" altLang="en-US" dirty="0"/>
          </a:p>
        </p:txBody>
      </p:sp>
      <p:sp>
        <p:nvSpPr>
          <p:cNvPr id="4" name="灯片编号占位符 3"/>
          <p:cNvSpPr>
            <a:spLocks noGrp="1"/>
          </p:cNvSpPr>
          <p:nvPr>
            <p:ph type="sldNum" sz="quarter" idx="10"/>
          </p:nvPr>
        </p:nvSpPr>
        <p:spPr/>
        <p:txBody>
          <a:bodyPr/>
          <a:lstStyle/>
          <a:p>
            <a:fld id="{012AE529-9934-4FB9-AE9D-9CF49F115C74}" type="slidenum">
              <a:rPr lang="zh-CN" altLang="en-US" smtClean="0"/>
              <a:t>35</a:t>
            </a:fld>
            <a:endParaRPr lang="zh-CN" altLang="en-US"/>
          </a:p>
        </p:txBody>
      </p:sp>
    </p:spTree>
    <p:extLst>
      <p:ext uri="{BB962C8B-B14F-4D97-AF65-F5344CB8AC3E}">
        <p14:creationId xmlns:p14="http://schemas.microsoft.com/office/powerpoint/2010/main" val="382347849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对于我们这些方法我们肯定都有一些问题，例如</a:t>
            </a:r>
            <a:r>
              <a:rPr lang="en-US" altLang="zh-CN" dirty="0" smtClean="0"/>
              <a:t>OOV</a:t>
            </a:r>
            <a:r>
              <a:rPr lang="zh-CN" altLang="en-US" dirty="0" smtClean="0"/>
              <a:t>的问题，利用翻译日志没能覆盖原有语料的的词汇，怎么办？最简单的就是在翻译日志中加入训练集嘛，直接就覆盖了。</a:t>
            </a:r>
            <a:endParaRPr lang="en-US" altLang="zh-CN" dirty="0" smtClean="0"/>
          </a:p>
          <a:p>
            <a:r>
              <a:rPr lang="zh-CN" altLang="en-US" dirty="0" smtClean="0"/>
              <a:t>还有一个就是领域问题，这也是确实存在的，例如利用不同领域的翻译日志来确定搜索空间覆盖的规则肯定也是不一样的。这也会导致你在用其他领域翻译的时候的问题。</a:t>
            </a:r>
            <a:endParaRPr lang="en-US" altLang="zh-CN" dirty="0" smtClean="0"/>
          </a:p>
          <a:p>
            <a:r>
              <a:rPr lang="zh-CN" altLang="en-US" dirty="0" smtClean="0"/>
              <a:t>最好的解决方案就是领域尽量全，另一点就是集中领域进行建模，从根本上解决这个问题。</a:t>
            </a:r>
            <a:endParaRPr lang="zh-CN" altLang="en-US" dirty="0"/>
          </a:p>
        </p:txBody>
      </p:sp>
      <p:sp>
        <p:nvSpPr>
          <p:cNvPr id="4" name="灯片编号占位符 3"/>
          <p:cNvSpPr>
            <a:spLocks noGrp="1"/>
          </p:cNvSpPr>
          <p:nvPr>
            <p:ph type="sldNum" sz="quarter" idx="10"/>
          </p:nvPr>
        </p:nvSpPr>
        <p:spPr/>
        <p:txBody>
          <a:bodyPr/>
          <a:lstStyle/>
          <a:p>
            <a:fld id="{012AE529-9934-4FB9-AE9D-9CF49F115C74}" type="slidenum">
              <a:rPr lang="zh-CN" altLang="en-US" smtClean="0"/>
              <a:t>36</a:t>
            </a:fld>
            <a:endParaRPr lang="zh-CN" altLang="en-US"/>
          </a:p>
        </p:txBody>
      </p:sp>
    </p:spTree>
    <p:extLst>
      <p:ext uri="{BB962C8B-B14F-4D97-AF65-F5344CB8AC3E}">
        <p14:creationId xmlns:p14="http://schemas.microsoft.com/office/powerpoint/2010/main" val="233514023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最后是我们的结论。</a:t>
            </a:r>
            <a:endParaRPr lang="en-US" altLang="zh-CN" dirty="0" smtClean="0"/>
          </a:p>
          <a:p>
            <a:r>
              <a:rPr lang="zh-CN" altLang="en-US" dirty="0" smtClean="0"/>
              <a:t>我们的方法的动机和实现都非常简单。</a:t>
            </a:r>
            <a:endParaRPr lang="en-US" altLang="zh-CN" dirty="0" smtClean="0"/>
          </a:p>
          <a:p>
            <a:r>
              <a:rPr lang="zh-CN" altLang="en-US" dirty="0" smtClean="0"/>
              <a:t>但是效果非常显著，可以在只用规则表大小</a:t>
            </a:r>
            <a:r>
              <a:rPr lang="en-US" altLang="zh-CN" dirty="0" smtClean="0"/>
              <a:t>2.4%</a:t>
            </a:r>
            <a:r>
              <a:rPr lang="zh-CN" altLang="en-US" dirty="0" smtClean="0"/>
              <a:t>的前提下获得基本一致的翻译效果。</a:t>
            </a:r>
            <a:endParaRPr lang="en-US" altLang="zh-CN" dirty="0" smtClean="0"/>
          </a:p>
          <a:p>
            <a:r>
              <a:rPr lang="zh-CN" altLang="en-US" dirty="0" smtClean="0"/>
              <a:t>我们认为语言模型剪枝也是可以参照这个思想进行剪枝的。</a:t>
            </a:r>
            <a:endParaRPr lang="zh-CN" altLang="en-US" dirty="0"/>
          </a:p>
        </p:txBody>
      </p:sp>
      <p:sp>
        <p:nvSpPr>
          <p:cNvPr id="4" name="灯片编号占位符 3"/>
          <p:cNvSpPr>
            <a:spLocks noGrp="1"/>
          </p:cNvSpPr>
          <p:nvPr>
            <p:ph type="sldNum" sz="quarter" idx="10"/>
          </p:nvPr>
        </p:nvSpPr>
        <p:spPr/>
        <p:txBody>
          <a:bodyPr/>
          <a:lstStyle/>
          <a:p>
            <a:fld id="{012AE529-9934-4FB9-AE9D-9CF49F115C74}" type="slidenum">
              <a:rPr lang="zh-CN" altLang="en-US" smtClean="0"/>
              <a:t>37</a:t>
            </a:fld>
            <a:endParaRPr lang="zh-CN" altLang="en-US"/>
          </a:p>
        </p:txBody>
      </p:sp>
    </p:spTree>
    <p:extLst>
      <p:ext uri="{BB962C8B-B14F-4D97-AF65-F5344CB8AC3E}">
        <p14:creationId xmlns:p14="http://schemas.microsoft.com/office/powerpoint/2010/main" val="142975700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谢谢大家！</a:t>
            </a:r>
            <a:endParaRPr lang="zh-CN" altLang="en-US" dirty="0"/>
          </a:p>
        </p:txBody>
      </p:sp>
      <p:sp>
        <p:nvSpPr>
          <p:cNvPr id="4" name="灯片编号占位符 3"/>
          <p:cNvSpPr>
            <a:spLocks noGrp="1"/>
          </p:cNvSpPr>
          <p:nvPr>
            <p:ph type="sldNum" sz="quarter" idx="10"/>
          </p:nvPr>
        </p:nvSpPr>
        <p:spPr/>
        <p:txBody>
          <a:bodyPr/>
          <a:lstStyle/>
          <a:p>
            <a:fld id="{012AE529-9934-4FB9-AE9D-9CF49F115C74}" type="slidenum">
              <a:rPr lang="zh-CN" altLang="en-US" smtClean="0"/>
              <a:t>38</a:t>
            </a:fld>
            <a:endParaRPr lang="zh-CN" altLang="en-US"/>
          </a:p>
        </p:txBody>
      </p:sp>
    </p:spTree>
    <p:extLst>
      <p:ext uri="{BB962C8B-B14F-4D97-AF65-F5344CB8AC3E}">
        <p14:creationId xmlns:p14="http://schemas.microsoft.com/office/powerpoint/2010/main" val="15915110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众所周知的，统计机器翻译及其依赖双语平行句对作为机器翻译模型的训练语料。通常，我们在能够保证质量的前提下，我们希望训练语料越大越好。这样才能保证我们机器翻译模型的翻译质量。这样会导致什么问题呢？</a:t>
            </a:r>
            <a:endParaRPr lang="zh-CN" altLang="en-US" dirty="0"/>
          </a:p>
        </p:txBody>
      </p:sp>
      <p:sp>
        <p:nvSpPr>
          <p:cNvPr id="4" name="灯片编号占位符 3"/>
          <p:cNvSpPr>
            <a:spLocks noGrp="1"/>
          </p:cNvSpPr>
          <p:nvPr>
            <p:ph type="sldNum" sz="quarter" idx="10"/>
          </p:nvPr>
        </p:nvSpPr>
        <p:spPr/>
        <p:txBody>
          <a:bodyPr/>
          <a:lstStyle/>
          <a:p>
            <a:fld id="{012AE529-9934-4FB9-AE9D-9CF49F115C74}" type="slidenum">
              <a:rPr lang="zh-CN" altLang="en-US" smtClean="0"/>
              <a:t>4</a:t>
            </a:fld>
            <a:endParaRPr lang="zh-CN" altLang="en-US"/>
          </a:p>
        </p:txBody>
      </p:sp>
    </p:spTree>
    <p:extLst>
      <p:ext uri="{BB962C8B-B14F-4D97-AF65-F5344CB8AC3E}">
        <p14:creationId xmlns:p14="http://schemas.microsoft.com/office/powerpoint/2010/main" val="18739306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就是我们从训练语料中学习出来的机器翻译模型会变得非常庞大。这就导致了</a:t>
            </a:r>
            <a:endParaRPr lang="zh-CN" altLang="en-US" dirty="0"/>
          </a:p>
        </p:txBody>
      </p:sp>
      <p:sp>
        <p:nvSpPr>
          <p:cNvPr id="4" name="灯片编号占位符 3"/>
          <p:cNvSpPr>
            <a:spLocks noGrp="1"/>
          </p:cNvSpPr>
          <p:nvPr>
            <p:ph type="sldNum" sz="quarter" idx="10"/>
          </p:nvPr>
        </p:nvSpPr>
        <p:spPr/>
        <p:txBody>
          <a:bodyPr/>
          <a:lstStyle/>
          <a:p>
            <a:fld id="{012AE529-9934-4FB9-AE9D-9CF49F115C74}" type="slidenum">
              <a:rPr lang="zh-CN" altLang="en-US" smtClean="0"/>
              <a:t>5</a:t>
            </a:fld>
            <a:endParaRPr lang="zh-CN" altLang="en-US"/>
          </a:p>
        </p:txBody>
      </p:sp>
    </p:spTree>
    <p:extLst>
      <p:ext uri="{BB962C8B-B14F-4D97-AF65-F5344CB8AC3E}">
        <p14:creationId xmlns:p14="http://schemas.microsoft.com/office/powerpoint/2010/main" val="32709594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我们需要付出较大的成本去运行我们的机器翻译系统，并且机器翻译的应用场景也受到了限制。这就是一个连锁反应啊，我们希望机器翻译系统效果足够好，我们就加大训练语料，导致我们翻译模型庞大，最后导致我们这一系列问题。</a:t>
            </a:r>
            <a:endParaRPr lang="zh-CN" altLang="en-US" dirty="0"/>
          </a:p>
        </p:txBody>
      </p:sp>
      <p:sp>
        <p:nvSpPr>
          <p:cNvPr id="4" name="灯片编号占位符 3"/>
          <p:cNvSpPr>
            <a:spLocks noGrp="1"/>
          </p:cNvSpPr>
          <p:nvPr>
            <p:ph type="sldNum" sz="quarter" idx="10"/>
          </p:nvPr>
        </p:nvSpPr>
        <p:spPr/>
        <p:txBody>
          <a:bodyPr/>
          <a:lstStyle/>
          <a:p>
            <a:fld id="{012AE529-9934-4FB9-AE9D-9CF49F115C74}" type="slidenum">
              <a:rPr lang="zh-CN" altLang="en-US" smtClean="0"/>
              <a:t>6</a:t>
            </a:fld>
            <a:endParaRPr lang="zh-CN" altLang="en-US"/>
          </a:p>
        </p:txBody>
      </p:sp>
    </p:spTree>
    <p:extLst>
      <p:ext uri="{BB962C8B-B14F-4D97-AF65-F5344CB8AC3E}">
        <p14:creationId xmlns:p14="http://schemas.microsoft.com/office/powerpoint/2010/main" val="39276137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说翻译模型庞大，到底有多大呢？我们看一下用不同规模语料，获得的翻译规则大小都是多少。例如，</a:t>
            </a:r>
            <a:r>
              <a:rPr lang="en-US" altLang="zh-CN" dirty="0" smtClean="0"/>
              <a:t>FBIS</a:t>
            </a:r>
            <a:r>
              <a:rPr lang="zh-CN" altLang="en-US" dirty="0" smtClean="0"/>
              <a:t>大概</a:t>
            </a:r>
            <a:r>
              <a:rPr lang="en-US" altLang="zh-CN" dirty="0" smtClean="0"/>
              <a:t>20</a:t>
            </a:r>
            <a:r>
              <a:rPr lang="zh-CN" altLang="en-US" dirty="0" smtClean="0"/>
              <a:t>万，利用</a:t>
            </a:r>
            <a:r>
              <a:rPr lang="en-US" altLang="zh-CN" dirty="0" err="1" smtClean="0"/>
              <a:t>moses</a:t>
            </a:r>
            <a:r>
              <a:rPr lang="zh-CN" altLang="en-US" dirty="0" smtClean="0"/>
              <a:t>层次短语抽取获得大概</a:t>
            </a:r>
            <a:r>
              <a:rPr lang="en-US" altLang="zh-CN" dirty="0" smtClean="0"/>
              <a:t>3200w</a:t>
            </a:r>
            <a:r>
              <a:rPr lang="zh-CN" altLang="en-US" dirty="0" smtClean="0"/>
              <a:t>翻译规则，压缩后的规则表大概</a:t>
            </a:r>
            <a:r>
              <a:rPr lang="en-US" altLang="zh-CN" dirty="0" smtClean="0"/>
              <a:t>1GB</a:t>
            </a:r>
            <a:r>
              <a:rPr lang="zh-CN" altLang="en-US" dirty="0" smtClean="0"/>
              <a:t>，解压后大概</a:t>
            </a:r>
            <a:r>
              <a:rPr lang="en-US" altLang="zh-CN" dirty="0" smtClean="0"/>
              <a:t>5GB</a:t>
            </a:r>
            <a:r>
              <a:rPr lang="zh-CN" altLang="en-US" dirty="0" smtClean="0"/>
              <a:t>左右。利用</a:t>
            </a:r>
            <a:r>
              <a:rPr lang="en-US" altLang="zh-CN" dirty="0" smtClean="0"/>
              <a:t>LDC150w</a:t>
            </a:r>
            <a:r>
              <a:rPr lang="zh-CN" altLang="en-US" dirty="0" smtClean="0"/>
              <a:t>双语语料抽取获得大概</a:t>
            </a:r>
            <a:r>
              <a:rPr lang="en-US" altLang="zh-CN" dirty="0" smtClean="0"/>
              <a:t>1.6</a:t>
            </a:r>
            <a:r>
              <a:rPr lang="zh-CN" altLang="en-US" dirty="0" smtClean="0"/>
              <a:t>亿的规则，压缩后大小为</a:t>
            </a:r>
            <a:r>
              <a:rPr lang="en-US" altLang="zh-CN" dirty="0" smtClean="0"/>
              <a:t>4GB</a:t>
            </a:r>
            <a:r>
              <a:rPr lang="zh-CN" altLang="en-US" dirty="0" smtClean="0"/>
              <a:t>，不压缩需要</a:t>
            </a:r>
            <a:r>
              <a:rPr lang="en-US" altLang="zh-CN" dirty="0" smtClean="0"/>
              <a:t>21G</a:t>
            </a:r>
            <a:r>
              <a:rPr lang="zh-CN" altLang="en-US" dirty="0" smtClean="0"/>
              <a:t>。更不要说像</a:t>
            </a:r>
            <a:r>
              <a:rPr lang="en-US" altLang="zh-CN" dirty="0" err="1" smtClean="0"/>
              <a:t>baidu</a:t>
            </a:r>
            <a:r>
              <a:rPr lang="zh-CN" altLang="en-US" dirty="0" smtClean="0"/>
              <a:t>、</a:t>
            </a:r>
            <a:r>
              <a:rPr lang="en-US" altLang="zh-CN" dirty="0" err="1" smtClean="0"/>
              <a:t>bing</a:t>
            </a:r>
            <a:r>
              <a:rPr lang="zh-CN" altLang="en-US" dirty="0" smtClean="0"/>
              <a:t>、</a:t>
            </a:r>
            <a:r>
              <a:rPr lang="en-US" altLang="zh-CN" dirty="0" err="1" smtClean="0"/>
              <a:t>google</a:t>
            </a:r>
            <a:r>
              <a:rPr lang="zh-CN" altLang="en-US" dirty="0" smtClean="0"/>
              <a:t>这样使用更大数量级语料的实用机器翻译系统。</a:t>
            </a:r>
            <a:endParaRPr lang="en-US" altLang="zh-CN" dirty="0" smtClean="0"/>
          </a:p>
          <a:p>
            <a:r>
              <a:rPr lang="zh-CN" altLang="en-US" dirty="0" smtClean="0"/>
              <a:t>首先，像这样的情况，我们很难在不做任何过滤的情况下应用在我们自己本地的一般机子上，更别说现在比较火的移动终端上。</a:t>
            </a:r>
            <a:endParaRPr lang="zh-CN" altLang="en-US" dirty="0"/>
          </a:p>
        </p:txBody>
      </p:sp>
      <p:sp>
        <p:nvSpPr>
          <p:cNvPr id="4" name="灯片编号占位符 3"/>
          <p:cNvSpPr>
            <a:spLocks noGrp="1"/>
          </p:cNvSpPr>
          <p:nvPr>
            <p:ph type="sldNum" sz="quarter" idx="10"/>
          </p:nvPr>
        </p:nvSpPr>
        <p:spPr/>
        <p:txBody>
          <a:bodyPr/>
          <a:lstStyle/>
          <a:p>
            <a:fld id="{012AE529-9934-4FB9-AE9D-9CF49F115C74}" type="slidenum">
              <a:rPr lang="zh-CN" altLang="en-US" smtClean="0"/>
              <a:t>7</a:t>
            </a:fld>
            <a:endParaRPr lang="zh-CN" altLang="en-US"/>
          </a:p>
        </p:txBody>
      </p:sp>
    </p:spTree>
    <p:extLst>
      <p:ext uri="{BB962C8B-B14F-4D97-AF65-F5344CB8AC3E}">
        <p14:creationId xmlns:p14="http://schemas.microsoft.com/office/powerpoint/2010/main" val="14225323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这对应于目前大部分机器翻译服务提供的解决方案就是：将这些机器翻译模型和系统安装在我们服务器上或者云上。这同样也需要大规模服务器来支撑大量的翻译需求。</a:t>
            </a:r>
            <a:endParaRPr lang="zh-CN" altLang="en-US" dirty="0"/>
          </a:p>
        </p:txBody>
      </p:sp>
      <p:sp>
        <p:nvSpPr>
          <p:cNvPr id="4" name="灯片编号占位符 3"/>
          <p:cNvSpPr>
            <a:spLocks noGrp="1"/>
          </p:cNvSpPr>
          <p:nvPr>
            <p:ph type="sldNum" sz="quarter" idx="10"/>
          </p:nvPr>
        </p:nvSpPr>
        <p:spPr/>
        <p:txBody>
          <a:bodyPr/>
          <a:lstStyle/>
          <a:p>
            <a:fld id="{012AE529-9934-4FB9-AE9D-9CF49F115C74}" type="slidenum">
              <a:rPr lang="zh-CN" altLang="en-US" smtClean="0"/>
              <a:t>8</a:t>
            </a:fld>
            <a:endParaRPr lang="zh-CN" altLang="en-US"/>
          </a:p>
        </p:txBody>
      </p:sp>
    </p:spTree>
    <p:extLst>
      <p:ext uri="{BB962C8B-B14F-4D97-AF65-F5344CB8AC3E}">
        <p14:creationId xmlns:p14="http://schemas.microsoft.com/office/powerpoint/2010/main" val="17451365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对应的，移动终端的大部分应用都是以终端的形式接入服务器的。大家可能目前觉得这个没啥</a:t>
            </a:r>
            <a:r>
              <a:rPr lang="zh-CN" altLang="en-US" dirty="0" smtClean="0"/>
              <a:t>哈</a:t>
            </a:r>
            <a:r>
              <a:rPr lang="en-US" altLang="zh-CN" dirty="0" smtClean="0"/>
              <a:t>,</a:t>
            </a:r>
            <a:r>
              <a:rPr lang="zh-CN" altLang="en-US" dirty="0" smtClean="0"/>
              <a:t>现在移动互联网这么发达，感觉没有什么关系嘛，</a:t>
            </a:r>
            <a:r>
              <a:rPr lang="zh-CN" altLang="en-US" dirty="0" smtClean="0"/>
              <a:t>但是要注意到，要用到这些服务的场合一般都是联网不是这么方便的地方，像是国外一些地方啊，</a:t>
            </a:r>
            <a:r>
              <a:rPr lang="en-US" altLang="zh-CN" dirty="0" err="1" smtClean="0"/>
              <a:t>wifi</a:t>
            </a:r>
            <a:r>
              <a:rPr lang="zh-CN" altLang="en-US" dirty="0" smtClean="0"/>
              <a:t>也不是这么好使的地方。</a:t>
            </a:r>
            <a:endParaRPr lang="zh-CN" altLang="en-US" dirty="0"/>
          </a:p>
        </p:txBody>
      </p:sp>
      <p:sp>
        <p:nvSpPr>
          <p:cNvPr id="4" name="灯片编号占位符 3"/>
          <p:cNvSpPr>
            <a:spLocks noGrp="1"/>
          </p:cNvSpPr>
          <p:nvPr>
            <p:ph type="sldNum" sz="quarter" idx="10"/>
          </p:nvPr>
        </p:nvSpPr>
        <p:spPr/>
        <p:txBody>
          <a:bodyPr/>
          <a:lstStyle/>
          <a:p>
            <a:fld id="{012AE529-9934-4FB9-AE9D-9CF49F115C74}" type="slidenum">
              <a:rPr lang="zh-CN" altLang="en-US" smtClean="0"/>
              <a:t>9</a:t>
            </a:fld>
            <a:endParaRPr lang="zh-CN" altLang="en-US"/>
          </a:p>
        </p:txBody>
      </p:sp>
    </p:spTree>
    <p:extLst>
      <p:ext uri="{BB962C8B-B14F-4D97-AF65-F5344CB8AC3E}">
        <p14:creationId xmlns:p14="http://schemas.microsoft.com/office/powerpoint/2010/main" val="2613987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2013/11/18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4287043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2013/11/18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1899792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2013/11/18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1322117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2013/11/18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048431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2013/11/18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1184070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2013/11/18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1407881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2013/11/18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466221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2013/11/18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679830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2013/11/18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4172981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2013/11/18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4164890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2013/11/18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3002716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2013/11/18</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40026440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notesSlide" Target="../notesSlides/notesSlide12.xml"/><Relationship Id="rId7" Type="http://schemas.openxmlformats.org/officeDocument/2006/relationships/oleObject" Target="file:///E:\TransLog\NLP&amp;CC\&#20363;&#23376;.vsd\Drawing\~&#39029;-1\&#21160;&#24577;&#36830;&#25509;&#32447;.17"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file:///E:\TransLog\NLP&amp;CC\&#20363;&#23376;.vsd\Drawing\~&#39029;-1\&#21160;&#24577;&#36830;&#25509;&#32447;.16" TargetMode="Externa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notesSlide" Target="../notesSlides/notesSlide13.xml"/><Relationship Id="rId7" Type="http://schemas.openxmlformats.org/officeDocument/2006/relationships/oleObject" Target="file:///E:\TransLog\NLP&amp;CC\&#20363;&#23376;.vsd\Drawing\~&#39029;-1\&#21160;&#24577;&#36830;&#25509;&#32447;.18"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7.emf"/><Relationship Id="rId5" Type="http://schemas.openxmlformats.org/officeDocument/2006/relationships/oleObject" Target="file:///E:\TransLog\NLP&amp;CC\&#20363;&#23376;.vsd\Drawing\~&#39029;-1\&#21160;&#24577;&#36830;&#25509;&#32447;.19" TargetMode="Externa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notesSlide" Target="../notesSlides/notesSlide14.xml"/><Relationship Id="rId7" Type="http://schemas.openxmlformats.org/officeDocument/2006/relationships/oleObject" Target="file:///E:\TransLog\NLP&amp;CC\&#20363;&#23376;.vsd\Drawing\~&#39029;-1\&#21160;&#24577;&#36830;&#25509;&#32447;.20" TargetMode="Externa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9.emf"/><Relationship Id="rId5" Type="http://schemas.openxmlformats.org/officeDocument/2006/relationships/oleObject" Target="file:///E:\TransLog\NLP&amp;CC\&#20363;&#23376;.vsd\Drawing\~&#39029;-1\&#21160;&#24577;&#36830;&#25509;&#32447;.21" TargetMode="Externa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notesSlide" Target="../notesSlides/notesSlide15.xml"/><Relationship Id="rId7" Type="http://schemas.openxmlformats.org/officeDocument/2006/relationships/oleObject" Target="file:///E:\TransLog\NLP&amp;CC\&#20363;&#23376;.vsd\Drawing\~&#39029;-1\&#21160;&#24577;&#36830;&#25509;&#32447;.20" TargetMode="Externa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1.emf"/><Relationship Id="rId5" Type="http://schemas.openxmlformats.org/officeDocument/2006/relationships/oleObject" Target="file:///E:\TransLog\NLP&amp;CC\&#20363;&#23376;.vsd\Drawing\~&#39029;-1\&#21160;&#24577;&#36830;&#25509;&#32447;.21" TargetMode="Externa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notesSlide" Target="../notesSlides/notesSlide16.xml"/><Relationship Id="rId7" Type="http://schemas.openxmlformats.org/officeDocument/2006/relationships/oleObject" Target="file:///E:\TransLog\NLP&amp;CC\&#20363;&#23376;.vsd\Drawing\~&#39029;-1\&#21160;&#24577;&#36830;&#25509;&#32447;.20" TargetMode="Externa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1.emf"/><Relationship Id="rId5" Type="http://schemas.openxmlformats.org/officeDocument/2006/relationships/oleObject" Target="file:///E:\TransLog\NLP&amp;CC\&#20363;&#23376;.vsd\Drawing\~&#39029;-1\&#21160;&#24577;&#36830;&#25509;&#32447;.21" TargetMode="Externa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4.emf"/><Relationship Id="rId4" Type="http://schemas.openxmlformats.org/officeDocument/2006/relationships/package" Target="../embeddings/Microsoft_Word___1.docx"/></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5.emf"/><Relationship Id="rId4" Type="http://schemas.openxmlformats.org/officeDocument/2006/relationships/package" Target="../embeddings/Microsoft_Word___2.docx"/></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zh-CN" dirty="0"/>
              <a:t>基于翻译日志的统计机器翻译模型剪枝</a:t>
            </a:r>
            <a:endParaRPr lang="zh-CN" altLang="en-US" dirty="0"/>
          </a:p>
        </p:txBody>
      </p:sp>
      <p:sp>
        <p:nvSpPr>
          <p:cNvPr id="3" name="副标题 2"/>
          <p:cNvSpPr>
            <a:spLocks noGrp="1"/>
          </p:cNvSpPr>
          <p:nvPr>
            <p:ph type="subTitle" idx="1"/>
          </p:nvPr>
        </p:nvSpPr>
        <p:spPr/>
        <p:txBody>
          <a:bodyPr/>
          <a:lstStyle/>
          <a:p>
            <a:r>
              <a:rPr lang="zh-CN" altLang="zh-CN" dirty="0" smtClean="0"/>
              <a:t>刘凯</a:t>
            </a:r>
            <a:r>
              <a:rPr lang="en-US" altLang="zh-CN" dirty="0" smtClean="0"/>
              <a:t> </a:t>
            </a:r>
            <a:r>
              <a:rPr lang="zh-CN" altLang="zh-CN" dirty="0" smtClean="0"/>
              <a:t>吕雅娟</a:t>
            </a:r>
            <a:r>
              <a:rPr lang="en-US" altLang="zh-CN" dirty="0"/>
              <a:t> </a:t>
            </a:r>
            <a:r>
              <a:rPr lang="zh-CN" altLang="zh-CN" dirty="0" smtClean="0"/>
              <a:t>姜文斌</a:t>
            </a:r>
            <a:r>
              <a:rPr lang="en-US" altLang="zh-CN" baseline="30000" dirty="0"/>
              <a:t> </a:t>
            </a:r>
            <a:r>
              <a:rPr lang="zh-CN" altLang="zh-CN" dirty="0" smtClean="0"/>
              <a:t>刘群</a:t>
            </a:r>
            <a:endParaRPr lang="en-US" altLang="zh-CN" dirty="0" smtClean="0"/>
          </a:p>
          <a:p>
            <a:endParaRPr lang="en-US" altLang="zh-CN" dirty="0" smtClean="0"/>
          </a:p>
          <a:p>
            <a:r>
              <a:rPr lang="zh-CN" altLang="en-US" dirty="0" smtClean="0"/>
              <a:t>中科院计算所</a:t>
            </a:r>
            <a:endParaRPr lang="en-US" altLang="zh-CN" dirty="0" smtClean="0"/>
          </a:p>
        </p:txBody>
      </p:sp>
    </p:spTree>
    <p:extLst>
      <p:ext uri="{BB962C8B-B14F-4D97-AF65-F5344CB8AC3E}">
        <p14:creationId xmlns:p14="http://schemas.microsoft.com/office/powerpoint/2010/main" val="2517558710"/>
      </p:ext>
    </p:extLst>
  </p:cSld>
  <p:clrMapOvr>
    <a:masterClrMapping/>
  </p:clrMapOvr>
  <mc:AlternateContent xmlns:mc="http://schemas.openxmlformats.org/markup-compatibility/2006">
    <mc:Choice xmlns:p14="http://schemas.microsoft.com/office/powerpoint/2010/main" Requires="p14">
      <p:transition spd="slow" p14:dur="2000" advTm="3118"/>
    </mc:Choice>
    <mc:Fallback>
      <p:transition spd="slow" advTm="3118"/>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研究动机</a:t>
            </a:r>
            <a:endParaRPr lang="zh-CN" altLang="en-US" dirty="0"/>
          </a:p>
        </p:txBody>
      </p:sp>
      <p:sp>
        <p:nvSpPr>
          <p:cNvPr id="3" name="内容占位符 2"/>
          <p:cNvSpPr>
            <a:spLocks noGrp="1"/>
          </p:cNvSpPr>
          <p:nvPr>
            <p:ph idx="1"/>
          </p:nvPr>
        </p:nvSpPr>
        <p:spPr/>
        <p:txBody>
          <a:bodyPr/>
          <a:lstStyle/>
          <a:p>
            <a:r>
              <a:rPr lang="zh-CN" altLang="en-US" dirty="0" smtClean="0"/>
              <a:t>规则表规模问题</a:t>
            </a:r>
            <a:endParaRPr lang="en-US" altLang="zh-CN" dirty="0" smtClean="0"/>
          </a:p>
          <a:p>
            <a:pPr lvl="1"/>
            <a:r>
              <a:rPr lang="zh-CN" altLang="en-US" dirty="0" smtClean="0"/>
              <a:t>需要大规模服务器提供服务</a:t>
            </a:r>
            <a:endParaRPr lang="en-US" altLang="zh-CN" dirty="0" smtClean="0"/>
          </a:p>
          <a:p>
            <a:pPr lvl="1"/>
            <a:endParaRPr lang="en-US" altLang="zh-CN" dirty="0"/>
          </a:p>
          <a:p>
            <a:pPr lvl="1"/>
            <a:r>
              <a:rPr lang="zh-CN" altLang="en-US" dirty="0" smtClean="0"/>
              <a:t>难以移植到移动终端</a:t>
            </a:r>
            <a:endParaRPr lang="en-US" altLang="zh-CN" dirty="0" smtClean="0"/>
          </a:p>
          <a:p>
            <a:pPr lvl="2"/>
            <a:r>
              <a:rPr lang="zh-CN" altLang="en-US" dirty="0" smtClean="0"/>
              <a:t>国际流量漫游包月≈</a:t>
            </a:r>
            <a:r>
              <a:rPr lang="en-US" altLang="zh-CN" dirty="0" smtClean="0"/>
              <a:t>2000</a:t>
            </a:r>
            <a:r>
              <a:rPr lang="zh-CN" altLang="en-US" dirty="0" smtClean="0"/>
              <a:t>元（泰国）</a:t>
            </a:r>
            <a:endParaRPr lang="zh-CN" altLang="en-US" dirty="0"/>
          </a:p>
        </p:txBody>
      </p:sp>
      <p:pic>
        <p:nvPicPr>
          <p:cNvPr id="1026" name="Picture 2" descr="E:\下载\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8144" y="1268760"/>
            <a:ext cx="2592288" cy="185163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028" name="Picture 4" descr="E:\下载\images (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28184" y="4149080"/>
            <a:ext cx="1872208" cy="203765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下箭头 3"/>
          <p:cNvSpPr/>
          <p:nvPr/>
        </p:nvSpPr>
        <p:spPr>
          <a:xfrm flipV="1">
            <a:off x="6840252" y="3356992"/>
            <a:ext cx="648072" cy="5246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1263963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研究动机</a:t>
            </a:r>
            <a:endParaRPr lang="zh-CN" altLang="en-US" dirty="0"/>
          </a:p>
        </p:txBody>
      </p:sp>
      <p:sp>
        <p:nvSpPr>
          <p:cNvPr id="3" name="内容占位符 2"/>
          <p:cNvSpPr>
            <a:spLocks noGrp="1"/>
          </p:cNvSpPr>
          <p:nvPr>
            <p:ph idx="1"/>
          </p:nvPr>
        </p:nvSpPr>
        <p:spPr/>
        <p:txBody>
          <a:bodyPr>
            <a:normAutofit/>
          </a:bodyPr>
          <a:lstStyle/>
          <a:p>
            <a:r>
              <a:rPr lang="zh-CN" altLang="en-US" dirty="0" smtClean="0"/>
              <a:t>可行性</a:t>
            </a:r>
            <a:endParaRPr lang="en-US" altLang="zh-CN" dirty="0" smtClean="0"/>
          </a:p>
          <a:p>
            <a:endParaRPr lang="en-US" altLang="zh-CN" sz="2400" dirty="0"/>
          </a:p>
          <a:p>
            <a:endParaRPr lang="en-US" altLang="zh-CN" sz="2400" dirty="0" smtClean="0"/>
          </a:p>
          <a:p>
            <a:endParaRPr lang="en-US" altLang="zh-CN" sz="2400" dirty="0"/>
          </a:p>
          <a:p>
            <a:pPr marL="0" indent="0">
              <a:buNone/>
            </a:pPr>
            <a:endParaRPr lang="en-US" altLang="zh-CN" sz="2400" dirty="0"/>
          </a:p>
          <a:p>
            <a:pPr marL="0" indent="0">
              <a:buNone/>
            </a:pPr>
            <a:endParaRPr lang="en-US" altLang="zh-CN" sz="2400" dirty="0" smtClean="0"/>
          </a:p>
          <a:p>
            <a:endParaRPr lang="en-US" altLang="zh-CN" sz="2400" dirty="0"/>
          </a:p>
          <a:p>
            <a:pPr lvl="1"/>
            <a:r>
              <a:rPr lang="zh-CN" altLang="en-US" dirty="0" smtClean="0"/>
              <a:t>长尾现象</a:t>
            </a:r>
            <a:endParaRPr lang="en-US" altLang="zh-CN" dirty="0" smtClean="0"/>
          </a:p>
          <a:p>
            <a:pPr lvl="1"/>
            <a:r>
              <a:rPr lang="zh-CN" altLang="en-US" dirty="0" smtClean="0"/>
              <a:t>大规模剪枝是可能的</a:t>
            </a:r>
            <a:endParaRPr lang="en-US" altLang="zh-CN" dirty="0" smtClean="0"/>
          </a:p>
        </p:txBody>
      </p:sp>
      <p:pic>
        <p:nvPicPr>
          <p:cNvPr id="4" name="图片 3"/>
          <p:cNvPicPr/>
          <p:nvPr/>
        </p:nvPicPr>
        <p:blipFill>
          <a:blip r:embed="rId3"/>
          <a:srcRect/>
          <a:stretch>
            <a:fillRect/>
          </a:stretch>
        </p:blipFill>
        <p:spPr bwMode="auto">
          <a:xfrm>
            <a:off x="2123729" y="2350011"/>
            <a:ext cx="3672408" cy="2303125"/>
          </a:xfrm>
          <a:prstGeom prst="rect">
            <a:avLst/>
          </a:prstGeom>
          <a:noFill/>
        </p:spPr>
      </p:pic>
    </p:spTree>
    <p:extLst>
      <p:ext uri="{BB962C8B-B14F-4D97-AF65-F5344CB8AC3E}">
        <p14:creationId xmlns:p14="http://schemas.microsoft.com/office/powerpoint/2010/main" val="20533780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02213" y="2736175"/>
            <a:ext cx="2617859" cy="2997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标题 1"/>
          <p:cNvSpPr>
            <a:spLocks noGrp="1"/>
          </p:cNvSpPr>
          <p:nvPr>
            <p:ph type="title"/>
          </p:nvPr>
        </p:nvSpPr>
        <p:spPr/>
        <p:txBody>
          <a:bodyPr/>
          <a:lstStyle/>
          <a:p>
            <a:r>
              <a:rPr lang="zh-CN" altLang="en-US" dirty="0" smtClean="0"/>
              <a:t>研究动机</a:t>
            </a:r>
            <a:endParaRPr lang="zh-CN" altLang="en-US" dirty="0"/>
          </a:p>
        </p:txBody>
      </p:sp>
      <p:sp>
        <p:nvSpPr>
          <p:cNvPr id="3" name="内容占位符 2"/>
          <p:cNvSpPr>
            <a:spLocks noGrp="1"/>
          </p:cNvSpPr>
          <p:nvPr>
            <p:ph idx="1"/>
          </p:nvPr>
        </p:nvSpPr>
        <p:spPr/>
        <p:txBody>
          <a:bodyPr>
            <a:normAutofit/>
          </a:bodyPr>
          <a:lstStyle/>
          <a:p>
            <a:r>
              <a:rPr lang="zh-CN" altLang="en-US" dirty="0" smtClean="0"/>
              <a:t>解码器搜索空间有限</a:t>
            </a:r>
            <a:endParaRPr lang="en-US" altLang="zh-CN" dirty="0" smtClean="0"/>
          </a:p>
          <a:p>
            <a:pPr lvl="1"/>
            <a:r>
              <a:rPr lang="zh-CN" altLang="en-US" dirty="0" smtClean="0"/>
              <a:t>参数固定则搜索空间固定</a:t>
            </a:r>
            <a:endParaRPr lang="en-US" altLang="zh-CN" dirty="0" smtClean="0"/>
          </a:p>
        </p:txBody>
      </p:sp>
      <p:sp>
        <p:nvSpPr>
          <p:cNvPr id="6" name="任意多边形 5"/>
          <p:cNvSpPr/>
          <p:nvPr/>
        </p:nvSpPr>
        <p:spPr>
          <a:xfrm>
            <a:off x="3262489" y="5046133"/>
            <a:ext cx="1117600" cy="462845"/>
          </a:xfrm>
          <a:custGeom>
            <a:avLst/>
            <a:gdLst>
              <a:gd name="connsiteX0" fmla="*/ 79022 w 1117600"/>
              <a:gd name="connsiteY0" fmla="*/ 22578 h 462845"/>
              <a:gd name="connsiteX1" fmla="*/ 79022 w 1117600"/>
              <a:gd name="connsiteY1" fmla="*/ 22578 h 462845"/>
              <a:gd name="connsiteX2" fmla="*/ 327378 w 1117600"/>
              <a:gd name="connsiteY2" fmla="*/ 11289 h 462845"/>
              <a:gd name="connsiteX3" fmla="*/ 383822 w 1117600"/>
              <a:gd name="connsiteY3" fmla="*/ 0 h 462845"/>
              <a:gd name="connsiteX4" fmla="*/ 699911 w 1117600"/>
              <a:gd name="connsiteY4" fmla="*/ 11289 h 462845"/>
              <a:gd name="connsiteX5" fmla="*/ 767644 w 1117600"/>
              <a:gd name="connsiteY5" fmla="*/ 22578 h 462845"/>
              <a:gd name="connsiteX6" fmla="*/ 925689 w 1117600"/>
              <a:gd name="connsiteY6" fmla="*/ 0 h 462845"/>
              <a:gd name="connsiteX7" fmla="*/ 1027289 w 1117600"/>
              <a:gd name="connsiteY7" fmla="*/ 11289 h 462845"/>
              <a:gd name="connsiteX8" fmla="*/ 1095022 w 1117600"/>
              <a:gd name="connsiteY8" fmla="*/ 33867 h 462845"/>
              <a:gd name="connsiteX9" fmla="*/ 1117600 w 1117600"/>
              <a:gd name="connsiteY9" fmla="*/ 67734 h 462845"/>
              <a:gd name="connsiteX10" fmla="*/ 1095022 w 1117600"/>
              <a:gd name="connsiteY10" fmla="*/ 101600 h 462845"/>
              <a:gd name="connsiteX11" fmla="*/ 1027289 w 1117600"/>
              <a:gd name="connsiteY11" fmla="*/ 169334 h 462845"/>
              <a:gd name="connsiteX12" fmla="*/ 948267 w 1117600"/>
              <a:gd name="connsiteY12" fmla="*/ 270934 h 462845"/>
              <a:gd name="connsiteX13" fmla="*/ 925689 w 1117600"/>
              <a:gd name="connsiteY13" fmla="*/ 304800 h 462845"/>
              <a:gd name="connsiteX14" fmla="*/ 891822 w 1117600"/>
              <a:gd name="connsiteY14" fmla="*/ 327378 h 462845"/>
              <a:gd name="connsiteX15" fmla="*/ 846667 w 1117600"/>
              <a:gd name="connsiteY15" fmla="*/ 395111 h 462845"/>
              <a:gd name="connsiteX16" fmla="*/ 790222 w 1117600"/>
              <a:gd name="connsiteY16" fmla="*/ 451556 h 462845"/>
              <a:gd name="connsiteX17" fmla="*/ 756355 w 1117600"/>
              <a:gd name="connsiteY17" fmla="*/ 462845 h 462845"/>
              <a:gd name="connsiteX18" fmla="*/ 666044 w 1117600"/>
              <a:gd name="connsiteY18" fmla="*/ 440267 h 462845"/>
              <a:gd name="connsiteX19" fmla="*/ 598311 w 1117600"/>
              <a:gd name="connsiteY19" fmla="*/ 395111 h 462845"/>
              <a:gd name="connsiteX20" fmla="*/ 530578 w 1117600"/>
              <a:gd name="connsiteY20" fmla="*/ 372534 h 462845"/>
              <a:gd name="connsiteX21" fmla="*/ 508000 w 1117600"/>
              <a:gd name="connsiteY21" fmla="*/ 338667 h 462845"/>
              <a:gd name="connsiteX22" fmla="*/ 440267 w 1117600"/>
              <a:gd name="connsiteY22" fmla="*/ 293511 h 462845"/>
              <a:gd name="connsiteX23" fmla="*/ 361244 w 1117600"/>
              <a:gd name="connsiteY23" fmla="*/ 248356 h 462845"/>
              <a:gd name="connsiteX24" fmla="*/ 293511 w 1117600"/>
              <a:gd name="connsiteY24" fmla="*/ 259645 h 462845"/>
              <a:gd name="connsiteX25" fmla="*/ 259644 w 1117600"/>
              <a:gd name="connsiteY25" fmla="*/ 304800 h 462845"/>
              <a:gd name="connsiteX26" fmla="*/ 180622 w 1117600"/>
              <a:gd name="connsiteY26" fmla="*/ 395111 h 462845"/>
              <a:gd name="connsiteX27" fmla="*/ 79022 w 1117600"/>
              <a:gd name="connsiteY27" fmla="*/ 383823 h 462845"/>
              <a:gd name="connsiteX28" fmla="*/ 33867 w 1117600"/>
              <a:gd name="connsiteY28" fmla="*/ 327378 h 462845"/>
              <a:gd name="connsiteX29" fmla="*/ 0 w 1117600"/>
              <a:gd name="connsiteY29" fmla="*/ 259645 h 462845"/>
              <a:gd name="connsiteX30" fmla="*/ 33867 w 1117600"/>
              <a:gd name="connsiteY30" fmla="*/ 191911 h 462845"/>
              <a:gd name="connsiteX31" fmla="*/ 90311 w 1117600"/>
              <a:gd name="connsiteY31" fmla="*/ 124178 h 462845"/>
              <a:gd name="connsiteX32" fmla="*/ 79022 w 1117600"/>
              <a:gd name="connsiteY32" fmla="*/ 22578 h 462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117600" h="462845">
                <a:moveTo>
                  <a:pt x="79022" y="22578"/>
                </a:moveTo>
                <a:lnTo>
                  <a:pt x="79022" y="22578"/>
                </a:lnTo>
                <a:cubicBezTo>
                  <a:pt x="161807" y="18815"/>
                  <a:pt x="244734" y="17411"/>
                  <a:pt x="327378" y="11289"/>
                </a:cubicBezTo>
                <a:cubicBezTo>
                  <a:pt x="346513" y="9872"/>
                  <a:pt x="364635" y="0"/>
                  <a:pt x="383822" y="0"/>
                </a:cubicBezTo>
                <a:cubicBezTo>
                  <a:pt x="489252" y="0"/>
                  <a:pt x="594548" y="7526"/>
                  <a:pt x="699911" y="11289"/>
                </a:cubicBezTo>
                <a:cubicBezTo>
                  <a:pt x="722489" y="15052"/>
                  <a:pt x="744755" y="22578"/>
                  <a:pt x="767644" y="22578"/>
                </a:cubicBezTo>
                <a:cubicBezTo>
                  <a:pt x="866574" y="22578"/>
                  <a:pt x="863013" y="20892"/>
                  <a:pt x="925689" y="0"/>
                </a:cubicBezTo>
                <a:cubicBezTo>
                  <a:pt x="959556" y="3763"/>
                  <a:pt x="993876" y="4606"/>
                  <a:pt x="1027289" y="11289"/>
                </a:cubicBezTo>
                <a:cubicBezTo>
                  <a:pt x="1050626" y="15956"/>
                  <a:pt x="1095022" y="33867"/>
                  <a:pt x="1095022" y="33867"/>
                </a:cubicBezTo>
                <a:cubicBezTo>
                  <a:pt x="1102548" y="45156"/>
                  <a:pt x="1117600" y="54166"/>
                  <a:pt x="1117600" y="67734"/>
                </a:cubicBezTo>
                <a:cubicBezTo>
                  <a:pt x="1117600" y="81301"/>
                  <a:pt x="1104036" y="91460"/>
                  <a:pt x="1095022" y="101600"/>
                </a:cubicBezTo>
                <a:cubicBezTo>
                  <a:pt x="1073809" y="125465"/>
                  <a:pt x="1049867" y="146756"/>
                  <a:pt x="1027289" y="169334"/>
                </a:cubicBezTo>
                <a:cubicBezTo>
                  <a:pt x="974229" y="222394"/>
                  <a:pt x="1002286" y="189906"/>
                  <a:pt x="948267" y="270934"/>
                </a:cubicBezTo>
                <a:cubicBezTo>
                  <a:pt x="940741" y="282223"/>
                  <a:pt x="936978" y="297274"/>
                  <a:pt x="925689" y="304800"/>
                </a:cubicBezTo>
                <a:lnTo>
                  <a:pt x="891822" y="327378"/>
                </a:lnTo>
                <a:lnTo>
                  <a:pt x="846667" y="395111"/>
                </a:lnTo>
                <a:cubicBezTo>
                  <a:pt x="824089" y="428978"/>
                  <a:pt x="827852" y="432741"/>
                  <a:pt x="790222" y="451556"/>
                </a:cubicBezTo>
                <a:cubicBezTo>
                  <a:pt x="779579" y="456878"/>
                  <a:pt x="767644" y="459082"/>
                  <a:pt x="756355" y="462845"/>
                </a:cubicBezTo>
                <a:cubicBezTo>
                  <a:pt x="740717" y="459717"/>
                  <a:pt x="685569" y="451115"/>
                  <a:pt x="666044" y="440267"/>
                </a:cubicBezTo>
                <a:cubicBezTo>
                  <a:pt x="642324" y="427089"/>
                  <a:pt x="624054" y="403692"/>
                  <a:pt x="598311" y="395111"/>
                </a:cubicBezTo>
                <a:lnTo>
                  <a:pt x="530578" y="372534"/>
                </a:lnTo>
                <a:cubicBezTo>
                  <a:pt x="523052" y="361245"/>
                  <a:pt x="518211" y="347601"/>
                  <a:pt x="508000" y="338667"/>
                </a:cubicBezTo>
                <a:cubicBezTo>
                  <a:pt x="487579" y="320798"/>
                  <a:pt x="462845" y="308563"/>
                  <a:pt x="440267" y="293511"/>
                </a:cubicBezTo>
                <a:cubicBezTo>
                  <a:pt x="392405" y="261603"/>
                  <a:pt x="418526" y="276997"/>
                  <a:pt x="361244" y="248356"/>
                </a:cubicBezTo>
                <a:cubicBezTo>
                  <a:pt x="338666" y="252119"/>
                  <a:pt x="313520" y="248529"/>
                  <a:pt x="293511" y="259645"/>
                </a:cubicBezTo>
                <a:cubicBezTo>
                  <a:pt x="277064" y="268782"/>
                  <a:pt x="270434" y="289386"/>
                  <a:pt x="259644" y="304800"/>
                </a:cubicBezTo>
                <a:cubicBezTo>
                  <a:pt x="202023" y="387116"/>
                  <a:pt x="239537" y="355836"/>
                  <a:pt x="180622" y="395111"/>
                </a:cubicBezTo>
                <a:cubicBezTo>
                  <a:pt x="146755" y="391348"/>
                  <a:pt x="112080" y="392087"/>
                  <a:pt x="79022" y="383823"/>
                </a:cubicBezTo>
                <a:cubicBezTo>
                  <a:pt x="35523" y="372949"/>
                  <a:pt x="49209" y="358063"/>
                  <a:pt x="33867" y="327378"/>
                </a:cubicBezTo>
                <a:cubicBezTo>
                  <a:pt x="-9905" y="239832"/>
                  <a:pt x="28378" y="344777"/>
                  <a:pt x="0" y="259645"/>
                </a:cubicBezTo>
                <a:cubicBezTo>
                  <a:pt x="11314" y="225702"/>
                  <a:pt x="9551" y="221090"/>
                  <a:pt x="33867" y="191911"/>
                </a:cubicBezTo>
                <a:cubicBezTo>
                  <a:pt x="43752" y="180049"/>
                  <a:pt x="87411" y="144474"/>
                  <a:pt x="90311" y="124178"/>
                </a:cubicBezTo>
                <a:cubicBezTo>
                  <a:pt x="96165" y="83201"/>
                  <a:pt x="80903" y="39511"/>
                  <a:pt x="79022" y="22578"/>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8" name="对象 7"/>
          <p:cNvGraphicFramePr>
            <a:graphicFrameLocks noChangeAspect="1"/>
          </p:cNvGraphicFramePr>
          <p:nvPr>
            <p:extLst>
              <p:ext uri="{D42A27DB-BD31-4B8C-83A1-F6EECF244321}">
                <p14:modId xmlns:p14="http://schemas.microsoft.com/office/powerpoint/2010/main" val="3550314644"/>
              </p:ext>
            </p:extLst>
          </p:nvPr>
        </p:nvGraphicFramePr>
        <p:xfrm>
          <a:off x="4113213" y="3429000"/>
          <a:ext cx="1322883" cy="519541"/>
        </p:xfrm>
        <a:graphic>
          <a:graphicData uri="http://schemas.openxmlformats.org/presentationml/2006/ole">
            <mc:AlternateContent xmlns:mc="http://schemas.openxmlformats.org/markup-compatibility/2006">
              <mc:Choice xmlns:v="urn:schemas-microsoft-com:vml" Requires="v">
                <p:oleObj spid="_x0000_s3364" name="Visio" r:id="rId5" imgW="916832" imgH="360962" progId="Visio.Drawing.11">
                  <p:link updateAutomatic="1"/>
                </p:oleObj>
              </mc:Choice>
              <mc:Fallback>
                <p:oleObj name="Visio" r:id="rId5" imgW="916832" imgH="360962" progId="Visio.Drawing.11">
                  <p:link updateAutomatic="1"/>
                  <p:pic>
                    <p:nvPicPr>
                      <p:cNvPr id="0" name=""/>
                      <p:cNvPicPr/>
                      <p:nvPr/>
                    </p:nvPicPr>
                    <p:blipFill>
                      <a:blip r:embed="rId6"/>
                      <a:stretch>
                        <a:fillRect/>
                      </a:stretch>
                    </p:blipFill>
                    <p:spPr>
                      <a:xfrm>
                        <a:off x="4113213" y="3429000"/>
                        <a:ext cx="1322883" cy="519541"/>
                      </a:xfrm>
                      <a:prstGeom prst="rect">
                        <a:avLst/>
                      </a:prstGeom>
                    </p:spPr>
                  </p:pic>
                </p:oleObj>
              </mc:Fallback>
            </mc:AlternateContent>
          </a:graphicData>
        </a:graphic>
      </p:graphicFrame>
      <p:graphicFrame>
        <p:nvGraphicFramePr>
          <p:cNvPr id="9" name="对象 8"/>
          <p:cNvGraphicFramePr>
            <a:graphicFrameLocks noChangeAspect="1"/>
          </p:cNvGraphicFramePr>
          <p:nvPr>
            <p:extLst>
              <p:ext uri="{D42A27DB-BD31-4B8C-83A1-F6EECF244321}">
                <p14:modId xmlns:p14="http://schemas.microsoft.com/office/powerpoint/2010/main" val="2182185624"/>
              </p:ext>
            </p:extLst>
          </p:nvPr>
        </p:nvGraphicFramePr>
        <p:xfrm>
          <a:off x="1619672" y="3429000"/>
          <a:ext cx="1322883" cy="519541"/>
        </p:xfrm>
        <a:graphic>
          <a:graphicData uri="http://schemas.openxmlformats.org/presentationml/2006/ole">
            <mc:AlternateContent xmlns:mc="http://schemas.openxmlformats.org/markup-compatibility/2006">
              <mc:Choice xmlns:v="urn:schemas-microsoft-com:vml" Requires="v">
                <p:oleObj spid="_x0000_s3365" name="Visio" r:id="rId7" imgW="916832" imgH="360962" progId="Visio.Drawing.11">
                  <p:link updateAutomatic="1"/>
                </p:oleObj>
              </mc:Choice>
              <mc:Fallback>
                <p:oleObj name="Visio" r:id="rId7" imgW="916832" imgH="360962" progId="Visio.Drawing.11">
                  <p:link updateAutomatic="1"/>
                  <p:pic>
                    <p:nvPicPr>
                      <p:cNvPr id="0" name=""/>
                      <p:cNvPicPr/>
                      <p:nvPr/>
                    </p:nvPicPr>
                    <p:blipFill>
                      <a:blip r:embed="rId8"/>
                      <a:stretch>
                        <a:fillRect/>
                      </a:stretch>
                    </p:blipFill>
                    <p:spPr>
                      <a:xfrm>
                        <a:off x="1619672" y="3429000"/>
                        <a:ext cx="1322883" cy="519541"/>
                      </a:xfrm>
                      <a:prstGeom prst="rect">
                        <a:avLst/>
                      </a:prstGeom>
                    </p:spPr>
                  </p:pic>
                </p:oleObj>
              </mc:Fallback>
            </mc:AlternateContent>
          </a:graphicData>
        </a:graphic>
      </p:graphicFrame>
    </p:spTree>
    <p:extLst>
      <p:ext uri="{BB962C8B-B14F-4D97-AF65-F5344CB8AC3E}">
        <p14:creationId xmlns:p14="http://schemas.microsoft.com/office/powerpoint/2010/main" val="276428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02213" y="2736175"/>
            <a:ext cx="2617859" cy="2997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标题 1"/>
          <p:cNvSpPr>
            <a:spLocks noGrp="1"/>
          </p:cNvSpPr>
          <p:nvPr>
            <p:ph type="title"/>
          </p:nvPr>
        </p:nvSpPr>
        <p:spPr/>
        <p:txBody>
          <a:bodyPr/>
          <a:lstStyle/>
          <a:p>
            <a:r>
              <a:rPr lang="zh-CN" altLang="en-US" dirty="0" smtClean="0"/>
              <a:t>研究动机</a:t>
            </a:r>
            <a:endParaRPr lang="zh-CN" altLang="en-US" dirty="0"/>
          </a:p>
        </p:txBody>
      </p:sp>
      <p:sp>
        <p:nvSpPr>
          <p:cNvPr id="3" name="内容占位符 2"/>
          <p:cNvSpPr>
            <a:spLocks noGrp="1"/>
          </p:cNvSpPr>
          <p:nvPr>
            <p:ph idx="1"/>
          </p:nvPr>
        </p:nvSpPr>
        <p:spPr/>
        <p:txBody>
          <a:bodyPr>
            <a:normAutofit/>
          </a:bodyPr>
          <a:lstStyle/>
          <a:p>
            <a:r>
              <a:rPr lang="zh-CN" altLang="en-US" dirty="0" smtClean="0"/>
              <a:t>解码器搜索空间有限</a:t>
            </a:r>
            <a:endParaRPr lang="en-US" altLang="zh-CN" dirty="0" smtClean="0"/>
          </a:p>
          <a:p>
            <a:pPr lvl="1"/>
            <a:r>
              <a:rPr lang="zh-CN" altLang="en-US" dirty="0" smtClean="0"/>
              <a:t>参数固定则搜索空间固定</a:t>
            </a:r>
            <a:endParaRPr lang="en-US" altLang="zh-CN" dirty="0" smtClean="0"/>
          </a:p>
        </p:txBody>
      </p:sp>
      <p:sp>
        <p:nvSpPr>
          <p:cNvPr id="4" name="任意多边形 3"/>
          <p:cNvSpPr/>
          <p:nvPr/>
        </p:nvSpPr>
        <p:spPr>
          <a:xfrm>
            <a:off x="2934014" y="5046133"/>
            <a:ext cx="1310608" cy="722489"/>
          </a:xfrm>
          <a:custGeom>
            <a:avLst/>
            <a:gdLst>
              <a:gd name="connsiteX0" fmla="*/ 91408 w 1310608"/>
              <a:gd name="connsiteY0" fmla="*/ 0 h 722489"/>
              <a:gd name="connsiteX1" fmla="*/ 91408 w 1310608"/>
              <a:gd name="connsiteY1" fmla="*/ 0 h 722489"/>
              <a:gd name="connsiteX2" fmla="*/ 204297 w 1310608"/>
              <a:gd name="connsiteY2" fmla="*/ 22578 h 722489"/>
              <a:gd name="connsiteX3" fmla="*/ 249453 w 1310608"/>
              <a:gd name="connsiteY3" fmla="*/ 33867 h 722489"/>
              <a:gd name="connsiteX4" fmla="*/ 283319 w 1310608"/>
              <a:gd name="connsiteY4" fmla="*/ 56445 h 722489"/>
              <a:gd name="connsiteX5" fmla="*/ 373630 w 1310608"/>
              <a:gd name="connsiteY5" fmla="*/ 67734 h 722489"/>
              <a:gd name="connsiteX6" fmla="*/ 418786 w 1310608"/>
              <a:gd name="connsiteY6" fmla="*/ 79023 h 722489"/>
              <a:gd name="connsiteX7" fmla="*/ 486519 w 1310608"/>
              <a:gd name="connsiteY7" fmla="*/ 101600 h 722489"/>
              <a:gd name="connsiteX8" fmla="*/ 712297 w 1310608"/>
              <a:gd name="connsiteY8" fmla="*/ 112889 h 722489"/>
              <a:gd name="connsiteX9" fmla="*/ 904208 w 1310608"/>
              <a:gd name="connsiteY9" fmla="*/ 101600 h 722489"/>
              <a:gd name="connsiteX10" fmla="*/ 938075 w 1310608"/>
              <a:gd name="connsiteY10" fmla="*/ 90311 h 722489"/>
              <a:gd name="connsiteX11" fmla="*/ 1005808 w 1310608"/>
              <a:gd name="connsiteY11" fmla="*/ 101600 h 722489"/>
              <a:gd name="connsiteX12" fmla="*/ 1073542 w 1310608"/>
              <a:gd name="connsiteY12" fmla="*/ 158045 h 722489"/>
              <a:gd name="connsiteX13" fmla="*/ 1141275 w 1310608"/>
              <a:gd name="connsiteY13" fmla="*/ 203200 h 722489"/>
              <a:gd name="connsiteX14" fmla="*/ 1197719 w 1310608"/>
              <a:gd name="connsiteY14" fmla="*/ 304800 h 722489"/>
              <a:gd name="connsiteX15" fmla="*/ 1220297 w 1310608"/>
              <a:gd name="connsiteY15" fmla="*/ 428978 h 722489"/>
              <a:gd name="connsiteX16" fmla="*/ 1276742 w 1310608"/>
              <a:gd name="connsiteY16" fmla="*/ 496711 h 722489"/>
              <a:gd name="connsiteX17" fmla="*/ 1310608 w 1310608"/>
              <a:gd name="connsiteY17" fmla="*/ 564445 h 722489"/>
              <a:gd name="connsiteX18" fmla="*/ 1242875 w 1310608"/>
              <a:gd name="connsiteY18" fmla="*/ 587023 h 722489"/>
              <a:gd name="connsiteX19" fmla="*/ 1186430 w 1310608"/>
              <a:gd name="connsiteY19" fmla="*/ 632178 h 722489"/>
              <a:gd name="connsiteX20" fmla="*/ 1084830 w 1310608"/>
              <a:gd name="connsiteY20" fmla="*/ 722489 h 722489"/>
              <a:gd name="connsiteX21" fmla="*/ 1017097 w 1310608"/>
              <a:gd name="connsiteY21" fmla="*/ 688623 h 722489"/>
              <a:gd name="connsiteX22" fmla="*/ 983230 w 1310608"/>
              <a:gd name="connsiteY22" fmla="*/ 654756 h 722489"/>
              <a:gd name="connsiteX23" fmla="*/ 915497 w 1310608"/>
              <a:gd name="connsiteY23" fmla="*/ 609600 h 722489"/>
              <a:gd name="connsiteX24" fmla="*/ 881630 w 1310608"/>
              <a:gd name="connsiteY24" fmla="*/ 587023 h 722489"/>
              <a:gd name="connsiteX25" fmla="*/ 847764 w 1310608"/>
              <a:gd name="connsiteY25" fmla="*/ 575734 h 722489"/>
              <a:gd name="connsiteX26" fmla="*/ 780030 w 1310608"/>
              <a:gd name="connsiteY26" fmla="*/ 519289 h 722489"/>
              <a:gd name="connsiteX27" fmla="*/ 746164 w 1310608"/>
              <a:gd name="connsiteY27" fmla="*/ 508000 h 722489"/>
              <a:gd name="connsiteX28" fmla="*/ 678430 w 1310608"/>
              <a:gd name="connsiteY28" fmla="*/ 474134 h 722489"/>
              <a:gd name="connsiteX29" fmla="*/ 418786 w 1310608"/>
              <a:gd name="connsiteY29" fmla="*/ 440267 h 722489"/>
              <a:gd name="connsiteX30" fmla="*/ 317186 w 1310608"/>
              <a:gd name="connsiteY30" fmla="*/ 428978 h 722489"/>
              <a:gd name="connsiteX31" fmla="*/ 283319 w 1310608"/>
              <a:gd name="connsiteY31" fmla="*/ 417689 h 722489"/>
              <a:gd name="connsiteX32" fmla="*/ 249453 w 1310608"/>
              <a:gd name="connsiteY32" fmla="*/ 395111 h 722489"/>
              <a:gd name="connsiteX33" fmla="*/ 181719 w 1310608"/>
              <a:gd name="connsiteY33" fmla="*/ 372534 h 722489"/>
              <a:gd name="connsiteX34" fmla="*/ 159142 w 1310608"/>
              <a:gd name="connsiteY34" fmla="*/ 338667 h 722489"/>
              <a:gd name="connsiteX35" fmla="*/ 91408 w 1310608"/>
              <a:gd name="connsiteY35" fmla="*/ 282223 h 722489"/>
              <a:gd name="connsiteX36" fmla="*/ 46253 w 1310608"/>
              <a:gd name="connsiteY36" fmla="*/ 214489 h 722489"/>
              <a:gd name="connsiteX37" fmla="*/ 23675 w 1310608"/>
              <a:gd name="connsiteY37" fmla="*/ 180623 h 722489"/>
              <a:gd name="connsiteX38" fmla="*/ 12386 w 1310608"/>
              <a:gd name="connsiteY38" fmla="*/ 67734 h 722489"/>
              <a:gd name="connsiteX39" fmla="*/ 80119 w 1310608"/>
              <a:gd name="connsiteY39" fmla="*/ 45156 h 722489"/>
              <a:gd name="connsiteX40" fmla="*/ 91408 w 1310608"/>
              <a:gd name="connsiteY40" fmla="*/ 0 h 722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310608" h="722489">
                <a:moveTo>
                  <a:pt x="91408" y="0"/>
                </a:moveTo>
                <a:lnTo>
                  <a:pt x="91408" y="0"/>
                </a:lnTo>
                <a:lnTo>
                  <a:pt x="204297" y="22578"/>
                </a:lnTo>
                <a:cubicBezTo>
                  <a:pt x="219468" y="25829"/>
                  <a:pt x="235192" y="27755"/>
                  <a:pt x="249453" y="33867"/>
                </a:cubicBezTo>
                <a:cubicBezTo>
                  <a:pt x="261923" y="39212"/>
                  <a:pt x="270230" y="52875"/>
                  <a:pt x="283319" y="56445"/>
                </a:cubicBezTo>
                <a:cubicBezTo>
                  <a:pt x="312588" y="64428"/>
                  <a:pt x="343705" y="62746"/>
                  <a:pt x="373630" y="67734"/>
                </a:cubicBezTo>
                <a:cubicBezTo>
                  <a:pt x="388934" y="70285"/>
                  <a:pt x="403925" y="74565"/>
                  <a:pt x="418786" y="79023"/>
                </a:cubicBezTo>
                <a:cubicBezTo>
                  <a:pt x="441581" y="85861"/>
                  <a:pt x="462750" y="100412"/>
                  <a:pt x="486519" y="101600"/>
                </a:cubicBezTo>
                <a:lnTo>
                  <a:pt x="712297" y="112889"/>
                </a:lnTo>
                <a:cubicBezTo>
                  <a:pt x="776267" y="109126"/>
                  <a:pt x="840445" y="107976"/>
                  <a:pt x="904208" y="101600"/>
                </a:cubicBezTo>
                <a:cubicBezTo>
                  <a:pt x="916049" y="100416"/>
                  <a:pt x="926175" y="90311"/>
                  <a:pt x="938075" y="90311"/>
                </a:cubicBezTo>
                <a:cubicBezTo>
                  <a:pt x="960964" y="90311"/>
                  <a:pt x="983230" y="97837"/>
                  <a:pt x="1005808" y="101600"/>
                </a:cubicBezTo>
                <a:cubicBezTo>
                  <a:pt x="1126830" y="182281"/>
                  <a:pt x="943157" y="56635"/>
                  <a:pt x="1073542" y="158045"/>
                </a:cubicBezTo>
                <a:cubicBezTo>
                  <a:pt x="1094961" y="174704"/>
                  <a:pt x="1141275" y="203200"/>
                  <a:pt x="1141275" y="203200"/>
                </a:cubicBezTo>
                <a:cubicBezTo>
                  <a:pt x="1193030" y="280835"/>
                  <a:pt x="1177849" y="245191"/>
                  <a:pt x="1197719" y="304800"/>
                </a:cubicBezTo>
                <a:cubicBezTo>
                  <a:pt x="1201611" y="335932"/>
                  <a:pt x="1202895" y="394174"/>
                  <a:pt x="1220297" y="428978"/>
                </a:cubicBezTo>
                <a:cubicBezTo>
                  <a:pt x="1241320" y="471024"/>
                  <a:pt x="1245531" y="459258"/>
                  <a:pt x="1276742" y="496711"/>
                </a:cubicBezTo>
                <a:cubicBezTo>
                  <a:pt x="1301056" y="525887"/>
                  <a:pt x="1299295" y="530505"/>
                  <a:pt x="1310608" y="564445"/>
                </a:cubicBezTo>
                <a:cubicBezTo>
                  <a:pt x="1288030" y="571971"/>
                  <a:pt x="1256077" y="567221"/>
                  <a:pt x="1242875" y="587023"/>
                </a:cubicBezTo>
                <a:cubicBezTo>
                  <a:pt x="1213696" y="630790"/>
                  <a:pt x="1233168" y="616599"/>
                  <a:pt x="1186430" y="632178"/>
                </a:cubicBezTo>
                <a:cubicBezTo>
                  <a:pt x="1109103" y="709505"/>
                  <a:pt x="1145264" y="682200"/>
                  <a:pt x="1084830" y="722489"/>
                </a:cubicBezTo>
                <a:cubicBezTo>
                  <a:pt x="1050890" y="711175"/>
                  <a:pt x="1046274" y="712936"/>
                  <a:pt x="1017097" y="688623"/>
                </a:cubicBezTo>
                <a:cubicBezTo>
                  <a:pt x="1004832" y="678403"/>
                  <a:pt x="995832" y="664558"/>
                  <a:pt x="983230" y="654756"/>
                </a:cubicBezTo>
                <a:cubicBezTo>
                  <a:pt x="961811" y="638097"/>
                  <a:pt x="938075" y="624652"/>
                  <a:pt x="915497" y="609600"/>
                </a:cubicBezTo>
                <a:cubicBezTo>
                  <a:pt x="904208" y="602074"/>
                  <a:pt x="894501" y="591314"/>
                  <a:pt x="881630" y="587023"/>
                </a:cubicBezTo>
                <a:cubicBezTo>
                  <a:pt x="870341" y="583260"/>
                  <a:pt x="858407" y="581056"/>
                  <a:pt x="847764" y="575734"/>
                </a:cubicBezTo>
                <a:cubicBezTo>
                  <a:pt x="773895" y="538799"/>
                  <a:pt x="854930" y="569223"/>
                  <a:pt x="780030" y="519289"/>
                </a:cubicBezTo>
                <a:cubicBezTo>
                  <a:pt x="770129" y="512688"/>
                  <a:pt x="756807" y="513321"/>
                  <a:pt x="746164" y="508000"/>
                </a:cubicBezTo>
                <a:cubicBezTo>
                  <a:pt x="658631" y="464234"/>
                  <a:pt x="763553" y="502508"/>
                  <a:pt x="678430" y="474134"/>
                </a:cubicBezTo>
                <a:cubicBezTo>
                  <a:pt x="580500" y="408845"/>
                  <a:pt x="665708" y="457296"/>
                  <a:pt x="418786" y="440267"/>
                </a:cubicBezTo>
                <a:cubicBezTo>
                  <a:pt x="384792" y="437923"/>
                  <a:pt x="351053" y="432741"/>
                  <a:pt x="317186" y="428978"/>
                </a:cubicBezTo>
                <a:cubicBezTo>
                  <a:pt x="305897" y="425215"/>
                  <a:pt x="293962" y="423011"/>
                  <a:pt x="283319" y="417689"/>
                </a:cubicBezTo>
                <a:cubicBezTo>
                  <a:pt x="271184" y="411621"/>
                  <a:pt x="261851" y="400621"/>
                  <a:pt x="249453" y="395111"/>
                </a:cubicBezTo>
                <a:cubicBezTo>
                  <a:pt x="227705" y="385445"/>
                  <a:pt x="181719" y="372534"/>
                  <a:pt x="181719" y="372534"/>
                </a:cubicBezTo>
                <a:cubicBezTo>
                  <a:pt x="174193" y="361245"/>
                  <a:pt x="168736" y="348261"/>
                  <a:pt x="159142" y="338667"/>
                </a:cubicBezTo>
                <a:cubicBezTo>
                  <a:pt x="93918" y="273442"/>
                  <a:pt x="156135" y="365444"/>
                  <a:pt x="91408" y="282223"/>
                </a:cubicBezTo>
                <a:cubicBezTo>
                  <a:pt x="74749" y="260804"/>
                  <a:pt x="61305" y="237067"/>
                  <a:pt x="46253" y="214489"/>
                </a:cubicBezTo>
                <a:lnTo>
                  <a:pt x="23675" y="180623"/>
                </a:lnTo>
                <a:cubicBezTo>
                  <a:pt x="17515" y="162143"/>
                  <a:pt x="-18577" y="94273"/>
                  <a:pt x="12386" y="67734"/>
                </a:cubicBezTo>
                <a:cubicBezTo>
                  <a:pt x="30456" y="52246"/>
                  <a:pt x="56320" y="45156"/>
                  <a:pt x="80119" y="45156"/>
                </a:cubicBezTo>
                <a:lnTo>
                  <a:pt x="91408" y="0"/>
                </a:lnTo>
                <a:close/>
              </a:path>
            </a:pathLst>
          </a:cu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a:p>
        </p:txBody>
      </p:sp>
      <p:graphicFrame>
        <p:nvGraphicFramePr>
          <p:cNvPr id="5" name="对象 4"/>
          <p:cNvGraphicFramePr>
            <a:graphicFrameLocks noChangeAspect="1"/>
          </p:cNvGraphicFramePr>
          <p:nvPr>
            <p:extLst>
              <p:ext uri="{D42A27DB-BD31-4B8C-83A1-F6EECF244321}">
                <p14:modId xmlns:p14="http://schemas.microsoft.com/office/powerpoint/2010/main" val="3083705998"/>
              </p:ext>
            </p:extLst>
          </p:nvPr>
        </p:nvGraphicFramePr>
        <p:xfrm>
          <a:off x="1691680" y="3626124"/>
          <a:ext cx="1242334" cy="487907"/>
        </p:xfrm>
        <a:graphic>
          <a:graphicData uri="http://schemas.openxmlformats.org/presentationml/2006/ole">
            <mc:AlternateContent xmlns:mc="http://schemas.openxmlformats.org/markup-compatibility/2006">
              <mc:Choice xmlns:v="urn:schemas-microsoft-com:vml" Requires="v">
                <p:oleObj spid="_x0000_s4382" name="Visio" r:id="rId5" imgW="916832" imgH="360962" progId="Visio.Drawing.11">
                  <p:link updateAutomatic="1"/>
                </p:oleObj>
              </mc:Choice>
              <mc:Fallback>
                <p:oleObj name="Visio" r:id="rId5" imgW="916832" imgH="360962" progId="Visio.Drawing.11">
                  <p:link updateAutomatic="1"/>
                  <p:pic>
                    <p:nvPicPr>
                      <p:cNvPr id="0" name=""/>
                      <p:cNvPicPr/>
                      <p:nvPr/>
                    </p:nvPicPr>
                    <p:blipFill>
                      <a:blip r:embed="rId6"/>
                      <a:stretch>
                        <a:fillRect/>
                      </a:stretch>
                    </p:blipFill>
                    <p:spPr>
                      <a:xfrm>
                        <a:off x="1691680" y="3626124"/>
                        <a:ext cx="1242334" cy="487907"/>
                      </a:xfrm>
                      <a:prstGeom prst="rect">
                        <a:avLst/>
                      </a:prstGeom>
                    </p:spPr>
                  </p:pic>
                </p:oleObj>
              </mc:Fallback>
            </mc:AlternateContent>
          </a:graphicData>
        </a:graphic>
      </p:graphicFrame>
      <p:graphicFrame>
        <p:nvGraphicFramePr>
          <p:cNvPr id="7" name="对象 6"/>
          <p:cNvGraphicFramePr>
            <a:graphicFrameLocks noChangeAspect="1"/>
          </p:cNvGraphicFramePr>
          <p:nvPr>
            <p:extLst>
              <p:ext uri="{D42A27DB-BD31-4B8C-83A1-F6EECF244321}">
                <p14:modId xmlns:p14="http://schemas.microsoft.com/office/powerpoint/2010/main" val="2118007776"/>
              </p:ext>
            </p:extLst>
          </p:nvPr>
        </p:nvGraphicFramePr>
        <p:xfrm>
          <a:off x="4127324" y="3573017"/>
          <a:ext cx="1283454" cy="504056"/>
        </p:xfrm>
        <a:graphic>
          <a:graphicData uri="http://schemas.openxmlformats.org/presentationml/2006/ole">
            <mc:AlternateContent xmlns:mc="http://schemas.openxmlformats.org/markup-compatibility/2006">
              <mc:Choice xmlns:v="urn:schemas-microsoft-com:vml" Requires="v">
                <p:oleObj spid="_x0000_s4383" name="Visio" r:id="rId7" imgW="916832" imgH="360962" progId="Visio.Drawing.11">
                  <p:link updateAutomatic="1"/>
                </p:oleObj>
              </mc:Choice>
              <mc:Fallback>
                <p:oleObj name="Visio" r:id="rId7" imgW="916832" imgH="360962" progId="Visio.Drawing.11">
                  <p:link updateAutomatic="1"/>
                  <p:pic>
                    <p:nvPicPr>
                      <p:cNvPr id="0" name=""/>
                      <p:cNvPicPr/>
                      <p:nvPr/>
                    </p:nvPicPr>
                    <p:blipFill>
                      <a:blip r:embed="rId8"/>
                      <a:stretch>
                        <a:fillRect/>
                      </a:stretch>
                    </p:blipFill>
                    <p:spPr>
                      <a:xfrm>
                        <a:off x="4127324" y="3573017"/>
                        <a:ext cx="1283454" cy="504056"/>
                      </a:xfrm>
                      <a:prstGeom prst="rect">
                        <a:avLst/>
                      </a:prstGeom>
                    </p:spPr>
                  </p:pic>
                </p:oleObj>
              </mc:Fallback>
            </mc:AlternateContent>
          </a:graphicData>
        </a:graphic>
      </p:graphicFrame>
    </p:spTree>
    <p:extLst>
      <p:ext uri="{BB962C8B-B14F-4D97-AF65-F5344CB8AC3E}">
        <p14:creationId xmlns:p14="http://schemas.microsoft.com/office/powerpoint/2010/main" val="1565886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02213" y="2736175"/>
            <a:ext cx="2617859" cy="2997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标题 1"/>
          <p:cNvSpPr>
            <a:spLocks noGrp="1"/>
          </p:cNvSpPr>
          <p:nvPr>
            <p:ph type="title"/>
          </p:nvPr>
        </p:nvSpPr>
        <p:spPr/>
        <p:txBody>
          <a:bodyPr/>
          <a:lstStyle/>
          <a:p>
            <a:r>
              <a:rPr lang="zh-CN" altLang="en-US" dirty="0" smtClean="0"/>
              <a:t>研究动机</a:t>
            </a:r>
            <a:endParaRPr lang="zh-CN" altLang="en-US" dirty="0"/>
          </a:p>
        </p:txBody>
      </p:sp>
      <p:sp>
        <p:nvSpPr>
          <p:cNvPr id="3" name="内容占位符 2"/>
          <p:cNvSpPr>
            <a:spLocks noGrp="1"/>
          </p:cNvSpPr>
          <p:nvPr>
            <p:ph idx="1"/>
          </p:nvPr>
        </p:nvSpPr>
        <p:spPr/>
        <p:txBody>
          <a:bodyPr>
            <a:normAutofit/>
          </a:bodyPr>
          <a:lstStyle/>
          <a:p>
            <a:r>
              <a:rPr lang="zh-CN" altLang="en-US" dirty="0" smtClean="0"/>
              <a:t>解码器搜索空间有限</a:t>
            </a:r>
            <a:endParaRPr lang="en-US" altLang="zh-CN" dirty="0" smtClean="0"/>
          </a:p>
          <a:p>
            <a:pPr lvl="1"/>
            <a:r>
              <a:rPr lang="zh-CN" altLang="en-US" dirty="0" smtClean="0"/>
              <a:t>参数固定则搜索空间固定</a:t>
            </a:r>
            <a:endParaRPr lang="en-US" altLang="zh-CN" dirty="0" smtClean="0"/>
          </a:p>
          <a:p>
            <a:pPr marL="457200" lvl="1" indent="0">
              <a:buNone/>
            </a:pPr>
            <a:endParaRPr lang="en-US" altLang="zh-CN" dirty="0" smtClean="0"/>
          </a:p>
        </p:txBody>
      </p:sp>
      <p:graphicFrame>
        <p:nvGraphicFramePr>
          <p:cNvPr id="6" name="对象 5"/>
          <p:cNvGraphicFramePr>
            <a:graphicFrameLocks noChangeAspect="1"/>
          </p:cNvGraphicFramePr>
          <p:nvPr>
            <p:extLst>
              <p:ext uri="{D42A27DB-BD31-4B8C-83A1-F6EECF244321}">
                <p14:modId xmlns:p14="http://schemas.microsoft.com/office/powerpoint/2010/main" val="2424943988"/>
              </p:ext>
            </p:extLst>
          </p:nvPr>
        </p:nvGraphicFramePr>
        <p:xfrm>
          <a:off x="1501668" y="3501008"/>
          <a:ext cx="1467627" cy="576387"/>
        </p:xfrm>
        <a:graphic>
          <a:graphicData uri="http://schemas.openxmlformats.org/presentationml/2006/ole">
            <mc:AlternateContent xmlns:mc="http://schemas.openxmlformats.org/markup-compatibility/2006">
              <mc:Choice xmlns:v="urn:schemas-microsoft-com:vml" Requires="v">
                <p:oleObj spid="_x0000_s5396" name="Visio" r:id="rId5" imgW="916832" imgH="360962" progId="Visio.Drawing.11">
                  <p:link updateAutomatic="1"/>
                </p:oleObj>
              </mc:Choice>
              <mc:Fallback>
                <p:oleObj name="Visio" r:id="rId5" imgW="916832" imgH="360962" progId="Visio.Drawing.11">
                  <p:link updateAutomatic="1"/>
                  <p:pic>
                    <p:nvPicPr>
                      <p:cNvPr id="0" name=""/>
                      <p:cNvPicPr/>
                      <p:nvPr/>
                    </p:nvPicPr>
                    <p:blipFill>
                      <a:blip r:embed="rId6"/>
                      <a:stretch>
                        <a:fillRect/>
                      </a:stretch>
                    </p:blipFill>
                    <p:spPr>
                      <a:xfrm>
                        <a:off x="1501668" y="3501008"/>
                        <a:ext cx="1467627" cy="576387"/>
                      </a:xfrm>
                      <a:prstGeom prst="rect">
                        <a:avLst/>
                      </a:prstGeom>
                    </p:spPr>
                  </p:pic>
                </p:oleObj>
              </mc:Fallback>
            </mc:AlternateContent>
          </a:graphicData>
        </a:graphic>
      </p:graphicFrame>
      <p:graphicFrame>
        <p:nvGraphicFramePr>
          <p:cNvPr id="8" name="对象 7"/>
          <p:cNvGraphicFramePr>
            <a:graphicFrameLocks noChangeAspect="1"/>
          </p:cNvGraphicFramePr>
          <p:nvPr>
            <p:extLst>
              <p:ext uri="{D42A27DB-BD31-4B8C-83A1-F6EECF244321}">
                <p14:modId xmlns:p14="http://schemas.microsoft.com/office/powerpoint/2010/main" val="2080212800"/>
              </p:ext>
            </p:extLst>
          </p:nvPr>
        </p:nvGraphicFramePr>
        <p:xfrm>
          <a:off x="4139952" y="3539752"/>
          <a:ext cx="1368152" cy="537320"/>
        </p:xfrm>
        <a:graphic>
          <a:graphicData uri="http://schemas.openxmlformats.org/presentationml/2006/ole">
            <mc:AlternateContent xmlns:mc="http://schemas.openxmlformats.org/markup-compatibility/2006">
              <mc:Choice xmlns:v="urn:schemas-microsoft-com:vml" Requires="v">
                <p:oleObj spid="_x0000_s5397" name="Visio" r:id="rId7" imgW="916832" imgH="360962" progId="Visio.Drawing.11">
                  <p:link updateAutomatic="1"/>
                </p:oleObj>
              </mc:Choice>
              <mc:Fallback>
                <p:oleObj name="Visio" r:id="rId7" imgW="916832" imgH="360962" progId="Visio.Drawing.11">
                  <p:link updateAutomatic="1"/>
                  <p:pic>
                    <p:nvPicPr>
                      <p:cNvPr id="0" name=""/>
                      <p:cNvPicPr/>
                      <p:nvPr/>
                    </p:nvPicPr>
                    <p:blipFill>
                      <a:blip r:embed="rId8"/>
                      <a:stretch>
                        <a:fillRect/>
                      </a:stretch>
                    </p:blipFill>
                    <p:spPr>
                      <a:xfrm>
                        <a:off x="4139952" y="3539752"/>
                        <a:ext cx="1368152" cy="537320"/>
                      </a:xfrm>
                      <a:prstGeom prst="rect">
                        <a:avLst/>
                      </a:prstGeom>
                    </p:spPr>
                  </p:pic>
                </p:oleObj>
              </mc:Fallback>
            </mc:AlternateContent>
          </a:graphicData>
        </a:graphic>
      </p:graphicFrame>
      <p:sp>
        <p:nvSpPr>
          <p:cNvPr id="9" name="任意多边形 8"/>
          <p:cNvSpPr/>
          <p:nvPr/>
        </p:nvSpPr>
        <p:spPr>
          <a:xfrm>
            <a:off x="2664178" y="5157192"/>
            <a:ext cx="903111" cy="553155"/>
          </a:xfrm>
          <a:custGeom>
            <a:avLst/>
            <a:gdLst>
              <a:gd name="connsiteX0" fmla="*/ 225778 w 903111"/>
              <a:gd name="connsiteY0" fmla="*/ 0 h 553155"/>
              <a:gd name="connsiteX1" fmla="*/ 225778 w 903111"/>
              <a:gd name="connsiteY1" fmla="*/ 0 h 553155"/>
              <a:gd name="connsiteX2" fmla="*/ 327378 w 903111"/>
              <a:gd name="connsiteY2" fmla="*/ 11288 h 553155"/>
              <a:gd name="connsiteX3" fmla="*/ 406400 w 903111"/>
              <a:gd name="connsiteY3" fmla="*/ 33866 h 553155"/>
              <a:gd name="connsiteX4" fmla="*/ 451555 w 903111"/>
              <a:gd name="connsiteY4" fmla="*/ 45155 h 553155"/>
              <a:gd name="connsiteX5" fmla="*/ 485422 w 903111"/>
              <a:gd name="connsiteY5" fmla="*/ 56444 h 553155"/>
              <a:gd name="connsiteX6" fmla="*/ 564444 w 903111"/>
              <a:gd name="connsiteY6" fmla="*/ 79022 h 553155"/>
              <a:gd name="connsiteX7" fmla="*/ 609600 w 903111"/>
              <a:gd name="connsiteY7" fmla="*/ 101600 h 553155"/>
              <a:gd name="connsiteX8" fmla="*/ 688622 w 903111"/>
              <a:gd name="connsiteY8" fmla="*/ 135466 h 553155"/>
              <a:gd name="connsiteX9" fmla="*/ 654755 w 903111"/>
              <a:gd name="connsiteY9" fmla="*/ 169333 h 553155"/>
              <a:gd name="connsiteX10" fmla="*/ 620889 w 903111"/>
              <a:gd name="connsiteY10" fmla="*/ 180622 h 553155"/>
              <a:gd name="connsiteX11" fmla="*/ 598311 w 903111"/>
              <a:gd name="connsiteY11" fmla="*/ 214488 h 553155"/>
              <a:gd name="connsiteX12" fmla="*/ 632178 w 903111"/>
              <a:gd name="connsiteY12" fmla="*/ 225777 h 553155"/>
              <a:gd name="connsiteX13" fmla="*/ 677333 w 903111"/>
              <a:gd name="connsiteY13" fmla="*/ 248355 h 553155"/>
              <a:gd name="connsiteX14" fmla="*/ 733778 w 903111"/>
              <a:gd name="connsiteY14" fmla="*/ 259644 h 553155"/>
              <a:gd name="connsiteX15" fmla="*/ 790222 w 903111"/>
              <a:gd name="connsiteY15" fmla="*/ 282222 h 553155"/>
              <a:gd name="connsiteX16" fmla="*/ 824089 w 903111"/>
              <a:gd name="connsiteY16" fmla="*/ 293511 h 553155"/>
              <a:gd name="connsiteX17" fmla="*/ 835378 w 903111"/>
              <a:gd name="connsiteY17" fmla="*/ 327377 h 553155"/>
              <a:gd name="connsiteX18" fmla="*/ 869244 w 903111"/>
              <a:gd name="connsiteY18" fmla="*/ 361244 h 553155"/>
              <a:gd name="connsiteX19" fmla="*/ 903111 w 903111"/>
              <a:gd name="connsiteY19" fmla="*/ 428977 h 553155"/>
              <a:gd name="connsiteX20" fmla="*/ 756355 w 903111"/>
              <a:gd name="connsiteY20" fmla="*/ 462844 h 553155"/>
              <a:gd name="connsiteX21" fmla="*/ 688622 w 903111"/>
              <a:gd name="connsiteY21" fmla="*/ 496711 h 553155"/>
              <a:gd name="connsiteX22" fmla="*/ 643466 w 903111"/>
              <a:gd name="connsiteY22" fmla="*/ 508000 h 553155"/>
              <a:gd name="connsiteX23" fmla="*/ 530578 w 903111"/>
              <a:gd name="connsiteY23" fmla="*/ 541866 h 553155"/>
              <a:gd name="connsiteX24" fmla="*/ 451555 w 903111"/>
              <a:gd name="connsiteY24" fmla="*/ 530577 h 553155"/>
              <a:gd name="connsiteX25" fmla="*/ 349955 w 903111"/>
              <a:gd name="connsiteY25" fmla="*/ 496711 h 553155"/>
              <a:gd name="connsiteX26" fmla="*/ 316089 w 903111"/>
              <a:gd name="connsiteY26" fmla="*/ 485422 h 553155"/>
              <a:gd name="connsiteX27" fmla="*/ 282222 w 903111"/>
              <a:gd name="connsiteY27" fmla="*/ 474133 h 553155"/>
              <a:gd name="connsiteX28" fmla="*/ 214489 w 903111"/>
              <a:gd name="connsiteY28" fmla="*/ 496711 h 553155"/>
              <a:gd name="connsiteX29" fmla="*/ 146755 w 903111"/>
              <a:gd name="connsiteY29" fmla="*/ 553155 h 553155"/>
              <a:gd name="connsiteX30" fmla="*/ 79022 w 903111"/>
              <a:gd name="connsiteY30" fmla="*/ 541866 h 553155"/>
              <a:gd name="connsiteX31" fmla="*/ 11289 w 903111"/>
              <a:gd name="connsiteY31" fmla="*/ 496711 h 553155"/>
              <a:gd name="connsiteX32" fmla="*/ 0 w 903111"/>
              <a:gd name="connsiteY32" fmla="*/ 462844 h 553155"/>
              <a:gd name="connsiteX33" fmla="*/ 33866 w 903111"/>
              <a:gd name="connsiteY33" fmla="*/ 395111 h 553155"/>
              <a:gd name="connsiteX34" fmla="*/ 67733 w 903111"/>
              <a:gd name="connsiteY34" fmla="*/ 372533 h 553155"/>
              <a:gd name="connsiteX35" fmla="*/ 101600 w 903111"/>
              <a:gd name="connsiteY35" fmla="*/ 304800 h 553155"/>
              <a:gd name="connsiteX36" fmla="*/ 112889 w 903111"/>
              <a:gd name="connsiteY36" fmla="*/ 270933 h 553155"/>
              <a:gd name="connsiteX37" fmla="*/ 135466 w 903111"/>
              <a:gd name="connsiteY37" fmla="*/ 237066 h 553155"/>
              <a:gd name="connsiteX38" fmla="*/ 146755 w 903111"/>
              <a:gd name="connsiteY38" fmla="*/ 203200 h 553155"/>
              <a:gd name="connsiteX39" fmla="*/ 180622 w 903111"/>
              <a:gd name="connsiteY39" fmla="*/ 180622 h 553155"/>
              <a:gd name="connsiteX40" fmla="*/ 214489 w 903111"/>
              <a:gd name="connsiteY40" fmla="*/ 45155 h 553155"/>
              <a:gd name="connsiteX41" fmla="*/ 225778 w 903111"/>
              <a:gd name="connsiteY41" fmla="*/ 0 h 553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903111" h="553155">
                <a:moveTo>
                  <a:pt x="225778" y="0"/>
                </a:moveTo>
                <a:lnTo>
                  <a:pt x="225778" y="0"/>
                </a:lnTo>
                <a:cubicBezTo>
                  <a:pt x="259645" y="3763"/>
                  <a:pt x="293699" y="6107"/>
                  <a:pt x="327378" y="11288"/>
                </a:cubicBezTo>
                <a:cubicBezTo>
                  <a:pt x="365604" y="17169"/>
                  <a:pt x="371983" y="24032"/>
                  <a:pt x="406400" y="33866"/>
                </a:cubicBezTo>
                <a:cubicBezTo>
                  <a:pt x="421318" y="38128"/>
                  <a:pt x="436637" y="40893"/>
                  <a:pt x="451555" y="45155"/>
                </a:cubicBezTo>
                <a:cubicBezTo>
                  <a:pt x="462997" y="48424"/>
                  <a:pt x="473980" y="53175"/>
                  <a:pt x="485422" y="56444"/>
                </a:cubicBezTo>
                <a:cubicBezTo>
                  <a:pt x="514068" y="64628"/>
                  <a:pt x="537375" y="67421"/>
                  <a:pt x="564444" y="79022"/>
                </a:cubicBezTo>
                <a:cubicBezTo>
                  <a:pt x="579912" y="85651"/>
                  <a:pt x="594132" y="94971"/>
                  <a:pt x="609600" y="101600"/>
                </a:cubicBezTo>
                <a:cubicBezTo>
                  <a:pt x="725875" y="151431"/>
                  <a:pt x="538854" y="60582"/>
                  <a:pt x="688622" y="135466"/>
                </a:cubicBezTo>
                <a:cubicBezTo>
                  <a:pt x="677333" y="146755"/>
                  <a:pt x="668039" y="160477"/>
                  <a:pt x="654755" y="169333"/>
                </a:cubicBezTo>
                <a:cubicBezTo>
                  <a:pt x="644854" y="175934"/>
                  <a:pt x="630181" y="173189"/>
                  <a:pt x="620889" y="180622"/>
                </a:cubicBezTo>
                <a:cubicBezTo>
                  <a:pt x="610295" y="189097"/>
                  <a:pt x="605837" y="203199"/>
                  <a:pt x="598311" y="214488"/>
                </a:cubicBezTo>
                <a:cubicBezTo>
                  <a:pt x="609600" y="218251"/>
                  <a:pt x="621241" y="221089"/>
                  <a:pt x="632178" y="225777"/>
                </a:cubicBezTo>
                <a:cubicBezTo>
                  <a:pt x="647646" y="232406"/>
                  <a:pt x="661368" y="243033"/>
                  <a:pt x="677333" y="248355"/>
                </a:cubicBezTo>
                <a:cubicBezTo>
                  <a:pt x="695536" y="254423"/>
                  <a:pt x="714963" y="255881"/>
                  <a:pt x="733778" y="259644"/>
                </a:cubicBezTo>
                <a:cubicBezTo>
                  <a:pt x="752593" y="267170"/>
                  <a:pt x="771248" y="275107"/>
                  <a:pt x="790222" y="282222"/>
                </a:cubicBezTo>
                <a:cubicBezTo>
                  <a:pt x="801364" y="286400"/>
                  <a:pt x="815675" y="285097"/>
                  <a:pt x="824089" y="293511"/>
                </a:cubicBezTo>
                <a:cubicBezTo>
                  <a:pt x="832503" y="301925"/>
                  <a:pt x="828777" y="317476"/>
                  <a:pt x="835378" y="327377"/>
                </a:cubicBezTo>
                <a:cubicBezTo>
                  <a:pt x="844234" y="340661"/>
                  <a:pt x="859024" y="348979"/>
                  <a:pt x="869244" y="361244"/>
                </a:cubicBezTo>
                <a:cubicBezTo>
                  <a:pt x="893560" y="390423"/>
                  <a:pt x="891796" y="395034"/>
                  <a:pt x="903111" y="428977"/>
                </a:cubicBezTo>
                <a:cubicBezTo>
                  <a:pt x="833017" y="475706"/>
                  <a:pt x="896016" y="441357"/>
                  <a:pt x="756355" y="462844"/>
                </a:cubicBezTo>
                <a:cubicBezTo>
                  <a:pt x="706886" y="470455"/>
                  <a:pt x="735504" y="476619"/>
                  <a:pt x="688622" y="496711"/>
                </a:cubicBezTo>
                <a:cubicBezTo>
                  <a:pt x="674361" y="502823"/>
                  <a:pt x="658327" y="503542"/>
                  <a:pt x="643466" y="508000"/>
                </a:cubicBezTo>
                <a:cubicBezTo>
                  <a:pt x="506039" y="549227"/>
                  <a:pt x="634660" y="515845"/>
                  <a:pt x="530578" y="541866"/>
                </a:cubicBezTo>
                <a:cubicBezTo>
                  <a:pt x="504237" y="538103"/>
                  <a:pt x="477482" y="536560"/>
                  <a:pt x="451555" y="530577"/>
                </a:cubicBezTo>
                <a:cubicBezTo>
                  <a:pt x="451549" y="530576"/>
                  <a:pt x="366891" y="502356"/>
                  <a:pt x="349955" y="496711"/>
                </a:cubicBezTo>
                <a:lnTo>
                  <a:pt x="316089" y="485422"/>
                </a:lnTo>
                <a:lnTo>
                  <a:pt x="282222" y="474133"/>
                </a:lnTo>
                <a:cubicBezTo>
                  <a:pt x="259644" y="481659"/>
                  <a:pt x="231318" y="479883"/>
                  <a:pt x="214489" y="496711"/>
                </a:cubicBezTo>
                <a:cubicBezTo>
                  <a:pt x="171028" y="540171"/>
                  <a:pt x="193906" y="521721"/>
                  <a:pt x="146755" y="553155"/>
                </a:cubicBezTo>
                <a:cubicBezTo>
                  <a:pt x="124177" y="549392"/>
                  <a:pt x="100150" y="550669"/>
                  <a:pt x="79022" y="541866"/>
                </a:cubicBezTo>
                <a:cubicBezTo>
                  <a:pt x="53974" y="531430"/>
                  <a:pt x="11289" y="496711"/>
                  <a:pt x="11289" y="496711"/>
                </a:cubicBezTo>
                <a:cubicBezTo>
                  <a:pt x="7526" y="485422"/>
                  <a:pt x="0" y="474744"/>
                  <a:pt x="0" y="462844"/>
                </a:cubicBezTo>
                <a:cubicBezTo>
                  <a:pt x="0" y="444482"/>
                  <a:pt x="22451" y="406526"/>
                  <a:pt x="33866" y="395111"/>
                </a:cubicBezTo>
                <a:cubicBezTo>
                  <a:pt x="43460" y="385517"/>
                  <a:pt x="56444" y="380059"/>
                  <a:pt x="67733" y="372533"/>
                </a:cubicBezTo>
                <a:cubicBezTo>
                  <a:pt x="96108" y="287407"/>
                  <a:pt x="57832" y="392335"/>
                  <a:pt x="101600" y="304800"/>
                </a:cubicBezTo>
                <a:cubicBezTo>
                  <a:pt x="106922" y="294157"/>
                  <a:pt x="107567" y="281576"/>
                  <a:pt x="112889" y="270933"/>
                </a:cubicBezTo>
                <a:cubicBezTo>
                  <a:pt x="118956" y="258798"/>
                  <a:pt x="129398" y="249201"/>
                  <a:pt x="135466" y="237066"/>
                </a:cubicBezTo>
                <a:cubicBezTo>
                  <a:pt x="140787" y="226423"/>
                  <a:pt x="139321" y="212492"/>
                  <a:pt x="146755" y="203200"/>
                </a:cubicBezTo>
                <a:cubicBezTo>
                  <a:pt x="155231" y="192605"/>
                  <a:pt x="169333" y="188148"/>
                  <a:pt x="180622" y="180622"/>
                </a:cubicBezTo>
                <a:cubicBezTo>
                  <a:pt x="223537" y="116249"/>
                  <a:pt x="242839" y="120754"/>
                  <a:pt x="214489" y="45155"/>
                </a:cubicBezTo>
                <a:cubicBezTo>
                  <a:pt x="210752" y="35189"/>
                  <a:pt x="223897" y="7526"/>
                  <a:pt x="225778" y="0"/>
                </a:cubicBezTo>
                <a:close/>
              </a:path>
            </a:pathLst>
          </a:cu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448038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02213" y="2736175"/>
            <a:ext cx="2617859" cy="2997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标题 1"/>
          <p:cNvSpPr>
            <a:spLocks noGrp="1"/>
          </p:cNvSpPr>
          <p:nvPr>
            <p:ph type="title"/>
          </p:nvPr>
        </p:nvSpPr>
        <p:spPr/>
        <p:txBody>
          <a:bodyPr/>
          <a:lstStyle/>
          <a:p>
            <a:r>
              <a:rPr lang="zh-CN" altLang="en-US" dirty="0" smtClean="0"/>
              <a:t>研究动机</a:t>
            </a:r>
            <a:endParaRPr lang="zh-CN" altLang="en-US" dirty="0"/>
          </a:p>
        </p:txBody>
      </p:sp>
      <p:sp>
        <p:nvSpPr>
          <p:cNvPr id="3" name="内容占位符 2"/>
          <p:cNvSpPr>
            <a:spLocks noGrp="1"/>
          </p:cNvSpPr>
          <p:nvPr>
            <p:ph idx="1"/>
          </p:nvPr>
        </p:nvSpPr>
        <p:spPr/>
        <p:txBody>
          <a:bodyPr>
            <a:normAutofit/>
          </a:bodyPr>
          <a:lstStyle/>
          <a:p>
            <a:r>
              <a:rPr lang="zh-CN" altLang="en-US" dirty="0" smtClean="0"/>
              <a:t>解码器搜索空间有限</a:t>
            </a:r>
            <a:endParaRPr lang="en-US" altLang="zh-CN" dirty="0" smtClean="0"/>
          </a:p>
          <a:p>
            <a:pPr lvl="1"/>
            <a:r>
              <a:rPr lang="zh-CN" altLang="en-US" dirty="0" smtClean="0"/>
              <a:t>参数固定则搜索空间固定</a:t>
            </a:r>
            <a:endParaRPr lang="en-US" altLang="zh-CN" dirty="0" smtClean="0"/>
          </a:p>
          <a:p>
            <a:pPr marL="457200" lvl="1" indent="0">
              <a:buNone/>
            </a:pPr>
            <a:endParaRPr lang="en-US" altLang="zh-CN" dirty="0" smtClean="0"/>
          </a:p>
          <a:p>
            <a:pPr marL="457200" lvl="1" indent="0">
              <a:buNone/>
            </a:pPr>
            <a:endParaRPr lang="en-US" altLang="zh-CN" dirty="0" smtClean="0"/>
          </a:p>
        </p:txBody>
      </p:sp>
      <p:graphicFrame>
        <p:nvGraphicFramePr>
          <p:cNvPr id="6" name="对象 5"/>
          <p:cNvGraphicFramePr>
            <a:graphicFrameLocks noChangeAspect="1"/>
          </p:cNvGraphicFramePr>
          <p:nvPr>
            <p:extLst>
              <p:ext uri="{D42A27DB-BD31-4B8C-83A1-F6EECF244321}">
                <p14:modId xmlns:p14="http://schemas.microsoft.com/office/powerpoint/2010/main" val="1402265038"/>
              </p:ext>
            </p:extLst>
          </p:nvPr>
        </p:nvGraphicFramePr>
        <p:xfrm>
          <a:off x="1501668" y="3501008"/>
          <a:ext cx="1467627" cy="576387"/>
        </p:xfrm>
        <a:graphic>
          <a:graphicData uri="http://schemas.openxmlformats.org/presentationml/2006/ole">
            <mc:AlternateContent xmlns:mc="http://schemas.openxmlformats.org/markup-compatibility/2006">
              <mc:Choice xmlns:v="urn:schemas-microsoft-com:vml" Requires="v">
                <p:oleObj spid="_x0000_s6414" name="Visio" r:id="rId5" imgW="916832" imgH="360962" progId="Visio.Drawing.11">
                  <p:link updateAutomatic="1"/>
                </p:oleObj>
              </mc:Choice>
              <mc:Fallback>
                <p:oleObj name="Visio" r:id="rId5" imgW="916832" imgH="360962" progId="Visio.Drawing.11">
                  <p:link updateAutomatic="1"/>
                  <p:pic>
                    <p:nvPicPr>
                      <p:cNvPr id="0" name=""/>
                      <p:cNvPicPr/>
                      <p:nvPr/>
                    </p:nvPicPr>
                    <p:blipFill>
                      <a:blip r:embed="rId6"/>
                      <a:stretch>
                        <a:fillRect/>
                      </a:stretch>
                    </p:blipFill>
                    <p:spPr>
                      <a:xfrm>
                        <a:off x="1501668" y="3501008"/>
                        <a:ext cx="1467627" cy="576387"/>
                      </a:xfrm>
                      <a:prstGeom prst="rect">
                        <a:avLst/>
                      </a:prstGeom>
                    </p:spPr>
                  </p:pic>
                </p:oleObj>
              </mc:Fallback>
            </mc:AlternateContent>
          </a:graphicData>
        </a:graphic>
      </p:graphicFrame>
      <p:graphicFrame>
        <p:nvGraphicFramePr>
          <p:cNvPr id="8" name="对象 7"/>
          <p:cNvGraphicFramePr>
            <a:graphicFrameLocks noChangeAspect="1"/>
          </p:cNvGraphicFramePr>
          <p:nvPr>
            <p:extLst>
              <p:ext uri="{D42A27DB-BD31-4B8C-83A1-F6EECF244321}">
                <p14:modId xmlns:p14="http://schemas.microsoft.com/office/powerpoint/2010/main" val="1414080812"/>
              </p:ext>
            </p:extLst>
          </p:nvPr>
        </p:nvGraphicFramePr>
        <p:xfrm>
          <a:off x="4139952" y="3539752"/>
          <a:ext cx="1368152" cy="537320"/>
        </p:xfrm>
        <a:graphic>
          <a:graphicData uri="http://schemas.openxmlformats.org/presentationml/2006/ole">
            <mc:AlternateContent xmlns:mc="http://schemas.openxmlformats.org/markup-compatibility/2006">
              <mc:Choice xmlns:v="urn:schemas-microsoft-com:vml" Requires="v">
                <p:oleObj spid="_x0000_s6415" name="Visio" r:id="rId7" imgW="916832" imgH="360962" progId="Visio.Drawing.11">
                  <p:link updateAutomatic="1"/>
                </p:oleObj>
              </mc:Choice>
              <mc:Fallback>
                <p:oleObj name="Visio" r:id="rId7" imgW="916832" imgH="360962" progId="Visio.Drawing.11">
                  <p:link updateAutomatic="1"/>
                  <p:pic>
                    <p:nvPicPr>
                      <p:cNvPr id="0" name=""/>
                      <p:cNvPicPr/>
                      <p:nvPr/>
                    </p:nvPicPr>
                    <p:blipFill>
                      <a:blip r:embed="rId8"/>
                      <a:stretch>
                        <a:fillRect/>
                      </a:stretch>
                    </p:blipFill>
                    <p:spPr>
                      <a:xfrm>
                        <a:off x="4139952" y="3539752"/>
                        <a:ext cx="1368152" cy="537320"/>
                      </a:xfrm>
                      <a:prstGeom prst="rect">
                        <a:avLst/>
                      </a:prstGeom>
                    </p:spPr>
                  </p:pic>
                </p:oleObj>
              </mc:Fallback>
            </mc:AlternateContent>
          </a:graphicData>
        </a:graphic>
      </p:graphicFrame>
      <p:sp>
        <p:nvSpPr>
          <p:cNvPr id="9" name="任意多边形 8"/>
          <p:cNvSpPr/>
          <p:nvPr/>
        </p:nvSpPr>
        <p:spPr>
          <a:xfrm>
            <a:off x="2664178" y="5157192"/>
            <a:ext cx="903111" cy="553155"/>
          </a:xfrm>
          <a:custGeom>
            <a:avLst/>
            <a:gdLst>
              <a:gd name="connsiteX0" fmla="*/ 225778 w 903111"/>
              <a:gd name="connsiteY0" fmla="*/ 0 h 553155"/>
              <a:gd name="connsiteX1" fmla="*/ 225778 w 903111"/>
              <a:gd name="connsiteY1" fmla="*/ 0 h 553155"/>
              <a:gd name="connsiteX2" fmla="*/ 327378 w 903111"/>
              <a:gd name="connsiteY2" fmla="*/ 11288 h 553155"/>
              <a:gd name="connsiteX3" fmla="*/ 406400 w 903111"/>
              <a:gd name="connsiteY3" fmla="*/ 33866 h 553155"/>
              <a:gd name="connsiteX4" fmla="*/ 451555 w 903111"/>
              <a:gd name="connsiteY4" fmla="*/ 45155 h 553155"/>
              <a:gd name="connsiteX5" fmla="*/ 485422 w 903111"/>
              <a:gd name="connsiteY5" fmla="*/ 56444 h 553155"/>
              <a:gd name="connsiteX6" fmla="*/ 564444 w 903111"/>
              <a:gd name="connsiteY6" fmla="*/ 79022 h 553155"/>
              <a:gd name="connsiteX7" fmla="*/ 609600 w 903111"/>
              <a:gd name="connsiteY7" fmla="*/ 101600 h 553155"/>
              <a:gd name="connsiteX8" fmla="*/ 688622 w 903111"/>
              <a:gd name="connsiteY8" fmla="*/ 135466 h 553155"/>
              <a:gd name="connsiteX9" fmla="*/ 654755 w 903111"/>
              <a:gd name="connsiteY9" fmla="*/ 169333 h 553155"/>
              <a:gd name="connsiteX10" fmla="*/ 620889 w 903111"/>
              <a:gd name="connsiteY10" fmla="*/ 180622 h 553155"/>
              <a:gd name="connsiteX11" fmla="*/ 598311 w 903111"/>
              <a:gd name="connsiteY11" fmla="*/ 214488 h 553155"/>
              <a:gd name="connsiteX12" fmla="*/ 632178 w 903111"/>
              <a:gd name="connsiteY12" fmla="*/ 225777 h 553155"/>
              <a:gd name="connsiteX13" fmla="*/ 677333 w 903111"/>
              <a:gd name="connsiteY13" fmla="*/ 248355 h 553155"/>
              <a:gd name="connsiteX14" fmla="*/ 733778 w 903111"/>
              <a:gd name="connsiteY14" fmla="*/ 259644 h 553155"/>
              <a:gd name="connsiteX15" fmla="*/ 790222 w 903111"/>
              <a:gd name="connsiteY15" fmla="*/ 282222 h 553155"/>
              <a:gd name="connsiteX16" fmla="*/ 824089 w 903111"/>
              <a:gd name="connsiteY16" fmla="*/ 293511 h 553155"/>
              <a:gd name="connsiteX17" fmla="*/ 835378 w 903111"/>
              <a:gd name="connsiteY17" fmla="*/ 327377 h 553155"/>
              <a:gd name="connsiteX18" fmla="*/ 869244 w 903111"/>
              <a:gd name="connsiteY18" fmla="*/ 361244 h 553155"/>
              <a:gd name="connsiteX19" fmla="*/ 903111 w 903111"/>
              <a:gd name="connsiteY19" fmla="*/ 428977 h 553155"/>
              <a:gd name="connsiteX20" fmla="*/ 756355 w 903111"/>
              <a:gd name="connsiteY20" fmla="*/ 462844 h 553155"/>
              <a:gd name="connsiteX21" fmla="*/ 688622 w 903111"/>
              <a:gd name="connsiteY21" fmla="*/ 496711 h 553155"/>
              <a:gd name="connsiteX22" fmla="*/ 643466 w 903111"/>
              <a:gd name="connsiteY22" fmla="*/ 508000 h 553155"/>
              <a:gd name="connsiteX23" fmla="*/ 530578 w 903111"/>
              <a:gd name="connsiteY23" fmla="*/ 541866 h 553155"/>
              <a:gd name="connsiteX24" fmla="*/ 451555 w 903111"/>
              <a:gd name="connsiteY24" fmla="*/ 530577 h 553155"/>
              <a:gd name="connsiteX25" fmla="*/ 349955 w 903111"/>
              <a:gd name="connsiteY25" fmla="*/ 496711 h 553155"/>
              <a:gd name="connsiteX26" fmla="*/ 316089 w 903111"/>
              <a:gd name="connsiteY26" fmla="*/ 485422 h 553155"/>
              <a:gd name="connsiteX27" fmla="*/ 282222 w 903111"/>
              <a:gd name="connsiteY27" fmla="*/ 474133 h 553155"/>
              <a:gd name="connsiteX28" fmla="*/ 214489 w 903111"/>
              <a:gd name="connsiteY28" fmla="*/ 496711 h 553155"/>
              <a:gd name="connsiteX29" fmla="*/ 146755 w 903111"/>
              <a:gd name="connsiteY29" fmla="*/ 553155 h 553155"/>
              <a:gd name="connsiteX30" fmla="*/ 79022 w 903111"/>
              <a:gd name="connsiteY30" fmla="*/ 541866 h 553155"/>
              <a:gd name="connsiteX31" fmla="*/ 11289 w 903111"/>
              <a:gd name="connsiteY31" fmla="*/ 496711 h 553155"/>
              <a:gd name="connsiteX32" fmla="*/ 0 w 903111"/>
              <a:gd name="connsiteY32" fmla="*/ 462844 h 553155"/>
              <a:gd name="connsiteX33" fmla="*/ 33866 w 903111"/>
              <a:gd name="connsiteY33" fmla="*/ 395111 h 553155"/>
              <a:gd name="connsiteX34" fmla="*/ 67733 w 903111"/>
              <a:gd name="connsiteY34" fmla="*/ 372533 h 553155"/>
              <a:gd name="connsiteX35" fmla="*/ 101600 w 903111"/>
              <a:gd name="connsiteY35" fmla="*/ 304800 h 553155"/>
              <a:gd name="connsiteX36" fmla="*/ 112889 w 903111"/>
              <a:gd name="connsiteY36" fmla="*/ 270933 h 553155"/>
              <a:gd name="connsiteX37" fmla="*/ 135466 w 903111"/>
              <a:gd name="connsiteY37" fmla="*/ 237066 h 553155"/>
              <a:gd name="connsiteX38" fmla="*/ 146755 w 903111"/>
              <a:gd name="connsiteY38" fmla="*/ 203200 h 553155"/>
              <a:gd name="connsiteX39" fmla="*/ 180622 w 903111"/>
              <a:gd name="connsiteY39" fmla="*/ 180622 h 553155"/>
              <a:gd name="connsiteX40" fmla="*/ 214489 w 903111"/>
              <a:gd name="connsiteY40" fmla="*/ 45155 h 553155"/>
              <a:gd name="connsiteX41" fmla="*/ 225778 w 903111"/>
              <a:gd name="connsiteY41" fmla="*/ 0 h 553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903111" h="553155">
                <a:moveTo>
                  <a:pt x="225778" y="0"/>
                </a:moveTo>
                <a:lnTo>
                  <a:pt x="225778" y="0"/>
                </a:lnTo>
                <a:cubicBezTo>
                  <a:pt x="259645" y="3763"/>
                  <a:pt x="293699" y="6107"/>
                  <a:pt x="327378" y="11288"/>
                </a:cubicBezTo>
                <a:cubicBezTo>
                  <a:pt x="365604" y="17169"/>
                  <a:pt x="371983" y="24032"/>
                  <a:pt x="406400" y="33866"/>
                </a:cubicBezTo>
                <a:cubicBezTo>
                  <a:pt x="421318" y="38128"/>
                  <a:pt x="436637" y="40893"/>
                  <a:pt x="451555" y="45155"/>
                </a:cubicBezTo>
                <a:cubicBezTo>
                  <a:pt x="462997" y="48424"/>
                  <a:pt x="473980" y="53175"/>
                  <a:pt x="485422" y="56444"/>
                </a:cubicBezTo>
                <a:cubicBezTo>
                  <a:pt x="514068" y="64628"/>
                  <a:pt x="537375" y="67421"/>
                  <a:pt x="564444" y="79022"/>
                </a:cubicBezTo>
                <a:cubicBezTo>
                  <a:pt x="579912" y="85651"/>
                  <a:pt x="594132" y="94971"/>
                  <a:pt x="609600" y="101600"/>
                </a:cubicBezTo>
                <a:cubicBezTo>
                  <a:pt x="725875" y="151431"/>
                  <a:pt x="538854" y="60582"/>
                  <a:pt x="688622" y="135466"/>
                </a:cubicBezTo>
                <a:cubicBezTo>
                  <a:pt x="677333" y="146755"/>
                  <a:pt x="668039" y="160477"/>
                  <a:pt x="654755" y="169333"/>
                </a:cubicBezTo>
                <a:cubicBezTo>
                  <a:pt x="644854" y="175934"/>
                  <a:pt x="630181" y="173189"/>
                  <a:pt x="620889" y="180622"/>
                </a:cubicBezTo>
                <a:cubicBezTo>
                  <a:pt x="610295" y="189097"/>
                  <a:pt x="605837" y="203199"/>
                  <a:pt x="598311" y="214488"/>
                </a:cubicBezTo>
                <a:cubicBezTo>
                  <a:pt x="609600" y="218251"/>
                  <a:pt x="621241" y="221089"/>
                  <a:pt x="632178" y="225777"/>
                </a:cubicBezTo>
                <a:cubicBezTo>
                  <a:pt x="647646" y="232406"/>
                  <a:pt x="661368" y="243033"/>
                  <a:pt x="677333" y="248355"/>
                </a:cubicBezTo>
                <a:cubicBezTo>
                  <a:pt x="695536" y="254423"/>
                  <a:pt x="714963" y="255881"/>
                  <a:pt x="733778" y="259644"/>
                </a:cubicBezTo>
                <a:cubicBezTo>
                  <a:pt x="752593" y="267170"/>
                  <a:pt x="771248" y="275107"/>
                  <a:pt x="790222" y="282222"/>
                </a:cubicBezTo>
                <a:cubicBezTo>
                  <a:pt x="801364" y="286400"/>
                  <a:pt x="815675" y="285097"/>
                  <a:pt x="824089" y="293511"/>
                </a:cubicBezTo>
                <a:cubicBezTo>
                  <a:pt x="832503" y="301925"/>
                  <a:pt x="828777" y="317476"/>
                  <a:pt x="835378" y="327377"/>
                </a:cubicBezTo>
                <a:cubicBezTo>
                  <a:pt x="844234" y="340661"/>
                  <a:pt x="859024" y="348979"/>
                  <a:pt x="869244" y="361244"/>
                </a:cubicBezTo>
                <a:cubicBezTo>
                  <a:pt x="893560" y="390423"/>
                  <a:pt x="891796" y="395034"/>
                  <a:pt x="903111" y="428977"/>
                </a:cubicBezTo>
                <a:cubicBezTo>
                  <a:pt x="833017" y="475706"/>
                  <a:pt x="896016" y="441357"/>
                  <a:pt x="756355" y="462844"/>
                </a:cubicBezTo>
                <a:cubicBezTo>
                  <a:pt x="706886" y="470455"/>
                  <a:pt x="735504" y="476619"/>
                  <a:pt x="688622" y="496711"/>
                </a:cubicBezTo>
                <a:cubicBezTo>
                  <a:pt x="674361" y="502823"/>
                  <a:pt x="658327" y="503542"/>
                  <a:pt x="643466" y="508000"/>
                </a:cubicBezTo>
                <a:cubicBezTo>
                  <a:pt x="506039" y="549227"/>
                  <a:pt x="634660" y="515845"/>
                  <a:pt x="530578" y="541866"/>
                </a:cubicBezTo>
                <a:cubicBezTo>
                  <a:pt x="504237" y="538103"/>
                  <a:pt x="477482" y="536560"/>
                  <a:pt x="451555" y="530577"/>
                </a:cubicBezTo>
                <a:cubicBezTo>
                  <a:pt x="451549" y="530576"/>
                  <a:pt x="366891" y="502356"/>
                  <a:pt x="349955" y="496711"/>
                </a:cubicBezTo>
                <a:lnTo>
                  <a:pt x="316089" y="485422"/>
                </a:lnTo>
                <a:lnTo>
                  <a:pt x="282222" y="474133"/>
                </a:lnTo>
                <a:cubicBezTo>
                  <a:pt x="259644" y="481659"/>
                  <a:pt x="231318" y="479883"/>
                  <a:pt x="214489" y="496711"/>
                </a:cubicBezTo>
                <a:cubicBezTo>
                  <a:pt x="171028" y="540171"/>
                  <a:pt x="193906" y="521721"/>
                  <a:pt x="146755" y="553155"/>
                </a:cubicBezTo>
                <a:cubicBezTo>
                  <a:pt x="124177" y="549392"/>
                  <a:pt x="100150" y="550669"/>
                  <a:pt x="79022" y="541866"/>
                </a:cubicBezTo>
                <a:cubicBezTo>
                  <a:pt x="53974" y="531430"/>
                  <a:pt x="11289" y="496711"/>
                  <a:pt x="11289" y="496711"/>
                </a:cubicBezTo>
                <a:cubicBezTo>
                  <a:pt x="7526" y="485422"/>
                  <a:pt x="0" y="474744"/>
                  <a:pt x="0" y="462844"/>
                </a:cubicBezTo>
                <a:cubicBezTo>
                  <a:pt x="0" y="444482"/>
                  <a:pt x="22451" y="406526"/>
                  <a:pt x="33866" y="395111"/>
                </a:cubicBezTo>
                <a:cubicBezTo>
                  <a:pt x="43460" y="385517"/>
                  <a:pt x="56444" y="380059"/>
                  <a:pt x="67733" y="372533"/>
                </a:cubicBezTo>
                <a:cubicBezTo>
                  <a:pt x="96108" y="287407"/>
                  <a:pt x="57832" y="392335"/>
                  <a:pt x="101600" y="304800"/>
                </a:cubicBezTo>
                <a:cubicBezTo>
                  <a:pt x="106922" y="294157"/>
                  <a:pt x="107567" y="281576"/>
                  <a:pt x="112889" y="270933"/>
                </a:cubicBezTo>
                <a:cubicBezTo>
                  <a:pt x="118956" y="258798"/>
                  <a:pt x="129398" y="249201"/>
                  <a:pt x="135466" y="237066"/>
                </a:cubicBezTo>
                <a:cubicBezTo>
                  <a:pt x="140787" y="226423"/>
                  <a:pt x="139321" y="212492"/>
                  <a:pt x="146755" y="203200"/>
                </a:cubicBezTo>
                <a:cubicBezTo>
                  <a:pt x="155231" y="192605"/>
                  <a:pt x="169333" y="188148"/>
                  <a:pt x="180622" y="180622"/>
                </a:cubicBezTo>
                <a:cubicBezTo>
                  <a:pt x="223537" y="116249"/>
                  <a:pt x="242839" y="120754"/>
                  <a:pt x="214489" y="45155"/>
                </a:cubicBezTo>
                <a:cubicBezTo>
                  <a:pt x="210752" y="35189"/>
                  <a:pt x="223897" y="7526"/>
                  <a:pt x="225778" y="0"/>
                </a:cubicBezTo>
                <a:close/>
              </a:path>
            </a:pathLst>
          </a:cu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TextBox 3"/>
          <p:cNvSpPr txBox="1"/>
          <p:nvPr/>
        </p:nvSpPr>
        <p:spPr>
          <a:xfrm>
            <a:off x="6012160" y="3933056"/>
            <a:ext cx="2592288" cy="923330"/>
          </a:xfrm>
          <a:prstGeom prst="rect">
            <a:avLst/>
          </a:prstGeom>
          <a:noFill/>
        </p:spPr>
        <p:txBody>
          <a:bodyPr wrap="square" rtlCol="0">
            <a:spAutoFit/>
          </a:bodyPr>
          <a:lstStyle/>
          <a:p>
            <a:r>
              <a:rPr lang="zh-CN" altLang="en-US" dirty="0" smtClean="0"/>
              <a:t>找出模型搜索空间并去除搜索空间外的不必要的规则</a:t>
            </a:r>
            <a:endParaRPr lang="zh-CN" altLang="en-US" dirty="0"/>
          </a:p>
        </p:txBody>
      </p:sp>
      <p:cxnSp>
        <p:nvCxnSpPr>
          <p:cNvPr id="11" name="直接箭头连接符 10"/>
          <p:cNvCxnSpPr>
            <a:endCxn id="4" idx="1"/>
          </p:cNvCxnSpPr>
          <p:nvPr/>
        </p:nvCxnSpPr>
        <p:spPr>
          <a:xfrm flipV="1">
            <a:off x="3491880" y="4394721"/>
            <a:ext cx="2520280" cy="906487"/>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364088" y="3386609"/>
            <a:ext cx="504056" cy="461665"/>
          </a:xfrm>
          <a:prstGeom prst="rect">
            <a:avLst/>
          </a:prstGeom>
          <a:noFill/>
        </p:spPr>
        <p:txBody>
          <a:bodyPr wrap="square" rtlCol="0">
            <a:spAutoFit/>
          </a:bodyPr>
          <a:lstStyle/>
          <a:p>
            <a:r>
              <a:rPr lang="zh-CN" altLang="en-US" sz="2400" dirty="0" smtClean="0">
                <a:solidFill>
                  <a:srgbClr val="00B050"/>
                </a:solidFill>
                <a:latin typeface="Cambria Math" pitchFamily="18" charset="0"/>
              </a:rPr>
              <a:t>√</a:t>
            </a:r>
            <a:endParaRPr lang="zh-CN" altLang="en-US" dirty="0">
              <a:solidFill>
                <a:srgbClr val="00B050"/>
              </a:solidFill>
              <a:latin typeface="Cambria Math" pitchFamily="18" charset="0"/>
            </a:endParaRPr>
          </a:p>
        </p:txBody>
      </p:sp>
    </p:spTree>
    <p:extLst>
      <p:ext uri="{BB962C8B-B14F-4D97-AF65-F5344CB8AC3E}">
        <p14:creationId xmlns:p14="http://schemas.microsoft.com/office/powerpoint/2010/main" val="11626551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02213" y="2736175"/>
            <a:ext cx="2617859" cy="2997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标题 1"/>
          <p:cNvSpPr>
            <a:spLocks noGrp="1"/>
          </p:cNvSpPr>
          <p:nvPr>
            <p:ph type="title"/>
          </p:nvPr>
        </p:nvSpPr>
        <p:spPr/>
        <p:txBody>
          <a:bodyPr/>
          <a:lstStyle/>
          <a:p>
            <a:r>
              <a:rPr lang="zh-CN" altLang="en-US" dirty="0" smtClean="0"/>
              <a:t>研究动机</a:t>
            </a:r>
            <a:endParaRPr lang="zh-CN" altLang="en-US" dirty="0"/>
          </a:p>
        </p:txBody>
      </p:sp>
      <p:sp>
        <p:nvSpPr>
          <p:cNvPr id="3" name="内容占位符 2"/>
          <p:cNvSpPr>
            <a:spLocks noGrp="1"/>
          </p:cNvSpPr>
          <p:nvPr>
            <p:ph idx="1"/>
          </p:nvPr>
        </p:nvSpPr>
        <p:spPr/>
        <p:txBody>
          <a:bodyPr>
            <a:normAutofit/>
          </a:bodyPr>
          <a:lstStyle/>
          <a:p>
            <a:r>
              <a:rPr lang="zh-CN" altLang="en-US" dirty="0" smtClean="0"/>
              <a:t>解码器搜索空间有限</a:t>
            </a:r>
            <a:endParaRPr lang="en-US" altLang="zh-CN" dirty="0" smtClean="0"/>
          </a:p>
          <a:p>
            <a:pPr lvl="1"/>
            <a:r>
              <a:rPr lang="zh-CN" altLang="en-US" dirty="0" smtClean="0"/>
              <a:t>参数固定则搜索空间固定</a:t>
            </a:r>
            <a:endParaRPr lang="en-US" altLang="zh-CN" dirty="0" smtClean="0"/>
          </a:p>
          <a:p>
            <a:pPr marL="457200" lvl="1" indent="0">
              <a:buNone/>
            </a:pPr>
            <a:endParaRPr lang="en-US" altLang="zh-CN" dirty="0" smtClean="0"/>
          </a:p>
          <a:p>
            <a:pPr marL="457200" lvl="1" indent="0">
              <a:buNone/>
            </a:pPr>
            <a:endParaRPr lang="en-US" altLang="zh-CN" dirty="0" smtClean="0"/>
          </a:p>
        </p:txBody>
      </p:sp>
      <p:graphicFrame>
        <p:nvGraphicFramePr>
          <p:cNvPr id="6" name="对象 5"/>
          <p:cNvGraphicFramePr>
            <a:graphicFrameLocks noChangeAspect="1"/>
          </p:cNvGraphicFramePr>
          <p:nvPr>
            <p:extLst>
              <p:ext uri="{D42A27DB-BD31-4B8C-83A1-F6EECF244321}">
                <p14:modId xmlns:p14="http://schemas.microsoft.com/office/powerpoint/2010/main" val="1496239497"/>
              </p:ext>
            </p:extLst>
          </p:nvPr>
        </p:nvGraphicFramePr>
        <p:xfrm>
          <a:off x="1501668" y="3501008"/>
          <a:ext cx="1467627" cy="576387"/>
        </p:xfrm>
        <a:graphic>
          <a:graphicData uri="http://schemas.openxmlformats.org/presentationml/2006/ole">
            <mc:AlternateContent xmlns:mc="http://schemas.openxmlformats.org/markup-compatibility/2006">
              <mc:Choice xmlns:v="urn:schemas-microsoft-com:vml" Requires="v">
                <p:oleObj spid="_x0000_s19556" name="Visio" r:id="rId5" imgW="916832" imgH="360962" progId="Visio.Drawing.11">
                  <p:link updateAutomatic="1"/>
                </p:oleObj>
              </mc:Choice>
              <mc:Fallback>
                <p:oleObj name="Visio" r:id="rId5" imgW="916832" imgH="360962" progId="Visio.Drawing.11">
                  <p:link updateAutomatic="1"/>
                  <p:pic>
                    <p:nvPicPr>
                      <p:cNvPr id="0" name=""/>
                      <p:cNvPicPr/>
                      <p:nvPr/>
                    </p:nvPicPr>
                    <p:blipFill>
                      <a:blip r:embed="rId6"/>
                      <a:stretch>
                        <a:fillRect/>
                      </a:stretch>
                    </p:blipFill>
                    <p:spPr>
                      <a:xfrm>
                        <a:off x="1501668" y="3501008"/>
                        <a:ext cx="1467627" cy="576387"/>
                      </a:xfrm>
                      <a:prstGeom prst="rect">
                        <a:avLst/>
                      </a:prstGeom>
                    </p:spPr>
                  </p:pic>
                </p:oleObj>
              </mc:Fallback>
            </mc:AlternateContent>
          </a:graphicData>
        </a:graphic>
      </p:graphicFrame>
      <p:graphicFrame>
        <p:nvGraphicFramePr>
          <p:cNvPr id="8" name="对象 7"/>
          <p:cNvGraphicFramePr>
            <a:graphicFrameLocks noChangeAspect="1"/>
          </p:cNvGraphicFramePr>
          <p:nvPr>
            <p:extLst>
              <p:ext uri="{D42A27DB-BD31-4B8C-83A1-F6EECF244321}">
                <p14:modId xmlns:p14="http://schemas.microsoft.com/office/powerpoint/2010/main" val="1018026497"/>
              </p:ext>
            </p:extLst>
          </p:nvPr>
        </p:nvGraphicFramePr>
        <p:xfrm>
          <a:off x="4139952" y="3539752"/>
          <a:ext cx="1368152" cy="537320"/>
        </p:xfrm>
        <a:graphic>
          <a:graphicData uri="http://schemas.openxmlformats.org/presentationml/2006/ole">
            <mc:AlternateContent xmlns:mc="http://schemas.openxmlformats.org/markup-compatibility/2006">
              <mc:Choice xmlns:v="urn:schemas-microsoft-com:vml" Requires="v">
                <p:oleObj spid="_x0000_s19557" name="Visio" r:id="rId7" imgW="916832" imgH="360962" progId="Visio.Drawing.11">
                  <p:link updateAutomatic="1"/>
                </p:oleObj>
              </mc:Choice>
              <mc:Fallback>
                <p:oleObj name="Visio" r:id="rId7" imgW="916832" imgH="360962" progId="Visio.Drawing.11">
                  <p:link updateAutomatic="1"/>
                  <p:pic>
                    <p:nvPicPr>
                      <p:cNvPr id="0" name=""/>
                      <p:cNvPicPr/>
                      <p:nvPr/>
                    </p:nvPicPr>
                    <p:blipFill>
                      <a:blip r:embed="rId8"/>
                      <a:stretch>
                        <a:fillRect/>
                      </a:stretch>
                    </p:blipFill>
                    <p:spPr>
                      <a:xfrm>
                        <a:off x="4139952" y="3539752"/>
                        <a:ext cx="1368152" cy="537320"/>
                      </a:xfrm>
                      <a:prstGeom prst="rect">
                        <a:avLst/>
                      </a:prstGeom>
                    </p:spPr>
                  </p:pic>
                </p:oleObj>
              </mc:Fallback>
            </mc:AlternateContent>
          </a:graphicData>
        </a:graphic>
      </p:graphicFrame>
      <p:sp>
        <p:nvSpPr>
          <p:cNvPr id="9" name="任意多边形 8"/>
          <p:cNvSpPr/>
          <p:nvPr/>
        </p:nvSpPr>
        <p:spPr>
          <a:xfrm>
            <a:off x="2664178" y="5157192"/>
            <a:ext cx="903111" cy="553155"/>
          </a:xfrm>
          <a:custGeom>
            <a:avLst/>
            <a:gdLst>
              <a:gd name="connsiteX0" fmla="*/ 225778 w 903111"/>
              <a:gd name="connsiteY0" fmla="*/ 0 h 553155"/>
              <a:gd name="connsiteX1" fmla="*/ 225778 w 903111"/>
              <a:gd name="connsiteY1" fmla="*/ 0 h 553155"/>
              <a:gd name="connsiteX2" fmla="*/ 327378 w 903111"/>
              <a:gd name="connsiteY2" fmla="*/ 11288 h 553155"/>
              <a:gd name="connsiteX3" fmla="*/ 406400 w 903111"/>
              <a:gd name="connsiteY3" fmla="*/ 33866 h 553155"/>
              <a:gd name="connsiteX4" fmla="*/ 451555 w 903111"/>
              <a:gd name="connsiteY4" fmla="*/ 45155 h 553155"/>
              <a:gd name="connsiteX5" fmla="*/ 485422 w 903111"/>
              <a:gd name="connsiteY5" fmla="*/ 56444 h 553155"/>
              <a:gd name="connsiteX6" fmla="*/ 564444 w 903111"/>
              <a:gd name="connsiteY6" fmla="*/ 79022 h 553155"/>
              <a:gd name="connsiteX7" fmla="*/ 609600 w 903111"/>
              <a:gd name="connsiteY7" fmla="*/ 101600 h 553155"/>
              <a:gd name="connsiteX8" fmla="*/ 688622 w 903111"/>
              <a:gd name="connsiteY8" fmla="*/ 135466 h 553155"/>
              <a:gd name="connsiteX9" fmla="*/ 654755 w 903111"/>
              <a:gd name="connsiteY9" fmla="*/ 169333 h 553155"/>
              <a:gd name="connsiteX10" fmla="*/ 620889 w 903111"/>
              <a:gd name="connsiteY10" fmla="*/ 180622 h 553155"/>
              <a:gd name="connsiteX11" fmla="*/ 598311 w 903111"/>
              <a:gd name="connsiteY11" fmla="*/ 214488 h 553155"/>
              <a:gd name="connsiteX12" fmla="*/ 632178 w 903111"/>
              <a:gd name="connsiteY12" fmla="*/ 225777 h 553155"/>
              <a:gd name="connsiteX13" fmla="*/ 677333 w 903111"/>
              <a:gd name="connsiteY13" fmla="*/ 248355 h 553155"/>
              <a:gd name="connsiteX14" fmla="*/ 733778 w 903111"/>
              <a:gd name="connsiteY14" fmla="*/ 259644 h 553155"/>
              <a:gd name="connsiteX15" fmla="*/ 790222 w 903111"/>
              <a:gd name="connsiteY15" fmla="*/ 282222 h 553155"/>
              <a:gd name="connsiteX16" fmla="*/ 824089 w 903111"/>
              <a:gd name="connsiteY16" fmla="*/ 293511 h 553155"/>
              <a:gd name="connsiteX17" fmla="*/ 835378 w 903111"/>
              <a:gd name="connsiteY17" fmla="*/ 327377 h 553155"/>
              <a:gd name="connsiteX18" fmla="*/ 869244 w 903111"/>
              <a:gd name="connsiteY18" fmla="*/ 361244 h 553155"/>
              <a:gd name="connsiteX19" fmla="*/ 903111 w 903111"/>
              <a:gd name="connsiteY19" fmla="*/ 428977 h 553155"/>
              <a:gd name="connsiteX20" fmla="*/ 756355 w 903111"/>
              <a:gd name="connsiteY20" fmla="*/ 462844 h 553155"/>
              <a:gd name="connsiteX21" fmla="*/ 688622 w 903111"/>
              <a:gd name="connsiteY21" fmla="*/ 496711 h 553155"/>
              <a:gd name="connsiteX22" fmla="*/ 643466 w 903111"/>
              <a:gd name="connsiteY22" fmla="*/ 508000 h 553155"/>
              <a:gd name="connsiteX23" fmla="*/ 530578 w 903111"/>
              <a:gd name="connsiteY23" fmla="*/ 541866 h 553155"/>
              <a:gd name="connsiteX24" fmla="*/ 451555 w 903111"/>
              <a:gd name="connsiteY24" fmla="*/ 530577 h 553155"/>
              <a:gd name="connsiteX25" fmla="*/ 349955 w 903111"/>
              <a:gd name="connsiteY25" fmla="*/ 496711 h 553155"/>
              <a:gd name="connsiteX26" fmla="*/ 316089 w 903111"/>
              <a:gd name="connsiteY26" fmla="*/ 485422 h 553155"/>
              <a:gd name="connsiteX27" fmla="*/ 282222 w 903111"/>
              <a:gd name="connsiteY27" fmla="*/ 474133 h 553155"/>
              <a:gd name="connsiteX28" fmla="*/ 214489 w 903111"/>
              <a:gd name="connsiteY28" fmla="*/ 496711 h 553155"/>
              <a:gd name="connsiteX29" fmla="*/ 146755 w 903111"/>
              <a:gd name="connsiteY29" fmla="*/ 553155 h 553155"/>
              <a:gd name="connsiteX30" fmla="*/ 79022 w 903111"/>
              <a:gd name="connsiteY30" fmla="*/ 541866 h 553155"/>
              <a:gd name="connsiteX31" fmla="*/ 11289 w 903111"/>
              <a:gd name="connsiteY31" fmla="*/ 496711 h 553155"/>
              <a:gd name="connsiteX32" fmla="*/ 0 w 903111"/>
              <a:gd name="connsiteY32" fmla="*/ 462844 h 553155"/>
              <a:gd name="connsiteX33" fmla="*/ 33866 w 903111"/>
              <a:gd name="connsiteY33" fmla="*/ 395111 h 553155"/>
              <a:gd name="connsiteX34" fmla="*/ 67733 w 903111"/>
              <a:gd name="connsiteY34" fmla="*/ 372533 h 553155"/>
              <a:gd name="connsiteX35" fmla="*/ 101600 w 903111"/>
              <a:gd name="connsiteY35" fmla="*/ 304800 h 553155"/>
              <a:gd name="connsiteX36" fmla="*/ 112889 w 903111"/>
              <a:gd name="connsiteY36" fmla="*/ 270933 h 553155"/>
              <a:gd name="connsiteX37" fmla="*/ 135466 w 903111"/>
              <a:gd name="connsiteY37" fmla="*/ 237066 h 553155"/>
              <a:gd name="connsiteX38" fmla="*/ 146755 w 903111"/>
              <a:gd name="connsiteY38" fmla="*/ 203200 h 553155"/>
              <a:gd name="connsiteX39" fmla="*/ 180622 w 903111"/>
              <a:gd name="connsiteY39" fmla="*/ 180622 h 553155"/>
              <a:gd name="connsiteX40" fmla="*/ 214489 w 903111"/>
              <a:gd name="connsiteY40" fmla="*/ 45155 h 553155"/>
              <a:gd name="connsiteX41" fmla="*/ 225778 w 903111"/>
              <a:gd name="connsiteY41" fmla="*/ 0 h 553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903111" h="553155">
                <a:moveTo>
                  <a:pt x="225778" y="0"/>
                </a:moveTo>
                <a:lnTo>
                  <a:pt x="225778" y="0"/>
                </a:lnTo>
                <a:cubicBezTo>
                  <a:pt x="259645" y="3763"/>
                  <a:pt x="293699" y="6107"/>
                  <a:pt x="327378" y="11288"/>
                </a:cubicBezTo>
                <a:cubicBezTo>
                  <a:pt x="365604" y="17169"/>
                  <a:pt x="371983" y="24032"/>
                  <a:pt x="406400" y="33866"/>
                </a:cubicBezTo>
                <a:cubicBezTo>
                  <a:pt x="421318" y="38128"/>
                  <a:pt x="436637" y="40893"/>
                  <a:pt x="451555" y="45155"/>
                </a:cubicBezTo>
                <a:cubicBezTo>
                  <a:pt x="462997" y="48424"/>
                  <a:pt x="473980" y="53175"/>
                  <a:pt x="485422" y="56444"/>
                </a:cubicBezTo>
                <a:cubicBezTo>
                  <a:pt x="514068" y="64628"/>
                  <a:pt x="537375" y="67421"/>
                  <a:pt x="564444" y="79022"/>
                </a:cubicBezTo>
                <a:cubicBezTo>
                  <a:pt x="579912" y="85651"/>
                  <a:pt x="594132" y="94971"/>
                  <a:pt x="609600" y="101600"/>
                </a:cubicBezTo>
                <a:cubicBezTo>
                  <a:pt x="725875" y="151431"/>
                  <a:pt x="538854" y="60582"/>
                  <a:pt x="688622" y="135466"/>
                </a:cubicBezTo>
                <a:cubicBezTo>
                  <a:pt x="677333" y="146755"/>
                  <a:pt x="668039" y="160477"/>
                  <a:pt x="654755" y="169333"/>
                </a:cubicBezTo>
                <a:cubicBezTo>
                  <a:pt x="644854" y="175934"/>
                  <a:pt x="630181" y="173189"/>
                  <a:pt x="620889" y="180622"/>
                </a:cubicBezTo>
                <a:cubicBezTo>
                  <a:pt x="610295" y="189097"/>
                  <a:pt x="605837" y="203199"/>
                  <a:pt x="598311" y="214488"/>
                </a:cubicBezTo>
                <a:cubicBezTo>
                  <a:pt x="609600" y="218251"/>
                  <a:pt x="621241" y="221089"/>
                  <a:pt x="632178" y="225777"/>
                </a:cubicBezTo>
                <a:cubicBezTo>
                  <a:pt x="647646" y="232406"/>
                  <a:pt x="661368" y="243033"/>
                  <a:pt x="677333" y="248355"/>
                </a:cubicBezTo>
                <a:cubicBezTo>
                  <a:pt x="695536" y="254423"/>
                  <a:pt x="714963" y="255881"/>
                  <a:pt x="733778" y="259644"/>
                </a:cubicBezTo>
                <a:cubicBezTo>
                  <a:pt x="752593" y="267170"/>
                  <a:pt x="771248" y="275107"/>
                  <a:pt x="790222" y="282222"/>
                </a:cubicBezTo>
                <a:cubicBezTo>
                  <a:pt x="801364" y="286400"/>
                  <a:pt x="815675" y="285097"/>
                  <a:pt x="824089" y="293511"/>
                </a:cubicBezTo>
                <a:cubicBezTo>
                  <a:pt x="832503" y="301925"/>
                  <a:pt x="828777" y="317476"/>
                  <a:pt x="835378" y="327377"/>
                </a:cubicBezTo>
                <a:cubicBezTo>
                  <a:pt x="844234" y="340661"/>
                  <a:pt x="859024" y="348979"/>
                  <a:pt x="869244" y="361244"/>
                </a:cubicBezTo>
                <a:cubicBezTo>
                  <a:pt x="893560" y="390423"/>
                  <a:pt x="891796" y="395034"/>
                  <a:pt x="903111" y="428977"/>
                </a:cubicBezTo>
                <a:cubicBezTo>
                  <a:pt x="833017" y="475706"/>
                  <a:pt x="896016" y="441357"/>
                  <a:pt x="756355" y="462844"/>
                </a:cubicBezTo>
                <a:cubicBezTo>
                  <a:pt x="706886" y="470455"/>
                  <a:pt x="735504" y="476619"/>
                  <a:pt x="688622" y="496711"/>
                </a:cubicBezTo>
                <a:cubicBezTo>
                  <a:pt x="674361" y="502823"/>
                  <a:pt x="658327" y="503542"/>
                  <a:pt x="643466" y="508000"/>
                </a:cubicBezTo>
                <a:cubicBezTo>
                  <a:pt x="506039" y="549227"/>
                  <a:pt x="634660" y="515845"/>
                  <a:pt x="530578" y="541866"/>
                </a:cubicBezTo>
                <a:cubicBezTo>
                  <a:pt x="504237" y="538103"/>
                  <a:pt x="477482" y="536560"/>
                  <a:pt x="451555" y="530577"/>
                </a:cubicBezTo>
                <a:cubicBezTo>
                  <a:pt x="451549" y="530576"/>
                  <a:pt x="366891" y="502356"/>
                  <a:pt x="349955" y="496711"/>
                </a:cubicBezTo>
                <a:lnTo>
                  <a:pt x="316089" y="485422"/>
                </a:lnTo>
                <a:lnTo>
                  <a:pt x="282222" y="474133"/>
                </a:lnTo>
                <a:cubicBezTo>
                  <a:pt x="259644" y="481659"/>
                  <a:pt x="231318" y="479883"/>
                  <a:pt x="214489" y="496711"/>
                </a:cubicBezTo>
                <a:cubicBezTo>
                  <a:pt x="171028" y="540171"/>
                  <a:pt x="193906" y="521721"/>
                  <a:pt x="146755" y="553155"/>
                </a:cubicBezTo>
                <a:cubicBezTo>
                  <a:pt x="124177" y="549392"/>
                  <a:pt x="100150" y="550669"/>
                  <a:pt x="79022" y="541866"/>
                </a:cubicBezTo>
                <a:cubicBezTo>
                  <a:pt x="53974" y="531430"/>
                  <a:pt x="11289" y="496711"/>
                  <a:pt x="11289" y="496711"/>
                </a:cubicBezTo>
                <a:cubicBezTo>
                  <a:pt x="7526" y="485422"/>
                  <a:pt x="0" y="474744"/>
                  <a:pt x="0" y="462844"/>
                </a:cubicBezTo>
                <a:cubicBezTo>
                  <a:pt x="0" y="444482"/>
                  <a:pt x="22451" y="406526"/>
                  <a:pt x="33866" y="395111"/>
                </a:cubicBezTo>
                <a:cubicBezTo>
                  <a:pt x="43460" y="385517"/>
                  <a:pt x="56444" y="380059"/>
                  <a:pt x="67733" y="372533"/>
                </a:cubicBezTo>
                <a:cubicBezTo>
                  <a:pt x="96108" y="287407"/>
                  <a:pt x="57832" y="392335"/>
                  <a:pt x="101600" y="304800"/>
                </a:cubicBezTo>
                <a:cubicBezTo>
                  <a:pt x="106922" y="294157"/>
                  <a:pt x="107567" y="281576"/>
                  <a:pt x="112889" y="270933"/>
                </a:cubicBezTo>
                <a:cubicBezTo>
                  <a:pt x="118956" y="258798"/>
                  <a:pt x="129398" y="249201"/>
                  <a:pt x="135466" y="237066"/>
                </a:cubicBezTo>
                <a:cubicBezTo>
                  <a:pt x="140787" y="226423"/>
                  <a:pt x="139321" y="212492"/>
                  <a:pt x="146755" y="203200"/>
                </a:cubicBezTo>
                <a:cubicBezTo>
                  <a:pt x="155231" y="192605"/>
                  <a:pt x="169333" y="188148"/>
                  <a:pt x="180622" y="180622"/>
                </a:cubicBezTo>
                <a:cubicBezTo>
                  <a:pt x="223537" y="116249"/>
                  <a:pt x="242839" y="120754"/>
                  <a:pt x="214489" y="45155"/>
                </a:cubicBezTo>
                <a:cubicBezTo>
                  <a:pt x="210752" y="35189"/>
                  <a:pt x="223897" y="7526"/>
                  <a:pt x="225778" y="0"/>
                </a:cubicBezTo>
                <a:close/>
              </a:path>
            </a:pathLst>
          </a:cu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TextBox 3"/>
          <p:cNvSpPr txBox="1"/>
          <p:nvPr/>
        </p:nvSpPr>
        <p:spPr>
          <a:xfrm>
            <a:off x="6012160" y="3933056"/>
            <a:ext cx="2592288" cy="923330"/>
          </a:xfrm>
          <a:prstGeom prst="rect">
            <a:avLst/>
          </a:prstGeom>
          <a:noFill/>
        </p:spPr>
        <p:txBody>
          <a:bodyPr wrap="square" rtlCol="0">
            <a:spAutoFit/>
          </a:bodyPr>
          <a:lstStyle/>
          <a:p>
            <a:r>
              <a:rPr lang="zh-CN" altLang="en-US" dirty="0" smtClean="0"/>
              <a:t>找出模型搜索空间并去除搜索空间外的不必要的规则</a:t>
            </a:r>
            <a:endParaRPr lang="zh-CN" altLang="en-US" dirty="0"/>
          </a:p>
        </p:txBody>
      </p:sp>
      <p:cxnSp>
        <p:nvCxnSpPr>
          <p:cNvPr id="11" name="直接箭头连接符 10"/>
          <p:cNvCxnSpPr>
            <a:endCxn id="4" idx="1"/>
          </p:cNvCxnSpPr>
          <p:nvPr/>
        </p:nvCxnSpPr>
        <p:spPr>
          <a:xfrm flipV="1">
            <a:off x="3491880" y="4394721"/>
            <a:ext cx="2520280" cy="906487"/>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364088" y="3386609"/>
            <a:ext cx="504056" cy="461665"/>
          </a:xfrm>
          <a:prstGeom prst="rect">
            <a:avLst/>
          </a:prstGeom>
          <a:noFill/>
        </p:spPr>
        <p:txBody>
          <a:bodyPr wrap="square" rtlCol="0">
            <a:spAutoFit/>
          </a:bodyPr>
          <a:lstStyle/>
          <a:p>
            <a:r>
              <a:rPr lang="zh-CN" altLang="en-US" sz="2400" dirty="0" smtClean="0">
                <a:solidFill>
                  <a:srgbClr val="00B050"/>
                </a:solidFill>
                <a:latin typeface="Cambria Math" pitchFamily="18" charset="0"/>
              </a:rPr>
              <a:t>√</a:t>
            </a:r>
            <a:endParaRPr lang="zh-CN" altLang="en-US" dirty="0">
              <a:solidFill>
                <a:srgbClr val="00B050"/>
              </a:solidFill>
              <a:latin typeface="Cambria Math" pitchFamily="18" charset="0"/>
            </a:endParaRPr>
          </a:p>
        </p:txBody>
      </p:sp>
      <p:sp>
        <p:nvSpPr>
          <p:cNvPr id="13" name="TextBox 12"/>
          <p:cNvSpPr txBox="1"/>
          <p:nvPr/>
        </p:nvSpPr>
        <p:spPr>
          <a:xfrm>
            <a:off x="6089640" y="5331004"/>
            <a:ext cx="1434688" cy="369332"/>
          </a:xfrm>
          <a:prstGeom prst="rect">
            <a:avLst/>
          </a:prstGeom>
          <a:noFill/>
        </p:spPr>
        <p:txBody>
          <a:bodyPr wrap="square" rtlCol="0">
            <a:spAutoFit/>
          </a:bodyPr>
          <a:lstStyle/>
          <a:p>
            <a:r>
              <a:rPr lang="zh-CN" altLang="en-US" i="1" u="sng" dirty="0" smtClean="0"/>
              <a:t>翻译日志！</a:t>
            </a:r>
            <a:endParaRPr lang="zh-CN" altLang="en-US" i="1" u="sng" dirty="0"/>
          </a:p>
        </p:txBody>
      </p:sp>
    </p:spTree>
    <p:extLst>
      <p:ext uri="{BB962C8B-B14F-4D97-AF65-F5344CB8AC3E}">
        <p14:creationId xmlns:p14="http://schemas.microsoft.com/office/powerpoint/2010/main" val="9559515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大纲</a:t>
            </a:r>
            <a:endParaRPr lang="zh-CN" altLang="en-US" dirty="0"/>
          </a:p>
        </p:txBody>
      </p:sp>
      <p:sp>
        <p:nvSpPr>
          <p:cNvPr id="3" name="内容占位符 2"/>
          <p:cNvSpPr>
            <a:spLocks noGrp="1"/>
          </p:cNvSpPr>
          <p:nvPr>
            <p:ph idx="1"/>
          </p:nvPr>
        </p:nvSpPr>
        <p:spPr/>
        <p:txBody>
          <a:bodyPr/>
          <a:lstStyle/>
          <a:p>
            <a:r>
              <a:rPr lang="zh-CN" altLang="en-US" dirty="0" smtClean="0"/>
              <a:t>研究动机</a:t>
            </a:r>
            <a:endParaRPr lang="en-US" altLang="zh-CN" dirty="0" smtClean="0"/>
          </a:p>
          <a:p>
            <a:endParaRPr lang="en-US" altLang="zh-CN" dirty="0"/>
          </a:p>
          <a:p>
            <a:r>
              <a:rPr lang="zh-CN" altLang="en-US" dirty="0" smtClean="0">
                <a:solidFill>
                  <a:srgbClr val="0070C0"/>
                </a:solidFill>
              </a:rPr>
              <a:t>翻译解码方法</a:t>
            </a:r>
            <a:endParaRPr lang="en-US" altLang="zh-CN" dirty="0" smtClean="0">
              <a:solidFill>
                <a:srgbClr val="0070C0"/>
              </a:solidFill>
            </a:endParaRPr>
          </a:p>
          <a:p>
            <a:endParaRPr lang="en-US" altLang="zh-CN" dirty="0"/>
          </a:p>
          <a:p>
            <a:r>
              <a:rPr lang="zh-CN" altLang="en-US" dirty="0" smtClean="0"/>
              <a:t>翻译日志模型剪枝</a:t>
            </a:r>
            <a:endParaRPr lang="en-US" altLang="zh-CN" dirty="0" smtClean="0"/>
          </a:p>
          <a:p>
            <a:endParaRPr lang="en-US" altLang="zh-CN" dirty="0"/>
          </a:p>
          <a:p>
            <a:r>
              <a:rPr lang="zh-CN" altLang="en-US" dirty="0" smtClean="0"/>
              <a:t>实验结果</a:t>
            </a:r>
            <a:endParaRPr lang="en-US" altLang="zh-CN" dirty="0" smtClean="0"/>
          </a:p>
        </p:txBody>
      </p:sp>
    </p:spTree>
    <p:extLst>
      <p:ext uri="{BB962C8B-B14F-4D97-AF65-F5344CB8AC3E}">
        <p14:creationId xmlns:p14="http://schemas.microsoft.com/office/powerpoint/2010/main" val="42892980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翻译解码</a:t>
            </a:r>
            <a:endParaRPr lang="zh-CN" altLang="en-US" dirty="0"/>
          </a:p>
        </p:txBody>
      </p:sp>
      <p:sp>
        <p:nvSpPr>
          <p:cNvPr id="3" name="内容占位符 2"/>
          <p:cNvSpPr>
            <a:spLocks noGrp="1"/>
          </p:cNvSpPr>
          <p:nvPr>
            <p:ph idx="1"/>
          </p:nvPr>
        </p:nvSpPr>
        <p:spPr/>
        <p:txBody>
          <a:bodyPr/>
          <a:lstStyle/>
          <a:p>
            <a:r>
              <a:rPr lang="zh-CN" altLang="en-US" dirty="0" smtClean="0"/>
              <a:t>翻译例子</a:t>
            </a:r>
            <a:endParaRPr lang="en-US" altLang="zh-CN" dirty="0" smtClean="0"/>
          </a:p>
          <a:p>
            <a:pPr lvl="1"/>
            <a:r>
              <a:rPr lang="zh-CN" altLang="en-US" dirty="0" smtClean="0"/>
              <a:t>布什 与 沙龙  举行 了 会谈</a:t>
            </a:r>
            <a:endParaRPr lang="en-US" altLang="zh-CN" dirty="0"/>
          </a:p>
          <a:p>
            <a:pPr lvl="1"/>
            <a:r>
              <a:rPr lang="zh-CN" altLang="en-US" sz="2400" dirty="0" smtClean="0"/>
              <a:t>解码：</a:t>
            </a:r>
            <a:endParaRPr lang="en-US" altLang="zh-CN" sz="2400" dirty="0" smtClean="0"/>
          </a:p>
          <a:p>
            <a:pPr marL="457200" lvl="1" indent="0">
              <a:buNone/>
            </a:pP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3099457779"/>
              </p:ext>
            </p:extLst>
          </p:nvPr>
        </p:nvGraphicFramePr>
        <p:xfrm>
          <a:off x="5724128" y="2708920"/>
          <a:ext cx="3024336" cy="1764196"/>
        </p:xfrm>
        <a:graphic>
          <a:graphicData uri="http://schemas.openxmlformats.org/drawingml/2006/table">
            <a:tbl>
              <a:tblPr firstRow="1" firstCol="1" bandRow="1">
                <a:tableStyleId>{5940675A-B579-460E-94D1-54222C63F5DA}</a:tableStyleId>
              </a:tblPr>
              <a:tblGrid>
                <a:gridCol w="3024336"/>
              </a:tblGrid>
              <a:tr h="252028">
                <a:tc>
                  <a:txBody>
                    <a:bodyPr/>
                    <a:lstStyle/>
                    <a:p>
                      <a:pPr algn="l">
                        <a:spcAft>
                          <a:spcPts val="0"/>
                        </a:spcAft>
                      </a:pPr>
                      <a:r>
                        <a:rPr lang="zh-CN" altLang="zh-CN" sz="1600" kern="0" dirty="0" smtClean="0">
                          <a:solidFill>
                            <a:schemeClr val="tx1"/>
                          </a:solidFill>
                          <a:effectLst/>
                        </a:rPr>
                        <a:t>⟨</a:t>
                      </a:r>
                      <a:r>
                        <a:rPr lang="zh-CN" altLang="en-US" sz="1600" kern="0" dirty="0" smtClean="0">
                          <a:solidFill>
                            <a:schemeClr val="tx1"/>
                          </a:solidFill>
                          <a:effectLst/>
                        </a:rPr>
                        <a:t>布什</a:t>
                      </a:r>
                      <a:r>
                        <a:rPr lang="zh-CN" altLang="zh-CN" sz="1600" kern="0" dirty="0" smtClean="0">
                          <a:solidFill>
                            <a:schemeClr val="tx1"/>
                          </a:solidFill>
                          <a:effectLst/>
                        </a:rPr>
                        <a:t> 与 X</a:t>
                      </a:r>
                      <a:r>
                        <a:rPr lang="en-US" altLang="zh-CN" sz="1600" kern="0" dirty="0" smtClean="0">
                          <a:solidFill>
                            <a:schemeClr val="tx1"/>
                          </a:solidFill>
                          <a:effectLst/>
                        </a:rPr>
                        <a:t>1</a:t>
                      </a:r>
                      <a:r>
                        <a:rPr lang="en-US" altLang="zh-CN" sz="1600" kern="0" baseline="0" dirty="0" smtClean="0">
                          <a:solidFill>
                            <a:schemeClr val="tx1"/>
                          </a:solidFill>
                          <a:effectLst/>
                        </a:rPr>
                        <a:t> X2</a:t>
                      </a:r>
                      <a:r>
                        <a:rPr lang="zh-CN" altLang="zh-CN" sz="1600" kern="0" dirty="0" smtClean="0">
                          <a:solidFill>
                            <a:schemeClr val="tx1"/>
                          </a:solidFill>
                          <a:effectLst/>
                        </a:rPr>
                        <a:t>,</a:t>
                      </a:r>
                      <a:r>
                        <a:rPr lang="en-US" altLang="zh-CN" sz="1600" kern="0" dirty="0" smtClean="0">
                          <a:solidFill>
                            <a:schemeClr val="tx1"/>
                          </a:solidFill>
                          <a:effectLst/>
                        </a:rPr>
                        <a:t> Bush</a:t>
                      </a:r>
                      <a:r>
                        <a:rPr lang="zh-CN" altLang="zh-CN" sz="1600" kern="0" dirty="0" smtClean="0">
                          <a:solidFill>
                            <a:schemeClr val="tx1"/>
                          </a:solidFill>
                          <a:effectLst/>
                        </a:rPr>
                        <a:t> X</a:t>
                      </a:r>
                      <a:r>
                        <a:rPr lang="en-US" altLang="zh-CN" sz="1600" kern="0" dirty="0" smtClean="0">
                          <a:solidFill>
                            <a:schemeClr val="tx1"/>
                          </a:solidFill>
                          <a:effectLst/>
                        </a:rPr>
                        <a:t>2</a:t>
                      </a:r>
                      <a:r>
                        <a:rPr lang="zh-CN" altLang="zh-CN" sz="1600" kern="0" dirty="0" smtClean="0">
                          <a:solidFill>
                            <a:schemeClr val="tx1"/>
                          </a:solidFill>
                          <a:effectLst/>
                        </a:rPr>
                        <a:t> with X</a:t>
                      </a:r>
                      <a:r>
                        <a:rPr lang="en-US" altLang="zh-CN" sz="1600" kern="0" dirty="0" smtClean="0">
                          <a:solidFill>
                            <a:schemeClr val="tx1"/>
                          </a:solidFill>
                          <a:effectLst/>
                        </a:rPr>
                        <a:t>1</a:t>
                      </a:r>
                      <a:r>
                        <a:rPr lang="zh-CN" altLang="zh-CN" sz="1600" kern="0" dirty="0" smtClean="0">
                          <a:solidFill>
                            <a:schemeClr val="tx1"/>
                          </a:solidFill>
                          <a:effectLst/>
                        </a:rPr>
                        <a:t>⟩</a:t>
                      </a:r>
                      <a:endParaRPr lang="zh-CN" altLang="zh-CN" sz="2000" kern="100" dirty="0">
                        <a:solidFill>
                          <a:schemeClr val="tx1"/>
                        </a:solidFill>
                        <a:effectLst/>
                        <a:latin typeface="+mn-lt"/>
                        <a:ea typeface="+mn-ea"/>
                        <a:cs typeface="Times New Roman"/>
                      </a:endParaRPr>
                    </a:p>
                  </a:txBody>
                  <a:tcPr marL="68580" marR="68580" marT="0" marB="0"/>
                </a:tc>
              </a:tr>
              <a:tr h="252028">
                <a:tc>
                  <a:txBody>
                    <a:bodyPr/>
                    <a:lstStyle/>
                    <a:p>
                      <a:pPr algn="l">
                        <a:spcAft>
                          <a:spcPts val="0"/>
                        </a:spcAft>
                      </a:pPr>
                      <a:r>
                        <a:rPr lang="zh-CN" sz="1600" kern="0" dirty="0">
                          <a:solidFill>
                            <a:schemeClr val="tx1"/>
                          </a:solidFill>
                          <a:effectLst/>
                        </a:rPr>
                        <a:t>⟨沙龙, Sharon⟩</a:t>
                      </a:r>
                      <a:endParaRPr lang="zh-CN" sz="2000" kern="100" dirty="0">
                        <a:solidFill>
                          <a:schemeClr val="tx1"/>
                        </a:solidFill>
                        <a:effectLst/>
                        <a:latin typeface="Calibri"/>
                        <a:ea typeface="宋体"/>
                        <a:cs typeface="Times New Roman"/>
                      </a:endParaRPr>
                    </a:p>
                  </a:txBody>
                  <a:tcPr marL="68580" marR="68580" marT="0" marB="0"/>
                </a:tc>
              </a:tr>
              <a:tr h="252028">
                <a:tc>
                  <a:txBody>
                    <a:bodyPr/>
                    <a:lstStyle/>
                    <a:p>
                      <a:pPr algn="l">
                        <a:spcAft>
                          <a:spcPts val="0"/>
                        </a:spcAft>
                      </a:pPr>
                      <a:r>
                        <a:rPr lang="zh-CN" sz="1600" kern="0" dirty="0">
                          <a:solidFill>
                            <a:schemeClr val="tx1"/>
                          </a:solidFill>
                          <a:effectLst/>
                        </a:rPr>
                        <a:t>⟨举行 了 会谈, held a meeting⟩</a:t>
                      </a:r>
                      <a:endParaRPr lang="zh-CN" sz="2000" kern="100" dirty="0">
                        <a:solidFill>
                          <a:schemeClr val="tx1"/>
                        </a:solidFill>
                        <a:effectLst/>
                        <a:latin typeface="Calibri"/>
                        <a:ea typeface="宋体"/>
                        <a:cs typeface="Times New Roman"/>
                      </a:endParaRPr>
                    </a:p>
                  </a:txBody>
                  <a:tcPr marL="68580" marR="68580" marT="0" marB="0"/>
                </a:tc>
              </a:tr>
              <a:tr h="252028">
                <a:tc>
                  <a:txBody>
                    <a:bodyPr/>
                    <a:lstStyle/>
                    <a:p>
                      <a:pPr algn="l">
                        <a:spcAft>
                          <a:spcPts val="0"/>
                        </a:spcAft>
                      </a:pPr>
                      <a:r>
                        <a:rPr lang="zh-CN" sz="1600" kern="0" dirty="0">
                          <a:effectLst/>
                        </a:rPr>
                        <a:t>⟨沙龙, Salon⟩</a:t>
                      </a:r>
                      <a:endParaRPr lang="zh-CN" sz="2000" kern="100" dirty="0">
                        <a:effectLst/>
                        <a:latin typeface="Calibri"/>
                        <a:ea typeface="宋体"/>
                        <a:cs typeface="Times New Roman"/>
                      </a:endParaRPr>
                    </a:p>
                  </a:txBody>
                  <a:tcPr marL="68580" marR="68580" marT="0" marB="0"/>
                </a:tc>
              </a:tr>
              <a:tr h="252028">
                <a:tc>
                  <a:txBody>
                    <a:bodyPr/>
                    <a:lstStyle/>
                    <a:p>
                      <a:pPr algn="l">
                        <a:spcAft>
                          <a:spcPts val="0"/>
                        </a:spcAft>
                      </a:pPr>
                      <a:r>
                        <a:rPr lang="zh-CN" sz="1600" kern="0" dirty="0">
                          <a:effectLst/>
                        </a:rPr>
                        <a:t>⟨举行 了 会谈, hold a meeting⟩</a:t>
                      </a:r>
                      <a:endParaRPr lang="zh-CN" sz="2000" kern="100" dirty="0">
                        <a:effectLst/>
                        <a:latin typeface="Calibri"/>
                        <a:ea typeface="宋体"/>
                        <a:cs typeface="Times New Roman"/>
                      </a:endParaRPr>
                    </a:p>
                  </a:txBody>
                  <a:tcPr marL="68580" marR="68580" marT="0" marB="0"/>
                </a:tc>
              </a:tr>
              <a:tr h="2520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600" kern="0" dirty="0" smtClean="0">
                          <a:solidFill>
                            <a:schemeClr val="tx1"/>
                          </a:solidFill>
                          <a:effectLst/>
                          <a:latin typeface="+mn-lt"/>
                          <a:ea typeface="+mn-ea"/>
                          <a:cs typeface="+mn-cs"/>
                        </a:rPr>
                        <a:t>⟨举行 了 会谈, hold a </a:t>
                      </a:r>
                      <a:r>
                        <a:rPr lang="en-US" altLang="zh-CN" sz="1600" kern="0" dirty="0" smtClean="0">
                          <a:solidFill>
                            <a:schemeClr val="tx1"/>
                          </a:solidFill>
                          <a:effectLst/>
                          <a:latin typeface="+mn-lt"/>
                          <a:ea typeface="+mn-ea"/>
                          <a:cs typeface="+mn-cs"/>
                        </a:rPr>
                        <a:t>conference</a:t>
                      </a:r>
                      <a:r>
                        <a:rPr lang="zh-CN" altLang="zh-CN" sz="1600" kern="0" dirty="0" smtClean="0">
                          <a:solidFill>
                            <a:schemeClr val="tx1"/>
                          </a:solidFill>
                          <a:effectLst/>
                          <a:latin typeface="+mn-lt"/>
                          <a:ea typeface="+mn-ea"/>
                          <a:cs typeface="+mn-cs"/>
                        </a:rPr>
                        <a:t>⟩</a:t>
                      </a:r>
                    </a:p>
                  </a:txBody>
                  <a:tcPr marL="68580" marR="68580" marT="0" marB="0"/>
                </a:tc>
              </a:tr>
              <a:tr h="2520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600" kern="0" dirty="0" smtClean="0">
                          <a:solidFill>
                            <a:schemeClr val="tx1"/>
                          </a:solidFill>
                          <a:effectLst/>
                          <a:latin typeface="+mn-lt"/>
                          <a:ea typeface="+mn-ea"/>
                          <a:cs typeface="+mn-cs"/>
                        </a:rPr>
                        <a:t>……</a:t>
                      </a:r>
                      <a:endParaRPr lang="zh-CN" altLang="zh-CN" sz="1600" kern="0" dirty="0" smtClean="0">
                        <a:solidFill>
                          <a:schemeClr val="tx1"/>
                        </a:solidFill>
                        <a:effectLst/>
                        <a:latin typeface="+mn-lt"/>
                        <a:ea typeface="+mn-ea"/>
                        <a:cs typeface="+mn-cs"/>
                      </a:endParaRPr>
                    </a:p>
                  </a:txBody>
                  <a:tcPr marL="68580" marR="68580" marT="0" marB="0"/>
                </a:tc>
              </a:tr>
            </a:tbl>
          </a:graphicData>
        </a:graphic>
      </p:graphicFrame>
    </p:spTree>
    <p:extLst>
      <p:ext uri="{BB962C8B-B14F-4D97-AF65-F5344CB8AC3E}">
        <p14:creationId xmlns:p14="http://schemas.microsoft.com/office/powerpoint/2010/main" val="10695496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翻译解码</a:t>
            </a:r>
            <a:endParaRPr lang="zh-CN" altLang="en-US" dirty="0"/>
          </a:p>
        </p:txBody>
      </p:sp>
      <p:sp>
        <p:nvSpPr>
          <p:cNvPr id="3" name="内容占位符 2"/>
          <p:cNvSpPr>
            <a:spLocks noGrp="1"/>
          </p:cNvSpPr>
          <p:nvPr>
            <p:ph idx="1"/>
          </p:nvPr>
        </p:nvSpPr>
        <p:spPr/>
        <p:txBody>
          <a:bodyPr/>
          <a:lstStyle/>
          <a:p>
            <a:r>
              <a:rPr lang="zh-CN" altLang="en-US" dirty="0" smtClean="0"/>
              <a:t>翻译例子</a:t>
            </a:r>
            <a:endParaRPr lang="en-US" altLang="zh-CN" dirty="0" smtClean="0"/>
          </a:p>
          <a:p>
            <a:pPr lvl="1"/>
            <a:r>
              <a:rPr lang="zh-CN" altLang="en-US" dirty="0" smtClean="0"/>
              <a:t>布什 与 沙龙  举行 了 会谈</a:t>
            </a:r>
            <a:endParaRPr lang="en-US" altLang="zh-CN" dirty="0"/>
          </a:p>
          <a:p>
            <a:pPr lvl="1"/>
            <a:r>
              <a:rPr lang="zh-CN" altLang="en-US" sz="2400" dirty="0" smtClean="0"/>
              <a:t>解码：</a:t>
            </a:r>
            <a:endParaRPr lang="en-US" altLang="zh-CN" sz="2400" dirty="0" smtClean="0"/>
          </a:p>
          <a:p>
            <a:pPr lvl="1">
              <a:buFont typeface="Wingdings" pitchFamily="2" charset="2"/>
              <a:buChar char="Ø"/>
            </a:pPr>
            <a:r>
              <a:rPr lang="en-US" altLang="zh-CN" sz="2000" dirty="0" smtClean="0">
                <a:solidFill>
                  <a:srgbClr val="FF0000"/>
                </a:solidFill>
              </a:rPr>
              <a:t>Bush held a meeting with Sharon</a:t>
            </a:r>
          </a:p>
          <a:p>
            <a:pPr marL="457200" lvl="1" indent="0">
              <a:buNone/>
            </a:pP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3521880803"/>
              </p:ext>
            </p:extLst>
          </p:nvPr>
        </p:nvGraphicFramePr>
        <p:xfrm>
          <a:off x="5724128" y="2708920"/>
          <a:ext cx="3024336" cy="1764196"/>
        </p:xfrm>
        <a:graphic>
          <a:graphicData uri="http://schemas.openxmlformats.org/drawingml/2006/table">
            <a:tbl>
              <a:tblPr firstRow="1" firstCol="1" bandRow="1">
                <a:tableStyleId>{5940675A-B579-460E-94D1-54222C63F5DA}</a:tableStyleId>
              </a:tblPr>
              <a:tblGrid>
                <a:gridCol w="3024336"/>
              </a:tblGrid>
              <a:tr h="252028">
                <a:tc>
                  <a:txBody>
                    <a:bodyPr/>
                    <a:lstStyle/>
                    <a:p>
                      <a:pPr algn="l">
                        <a:spcAft>
                          <a:spcPts val="0"/>
                        </a:spcAft>
                      </a:pPr>
                      <a:r>
                        <a:rPr lang="zh-CN" altLang="zh-CN" sz="1600" kern="0" dirty="0" smtClean="0">
                          <a:solidFill>
                            <a:srgbClr val="FF0000"/>
                          </a:solidFill>
                          <a:effectLst/>
                        </a:rPr>
                        <a:t>⟨</a:t>
                      </a:r>
                      <a:r>
                        <a:rPr lang="zh-CN" altLang="en-US" sz="1600" kern="0" dirty="0" smtClean="0">
                          <a:solidFill>
                            <a:srgbClr val="FF0000"/>
                          </a:solidFill>
                          <a:effectLst/>
                        </a:rPr>
                        <a:t>布什</a:t>
                      </a:r>
                      <a:r>
                        <a:rPr lang="zh-CN" altLang="zh-CN" sz="1600" kern="0" dirty="0" smtClean="0">
                          <a:solidFill>
                            <a:srgbClr val="FF0000"/>
                          </a:solidFill>
                          <a:effectLst/>
                        </a:rPr>
                        <a:t> 与 X</a:t>
                      </a:r>
                      <a:r>
                        <a:rPr lang="en-US" altLang="zh-CN" sz="1600" kern="0" dirty="0" smtClean="0">
                          <a:solidFill>
                            <a:srgbClr val="FF0000"/>
                          </a:solidFill>
                          <a:effectLst/>
                        </a:rPr>
                        <a:t>1</a:t>
                      </a:r>
                      <a:r>
                        <a:rPr lang="en-US" altLang="zh-CN" sz="1600" kern="0" baseline="0" dirty="0" smtClean="0">
                          <a:solidFill>
                            <a:srgbClr val="FF0000"/>
                          </a:solidFill>
                          <a:effectLst/>
                        </a:rPr>
                        <a:t> X2</a:t>
                      </a:r>
                      <a:r>
                        <a:rPr lang="zh-CN" altLang="zh-CN" sz="1600" kern="0" dirty="0" smtClean="0">
                          <a:solidFill>
                            <a:srgbClr val="FF0000"/>
                          </a:solidFill>
                          <a:effectLst/>
                        </a:rPr>
                        <a:t>,</a:t>
                      </a:r>
                      <a:r>
                        <a:rPr lang="en-US" altLang="zh-CN" sz="1600" kern="0" dirty="0" smtClean="0">
                          <a:solidFill>
                            <a:srgbClr val="FF0000"/>
                          </a:solidFill>
                          <a:effectLst/>
                        </a:rPr>
                        <a:t> Bush</a:t>
                      </a:r>
                      <a:r>
                        <a:rPr lang="zh-CN" altLang="zh-CN" sz="1600" kern="0" dirty="0" smtClean="0">
                          <a:solidFill>
                            <a:srgbClr val="FF0000"/>
                          </a:solidFill>
                          <a:effectLst/>
                        </a:rPr>
                        <a:t> X</a:t>
                      </a:r>
                      <a:r>
                        <a:rPr lang="en-US" altLang="zh-CN" sz="1600" kern="0" dirty="0" smtClean="0">
                          <a:solidFill>
                            <a:srgbClr val="FF0000"/>
                          </a:solidFill>
                          <a:effectLst/>
                        </a:rPr>
                        <a:t>2</a:t>
                      </a:r>
                      <a:r>
                        <a:rPr lang="zh-CN" altLang="zh-CN" sz="1600" kern="0" dirty="0" smtClean="0">
                          <a:solidFill>
                            <a:srgbClr val="FF0000"/>
                          </a:solidFill>
                          <a:effectLst/>
                        </a:rPr>
                        <a:t> with X</a:t>
                      </a:r>
                      <a:r>
                        <a:rPr lang="en-US" altLang="zh-CN" sz="1600" kern="0" dirty="0" smtClean="0">
                          <a:solidFill>
                            <a:srgbClr val="FF0000"/>
                          </a:solidFill>
                          <a:effectLst/>
                        </a:rPr>
                        <a:t>1</a:t>
                      </a:r>
                      <a:r>
                        <a:rPr lang="zh-CN" altLang="zh-CN" sz="1600" kern="0" dirty="0" smtClean="0">
                          <a:solidFill>
                            <a:srgbClr val="FF0000"/>
                          </a:solidFill>
                          <a:effectLst/>
                        </a:rPr>
                        <a:t>⟩</a:t>
                      </a:r>
                      <a:endParaRPr lang="zh-CN" altLang="zh-CN" sz="2000" kern="100" dirty="0">
                        <a:solidFill>
                          <a:srgbClr val="FF0000"/>
                        </a:solidFill>
                        <a:effectLst/>
                        <a:latin typeface="+mn-lt"/>
                        <a:ea typeface="+mn-ea"/>
                        <a:cs typeface="Times New Roman"/>
                      </a:endParaRPr>
                    </a:p>
                  </a:txBody>
                  <a:tcPr marL="68580" marR="68580" marT="0" marB="0"/>
                </a:tc>
              </a:tr>
              <a:tr h="252028">
                <a:tc>
                  <a:txBody>
                    <a:bodyPr/>
                    <a:lstStyle/>
                    <a:p>
                      <a:pPr algn="l">
                        <a:spcAft>
                          <a:spcPts val="0"/>
                        </a:spcAft>
                      </a:pPr>
                      <a:r>
                        <a:rPr lang="zh-CN" sz="1600" kern="0" dirty="0">
                          <a:solidFill>
                            <a:srgbClr val="FF0000"/>
                          </a:solidFill>
                          <a:effectLst/>
                        </a:rPr>
                        <a:t>⟨沙龙, Sharon⟩</a:t>
                      </a:r>
                      <a:endParaRPr lang="zh-CN" sz="2000" kern="100" dirty="0">
                        <a:solidFill>
                          <a:srgbClr val="FF0000"/>
                        </a:solidFill>
                        <a:effectLst/>
                        <a:latin typeface="Calibri"/>
                        <a:ea typeface="宋体"/>
                        <a:cs typeface="Times New Roman"/>
                      </a:endParaRPr>
                    </a:p>
                  </a:txBody>
                  <a:tcPr marL="68580" marR="68580" marT="0" marB="0"/>
                </a:tc>
              </a:tr>
              <a:tr h="252028">
                <a:tc>
                  <a:txBody>
                    <a:bodyPr/>
                    <a:lstStyle/>
                    <a:p>
                      <a:pPr algn="l">
                        <a:spcAft>
                          <a:spcPts val="0"/>
                        </a:spcAft>
                      </a:pPr>
                      <a:r>
                        <a:rPr lang="zh-CN" sz="1600" kern="0" dirty="0">
                          <a:solidFill>
                            <a:srgbClr val="FF0000"/>
                          </a:solidFill>
                          <a:effectLst/>
                        </a:rPr>
                        <a:t>⟨举行 了 会谈, held a meeting⟩</a:t>
                      </a:r>
                      <a:endParaRPr lang="zh-CN" sz="2000" kern="100" dirty="0">
                        <a:solidFill>
                          <a:srgbClr val="FF0000"/>
                        </a:solidFill>
                        <a:effectLst/>
                        <a:latin typeface="Calibri"/>
                        <a:ea typeface="宋体"/>
                        <a:cs typeface="Times New Roman"/>
                      </a:endParaRPr>
                    </a:p>
                  </a:txBody>
                  <a:tcPr marL="68580" marR="68580" marT="0" marB="0"/>
                </a:tc>
              </a:tr>
              <a:tr h="252028">
                <a:tc>
                  <a:txBody>
                    <a:bodyPr/>
                    <a:lstStyle/>
                    <a:p>
                      <a:pPr algn="l">
                        <a:spcAft>
                          <a:spcPts val="0"/>
                        </a:spcAft>
                      </a:pPr>
                      <a:r>
                        <a:rPr lang="zh-CN" sz="1600" kern="0" dirty="0">
                          <a:effectLst/>
                        </a:rPr>
                        <a:t>⟨沙龙, Salon⟩</a:t>
                      </a:r>
                      <a:endParaRPr lang="zh-CN" sz="2000" kern="100" dirty="0">
                        <a:effectLst/>
                        <a:latin typeface="Calibri"/>
                        <a:ea typeface="宋体"/>
                        <a:cs typeface="Times New Roman"/>
                      </a:endParaRPr>
                    </a:p>
                  </a:txBody>
                  <a:tcPr marL="68580" marR="68580" marT="0" marB="0"/>
                </a:tc>
              </a:tr>
              <a:tr h="252028">
                <a:tc>
                  <a:txBody>
                    <a:bodyPr/>
                    <a:lstStyle/>
                    <a:p>
                      <a:pPr algn="l">
                        <a:spcAft>
                          <a:spcPts val="0"/>
                        </a:spcAft>
                      </a:pPr>
                      <a:r>
                        <a:rPr lang="zh-CN" sz="1600" kern="0" dirty="0">
                          <a:effectLst/>
                        </a:rPr>
                        <a:t>⟨举行 了 会谈, hold a meeting⟩</a:t>
                      </a:r>
                      <a:endParaRPr lang="zh-CN" sz="2000" kern="100" dirty="0">
                        <a:effectLst/>
                        <a:latin typeface="Calibri"/>
                        <a:ea typeface="宋体"/>
                        <a:cs typeface="Times New Roman"/>
                      </a:endParaRPr>
                    </a:p>
                  </a:txBody>
                  <a:tcPr marL="68580" marR="68580" marT="0" marB="0"/>
                </a:tc>
              </a:tr>
              <a:tr h="2520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600" kern="0" dirty="0" smtClean="0">
                          <a:solidFill>
                            <a:schemeClr val="tx1"/>
                          </a:solidFill>
                          <a:effectLst/>
                          <a:latin typeface="+mn-lt"/>
                          <a:ea typeface="+mn-ea"/>
                          <a:cs typeface="+mn-cs"/>
                        </a:rPr>
                        <a:t>⟨举行 了 会谈, hold a </a:t>
                      </a:r>
                      <a:r>
                        <a:rPr lang="en-US" altLang="zh-CN" sz="1600" kern="0" dirty="0" smtClean="0">
                          <a:solidFill>
                            <a:schemeClr val="tx1"/>
                          </a:solidFill>
                          <a:effectLst/>
                          <a:latin typeface="+mn-lt"/>
                          <a:ea typeface="+mn-ea"/>
                          <a:cs typeface="+mn-cs"/>
                        </a:rPr>
                        <a:t>conference</a:t>
                      </a:r>
                      <a:r>
                        <a:rPr lang="zh-CN" altLang="zh-CN" sz="1600" kern="0" dirty="0" smtClean="0">
                          <a:solidFill>
                            <a:schemeClr val="tx1"/>
                          </a:solidFill>
                          <a:effectLst/>
                          <a:latin typeface="+mn-lt"/>
                          <a:ea typeface="+mn-ea"/>
                          <a:cs typeface="+mn-cs"/>
                        </a:rPr>
                        <a:t>⟩</a:t>
                      </a:r>
                    </a:p>
                  </a:txBody>
                  <a:tcPr marL="68580" marR="68580" marT="0" marB="0"/>
                </a:tc>
              </a:tr>
              <a:tr h="2520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600" kern="0" dirty="0" smtClean="0">
                          <a:solidFill>
                            <a:schemeClr val="tx1"/>
                          </a:solidFill>
                          <a:effectLst/>
                          <a:latin typeface="+mn-lt"/>
                          <a:ea typeface="+mn-ea"/>
                          <a:cs typeface="+mn-cs"/>
                        </a:rPr>
                        <a:t>……</a:t>
                      </a:r>
                      <a:endParaRPr lang="zh-CN" altLang="zh-CN" sz="1600" kern="0" dirty="0" smtClean="0">
                        <a:solidFill>
                          <a:schemeClr val="tx1"/>
                        </a:solidFill>
                        <a:effectLst/>
                        <a:latin typeface="+mn-lt"/>
                        <a:ea typeface="+mn-ea"/>
                        <a:cs typeface="+mn-cs"/>
                      </a:endParaRPr>
                    </a:p>
                  </a:txBody>
                  <a:tcPr marL="68580" marR="68580" marT="0" marB="0"/>
                </a:tc>
              </a:tr>
            </a:tbl>
          </a:graphicData>
        </a:graphic>
      </p:graphicFrame>
      <p:cxnSp>
        <p:nvCxnSpPr>
          <p:cNvPr id="8" name="直接箭头连接符 7"/>
          <p:cNvCxnSpPr/>
          <p:nvPr/>
        </p:nvCxnSpPr>
        <p:spPr>
          <a:xfrm flipH="1">
            <a:off x="4788024" y="2810933"/>
            <a:ext cx="924154" cy="49928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直接箭头连接符 8"/>
          <p:cNvCxnSpPr/>
          <p:nvPr/>
        </p:nvCxnSpPr>
        <p:spPr>
          <a:xfrm flipH="1">
            <a:off x="4788025" y="3048000"/>
            <a:ext cx="924153" cy="262219"/>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直接箭头连接符 9"/>
          <p:cNvCxnSpPr/>
          <p:nvPr/>
        </p:nvCxnSpPr>
        <p:spPr>
          <a:xfrm flipH="1" flipV="1">
            <a:off x="4788024" y="3310220"/>
            <a:ext cx="935443" cy="2000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66479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大纲</a:t>
            </a:r>
            <a:endParaRPr lang="zh-CN" altLang="en-US" dirty="0"/>
          </a:p>
        </p:txBody>
      </p:sp>
      <p:sp>
        <p:nvSpPr>
          <p:cNvPr id="3" name="内容占位符 2"/>
          <p:cNvSpPr>
            <a:spLocks noGrp="1"/>
          </p:cNvSpPr>
          <p:nvPr>
            <p:ph idx="1"/>
          </p:nvPr>
        </p:nvSpPr>
        <p:spPr/>
        <p:txBody>
          <a:bodyPr/>
          <a:lstStyle/>
          <a:p>
            <a:r>
              <a:rPr lang="zh-CN" altLang="en-US" dirty="0" smtClean="0"/>
              <a:t>研究动机</a:t>
            </a:r>
            <a:endParaRPr lang="en-US" altLang="zh-CN" dirty="0" smtClean="0"/>
          </a:p>
          <a:p>
            <a:endParaRPr lang="en-US" altLang="zh-CN" dirty="0"/>
          </a:p>
          <a:p>
            <a:r>
              <a:rPr lang="zh-CN" altLang="en-US" dirty="0" smtClean="0"/>
              <a:t>翻译解码方法</a:t>
            </a:r>
            <a:endParaRPr lang="en-US" altLang="zh-CN" dirty="0" smtClean="0"/>
          </a:p>
          <a:p>
            <a:endParaRPr lang="en-US" altLang="zh-CN" dirty="0"/>
          </a:p>
          <a:p>
            <a:r>
              <a:rPr lang="zh-CN" altLang="en-US" dirty="0" smtClean="0"/>
              <a:t>翻译日志模型剪枝</a:t>
            </a:r>
            <a:endParaRPr lang="en-US" altLang="zh-CN" dirty="0" smtClean="0"/>
          </a:p>
          <a:p>
            <a:endParaRPr lang="en-US" altLang="zh-CN" dirty="0"/>
          </a:p>
          <a:p>
            <a:r>
              <a:rPr lang="zh-CN" altLang="en-US" dirty="0" smtClean="0"/>
              <a:t>实验结果</a:t>
            </a:r>
            <a:endParaRPr lang="en-US" altLang="zh-CN" dirty="0" smtClean="0"/>
          </a:p>
        </p:txBody>
      </p:sp>
    </p:spTree>
    <p:extLst>
      <p:ext uri="{BB962C8B-B14F-4D97-AF65-F5344CB8AC3E}">
        <p14:creationId xmlns:p14="http://schemas.microsoft.com/office/powerpoint/2010/main" val="42673696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翻译解码</a:t>
            </a:r>
            <a:endParaRPr lang="zh-CN" altLang="en-US" dirty="0"/>
          </a:p>
        </p:txBody>
      </p:sp>
      <p:sp>
        <p:nvSpPr>
          <p:cNvPr id="3" name="内容占位符 2"/>
          <p:cNvSpPr>
            <a:spLocks noGrp="1"/>
          </p:cNvSpPr>
          <p:nvPr>
            <p:ph idx="1"/>
          </p:nvPr>
        </p:nvSpPr>
        <p:spPr/>
        <p:txBody>
          <a:bodyPr/>
          <a:lstStyle/>
          <a:p>
            <a:r>
              <a:rPr lang="zh-CN" altLang="en-US" dirty="0" smtClean="0"/>
              <a:t>翻译例子</a:t>
            </a:r>
            <a:endParaRPr lang="en-US" altLang="zh-CN" dirty="0" smtClean="0"/>
          </a:p>
          <a:p>
            <a:pPr lvl="1"/>
            <a:r>
              <a:rPr lang="zh-CN" altLang="en-US" dirty="0" smtClean="0"/>
              <a:t>布什 与 沙龙  举行 了 会谈</a:t>
            </a:r>
            <a:endParaRPr lang="en-US" altLang="zh-CN" dirty="0"/>
          </a:p>
          <a:p>
            <a:pPr lvl="1"/>
            <a:r>
              <a:rPr lang="zh-CN" altLang="en-US" sz="2400" dirty="0" smtClean="0"/>
              <a:t>解码：</a:t>
            </a:r>
            <a:endParaRPr lang="en-US" altLang="zh-CN" sz="2400" dirty="0" smtClean="0"/>
          </a:p>
          <a:p>
            <a:pPr lvl="1">
              <a:buFont typeface="Wingdings" pitchFamily="2" charset="2"/>
              <a:buChar char="Ø"/>
            </a:pPr>
            <a:r>
              <a:rPr lang="en-US" altLang="zh-CN" sz="2000" dirty="0" smtClean="0"/>
              <a:t>Bush held a meeting with Sharon</a:t>
            </a:r>
          </a:p>
          <a:p>
            <a:pPr lvl="1">
              <a:buFont typeface="Wingdings" pitchFamily="2" charset="2"/>
              <a:buChar char="Ø"/>
            </a:pPr>
            <a:r>
              <a:rPr lang="en-US" altLang="zh-CN" sz="2000" dirty="0" smtClean="0"/>
              <a:t>Bush hold a meeting with Sharon</a:t>
            </a:r>
          </a:p>
          <a:p>
            <a:pPr lvl="1"/>
            <a:endParaRPr lang="zh-CN" altLang="en-US" dirty="0"/>
          </a:p>
        </p:txBody>
      </p:sp>
      <p:cxnSp>
        <p:nvCxnSpPr>
          <p:cNvPr id="5" name="直接箭头连接符 4"/>
          <p:cNvCxnSpPr/>
          <p:nvPr/>
        </p:nvCxnSpPr>
        <p:spPr>
          <a:xfrm flipH="1">
            <a:off x="4788024" y="2852936"/>
            <a:ext cx="935443" cy="77208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 name="直接箭头连接符 5"/>
          <p:cNvCxnSpPr/>
          <p:nvPr/>
        </p:nvCxnSpPr>
        <p:spPr>
          <a:xfrm flipH="1">
            <a:off x="4788026" y="3068960"/>
            <a:ext cx="935441" cy="55606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直接箭头连接符 6"/>
          <p:cNvCxnSpPr/>
          <p:nvPr/>
        </p:nvCxnSpPr>
        <p:spPr>
          <a:xfrm flipH="1" flipV="1">
            <a:off x="4788025" y="3625022"/>
            <a:ext cx="935442" cy="16401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8" name="表格 7"/>
          <p:cNvGraphicFramePr>
            <a:graphicFrameLocks noGrp="1"/>
          </p:cNvGraphicFramePr>
          <p:nvPr>
            <p:extLst>
              <p:ext uri="{D42A27DB-BD31-4B8C-83A1-F6EECF244321}">
                <p14:modId xmlns:p14="http://schemas.microsoft.com/office/powerpoint/2010/main" val="3761074136"/>
              </p:ext>
            </p:extLst>
          </p:nvPr>
        </p:nvGraphicFramePr>
        <p:xfrm>
          <a:off x="5724128" y="2708920"/>
          <a:ext cx="3024336" cy="1764196"/>
        </p:xfrm>
        <a:graphic>
          <a:graphicData uri="http://schemas.openxmlformats.org/drawingml/2006/table">
            <a:tbl>
              <a:tblPr firstRow="1" firstCol="1" bandRow="1">
                <a:tableStyleId>{5940675A-B579-460E-94D1-54222C63F5DA}</a:tableStyleId>
              </a:tblPr>
              <a:tblGrid>
                <a:gridCol w="3024336"/>
              </a:tblGrid>
              <a:tr h="252028">
                <a:tc>
                  <a:txBody>
                    <a:bodyPr/>
                    <a:lstStyle/>
                    <a:p>
                      <a:pPr algn="l">
                        <a:spcAft>
                          <a:spcPts val="0"/>
                        </a:spcAft>
                      </a:pPr>
                      <a:r>
                        <a:rPr lang="zh-CN" altLang="zh-CN" sz="1600" kern="0" dirty="0" smtClean="0">
                          <a:solidFill>
                            <a:srgbClr val="FF0000"/>
                          </a:solidFill>
                          <a:effectLst/>
                        </a:rPr>
                        <a:t>⟨</a:t>
                      </a:r>
                      <a:r>
                        <a:rPr lang="zh-CN" altLang="en-US" sz="1600" kern="0" dirty="0" smtClean="0">
                          <a:solidFill>
                            <a:srgbClr val="FF0000"/>
                          </a:solidFill>
                          <a:effectLst/>
                        </a:rPr>
                        <a:t>布什</a:t>
                      </a:r>
                      <a:r>
                        <a:rPr lang="zh-CN" altLang="zh-CN" sz="1600" kern="0" dirty="0" smtClean="0">
                          <a:solidFill>
                            <a:srgbClr val="FF0000"/>
                          </a:solidFill>
                          <a:effectLst/>
                        </a:rPr>
                        <a:t> 与 X</a:t>
                      </a:r>
                      <a:r>
                        <a:rPr lang="en-US" altLang="zh-CN" sz="1600" kern="0" dirty="0" smtClean="0">
                          <a:solidFill>
                            <a:srgbClr val="FF0000"/>
                          </a:solidFill>
                          <a:effectLst/>
                        </a:rPr>
                        <a:t>1</a:t>
                      </a:r>
                      <a:r>
                        <a:rPr lang="en-US" altLang="zh-CN" sz="1600" kern="0" baseline="0" dirty="0" smtClean="0">
                          <a:solidFill>
                            <a:srgbClr val="FF0000"/>
                          </a:solidFill>
                          <a:effectLst/>
                        </a:rPr>
                        <a:t> X2</a:t>
                      </a:r>
                      <a:r>
                        <a:rPr lang="zh-CN" altLang="zh-CN" sz="1600" kern="0" dirty="0" smtClean="0">
                          <a:solidFill>
                            <a:srgbClr val="FF0000"/>
                          </a:solidFill>
                          <a:effectLst/>
                        </a:rPr>
                        <a:t>,</a:t>
                      </a:r>
                      <a:r>
                        <a:rPr lang="en-US" altLang="zh-CN" sz="1600" kern="0" dirty="0" smtClean="0">
                          <a:solidFill>
                            <a:srgbClr val="FF0000"/>
                          </a:solidFill>
                          <a:effectLst/>
                        </a:rPr>
                        <a:t> Bush</a:t>
                      </a:r>
                      <a:r>
                        <a:rPr lang="zh-CN" altLang="zh-CN" sz="1600" kern="0" dirty="0" smtClean="0">
                          <a:solidFill>
                            <a:srgbClr val="FF0000"/>
                          </a:solidFill>
                          <a:effectLst/>
                        </a:rPr>
                        <a:t> X</a:t>
                      </a:r>
                      <a:r>
                        <a:rPr lang="en-US" altLang="zh-CN" sz="1600" kern="0" dirty="0" smtClean="0">
                          <a:solidFill>
                            <a:srgbClr val="FF0000"/>
                          </a:solidFill>
                          <a:effectLst/>
                        </a:rPr>
                        <a:t>2</a:t>
                      </a:r>
                      <a:r>
                        <a:rPr lang="zh-CN" altLang="zh-CN" sz="1600" kern="0" dirty="0" smtClean="0">
                          <a:solidFill>
                            <a:srgbClr val="FF0000"/>
                          </a:solidFill>
                          <a:effectLst/>
                        </a:rPr>
                        <a:t> with X</a:t>
                      </a:r>
                      <a:r>
                        <a:rPr lang="en-US" altLang="zh-CN" sz="1600" kern="0" dirty="0" smtClean="0">
                          <a:solidFill>
                            <a:srgbClr val="FF0000"/>
                          </a:solidFill>
                          <a:effectLst/>
                        </a:rPr>
                        <a:t>1</a:t>
                      </a:r>
                      <a:r>
                        <a:rPr lang="zh-CN" altLang="zh-CN" sz="1600" kern="0" dirty="0" smtClean="0">
                          <a:solidFill>
                            <a:srgbClr val="FF0000"/>
                          </a:solidFill>
                          <a:effectLst/>
                        </a:rPr>
                        <a:t>⟩</a:t>
                      </a:r>
                      <a:endParaRPr lang="zh-CN" altLang="zh-CN" sz="2000" kern="100" dirty="0">
                        <a:solidFill>
                          <a:srgbClr val="FF0000"/>
                        </a:solidFill>
                        <a:effectLst/>
                        <a:latin typeface="+mn-lt"/>
                        <a:ea typeface="+mn-ea"/>
                        <a:cs typeface="Times New Roman"/>
                      </a:endParaRPr>
                    </a:p>
                  </a:txBody>
                  <a:tcPr marL="68580" marR="68580" marT="0" marB="0"/>
                </a:tc>
              </a:tr>
              <a:tr h="252028">
                <a:tc>
                  <a:txBody>
                    <a:bodyPr/>
                    <a:lstStyle/>
                    <a:p>
                      <a:pPr algn="l">
                        <a:spcAft>
                          <a:spcPts val="0"/>
                        </a:spcAft>
                      </a:pPr>
                      <a:r>
                        <a:rPr lang="zh-CN" sz="1600" kern="0" dirty="0">
                          <a:solidFill>
                            <a:srgbClr val="FF0000"/>
                          </a:solidFill>
                          <a:effectLst/>
                        </a:rPr>
                        <a:t>⟨沙龙, Sharon⟩</a:t>
                      </a:r>
                      <a:endParaRPr lang="zh-CN" sz="2000" kern="100" dirty="0">
                        <a:solidFill>
                          <a:srgbClr val="FF0000"/>
                        </a:solidFill>
                        <a:effectLst/>
                        <a:latin typeface="Calibri"/>
                        <a:ea typeface="宋体"/>
                        <a:cs typeface="Times New Roman"/>
                      </a:endParaRPr>
                    </a:p>
                  </a:txBody>
                  <a:tcPr marL="68580" marR="68580" marT="0" marB="0"/>
                </a:tc>
              </a:tr>
              <a:tr h="252028">
                <a:tc>
                  <a:txBody>
                    <a:bodyPr/>
                    <a:lstStyle/>
                    <a:p>
                      <a:pPr marL="0" algn="l" defTabSz="914400" rtl="0" eaLnBrk="1" latinLnBrk="0" hangingPunct="1">
                        <a:spcAft>
                          <a:spcPts val="0"/>
                        </a:spcAft>
                      </a:pPr>
                      <a:r>
                        <a:rPr lang="zh-CN" sz="1600" kern="0" dirty="0">
                          <a:solidFill>
                            <a:schemeClr val="tx1"/>
                          </a:solidFill>
                          <a:effectLst/>
                          <a:latin typeface="+mn-lt"/>
                          <a:ea typeface="+mn-ea"/>
                          <a:cs typeface="+mn-cs"/>
                        </a:rPr>
                        <a:t>⟨举行 了 会谈, held a meeting⟩</a:t>
                      </a:r>
                    </a:p>
                  </a:txBody>
                  <a:tcPr marL="68580" marR="68580" marT="0" marB="0"/>
                </a:tc>
              </a:tr>
              <a:tr h="252028">
                <a:tc>
                  <a:txBody>
                    <a:bodyPr/>
                    <a:lstStyle/>
                    <a:p>
                      <a:pPr algn="l">
                        <a:spcAft>
                          <a:spcPts val="0"/>
                        </a:spcAft>
                      </a:pPr>
                      <a:r>
                        <a:rPr lang="zh-CN" sz="1600" kern="0" dirty="0">
                          <a:effectLst/>
                        </a:rPr>
                        <a:t>⟨沙龙, Salon⟩</a:t>
                      </a:r>
                      <a:endParaRPr lang="zh-CN" sz="2000" kern="100" dirty="0">
                        <a:effectLst/>
                        <a:latin typeface="Calibri"/>
                        <a:ea typeface="宋体"/>
                        <a:cs typeface="Times New Roman"/>
                      </a:endParaRPr>
                    </a:p>
                  </a:txBody>
                  <a:tcPr marL="68580" marR="68580" marT="0" marB="0"/>
                </a:tc>
              </a:tr>
              <a:tr h="252028">
                <a:tc>
                  <a:txBody>
                    <a:bodyPr/>
                    <a:lstStyle/>
                    <a:p>
                      <a:pPr algn="l">
                        <a:spcAft>
                          <a:spcPts val="0"/>
                        </a:spcAft>
                      </a:pPr>
                      <a:r>
                        <a:rPr lang="zh-CN" sz="1600" kern="0" dirty="0">
                          <a:solidFill>
                            <a:srgbClr val="FF0000"/>
                          </a:solidFill>
                          <a:effectLst/>
                        </a:rPr>
                        <a:t>⟨举行 了 会谈, hold a meeting⟩</a:t>
                      </a:r>
                      <a:endParaRPr lang="zh-CN" sz="2000" kern="100" dirty="0">
                        <a:solidFill>
                          <a:srgbClr val="FF0000"/>
                        </a:solidFill>
                        <a:effectLst/>
                        <a:latin typeface="Calibri"/>
                        <a:ea typeface="宋体"/>
                        <a:cs typeface="Times New Roman"/>
                      </a:endParaRPr>
                    </a:p>
                  </a:txBody>
                  <a:tcPr marL="68580" marR="68580" marT="0" marB="0"/>
                </a:tc>
              </a:tr>
              <a:tr h="2520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600" kern="0" dirty="0" smtClean="0">
                          <a:solidFill>
                            <a:schemeClr val="tx1"/>
                          </a:solidFill>
                          <a:effectLst/>
                          <a:latin typeface="+mn-lt"/>
                          <a:ea typeface="+mn-ea"/>
                          <a:cs typeface="+mn-cs"/>
                        </a:rPr>
                        <a:t>⟨举行 了 会谈, hold a </a:t>
                      </a:r>
                      <a:r>
                        <a:rPr lang="en-US" altLang="zh-CN" sz="1600" kern="0" dirty="0" smtClean="0">
                          <a:solidFill>
                            <a:schemeClr val="tx1"/>
                          </a:solidFill>
                          <a:effectLst/>
                          <a:latin typeface="+mn-lt"/>
                          <a:ea typeface="+mn-ea"/>
                          <a:cs typeface="+mn-cs"/>
                        </a:rPr>
                        <a:t>conference</a:t>
                      </a:r>
                      <a:r>
                        <a:rPr lang="zh-CN" altLang="zh-CN" sz="1600" kern="0" dirty="0" smtClean="0">
                          <a:solidFill>
                            <a:schemeClr val="tx1"/>
                          </a:solidFill>
                          <a:effectLst/>
                          <a:latin typeface="+mn-lt"/>
                          <a:ea typeface="+mn-ea"/>
                          <a:cs typeface="+mn-cs"/>
                        </a:rPr>
                        <a:t>⟩</a:t>
                      </a:r>
                    </a:p>
                  </a:txBody>
                  <a:tcPr marL="68580" marR="68580" marT="0" marB="0"/>
                </a:tc>
              </a:tr>
              <a:tr h="2520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600" kern="0" dirty="0" smtClean="0">
                          <a:solidFill>
                            <a:schemeClr val="tx1"/>
                          </a:solidFill>
                          <a:effectLst/>
                          <a:latin typeface="+mn-lt"/>
                          <a:ea typeface="+mn-ea"/>
                          <a:cs typeface="+mn-cs"/>
                        </a:rPr>
                        <a:t>……</a:t>
                      </a:r>
                      <a:endParaRPr lang="zh-CN" altLang="zh-CN" sz="1600" kern="0" dirty="0" smtClean="0">
                        <a:solidFill>
                          <a:schemeClr val="tx1"/>
                        </a:solidFill>
                        <a:effectLst/>
                        <a:latin typeface="+mn-lt"/>
                        <a:ea typeface="+mn-ea"/>
                        <a:cs typeface="+mn-cs"/>
                      </a:endParaRPr>
                    </a:p>
                  </a:txBody>
                  <a:tcPr marL="68580" marR="68580" marT="0" marB="0"/>
                </a:tc>
              </a:tr>
            </a:tbl>
          </a:graphicData>
        </a:graphic>
      </p:graphicFrame>
    </p:spTree>
    <p:extLst>
      <p:ext uri="{BB962C8B-B14F-4D97-AF65-F5344CB8AC3E}">
        <p14:creationId xmlns:p14="http://schemas.microsoft.com/office/powerpoint/2010/main" val="23255295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翻译解码</a:t>
            </a:r>
            <a:endParaRPr lang="zh-CN" altLang="en-US" dirty="0"/>
          </a:p>
        </p:txBody>
      </p:sp>
      <p:sp>
        <p:nvSpPr>
          <p:cNvPr id="3" name="内容占位符 2"/>
          <p:cNvSpPr>
            <a:spLocks noGrp="1"/>
          </p:cNvSpPr>
          <p:nvPr>
            <p:ph idx="1"/>
          </p:nvPr>
        </p:nvSpPr>
        <p:spPr/>
        <p:txBody>
          <a:bodyPr/>
          <a:lstStyle/>
          <a:p>
            <a:r>
              <a:rPr lang="zh-CN" altLang="en-US" dirty="0" smtClean="0"/>
              <a:t>翻译例子</a:t>
            </a:r>
            <a:endParaRPr lang="en-US" altLang="zh-CN" dirty="0" smtClean="0"/>
          </a:p>
          <a:p>
            <a:pPr lvl="1"/>
            <a:r>
              <a:rPr lang="zh-CN" altLang="en-US" dirty="0" smtClean="0"/>
              <a:t>布什 与 沙龙  举行 了 会谈</a:t>
            </a:r>
            <a:endParaRPr lang="en-US" altLang="zh-CN" dirty="0"/>
          </a:p>
          <a:p>
            <a:pPr lvl="1"/>
            <a:r>
              <a:rPr lang="zh-CN" altLang="en-US" sz="2400" dirty="0" smtClean="0"/>
              <a:t>解码：</a:t>
            </a:r>
            <a:endParaRPr lang="en-US" altLang="zh-CN" sz="2400" dirty="0" smtClean="0"/>
          </a:p>
          <a:p>
            <a:pPr lvl="1">
              <a:buFont typeface="Wingdings" pitchFamily="2" charset="2"/>
              <a:buChar char="Ø"/>
            </a:pPr>
            <a:r>
              <a:rPr lang="en-US" altLang="zh-CN" sz="2000" dirty="0" smtClean="0"/>
              <a:t>Bush held a meeting with Sharon</a:t>
            </a:r>
          </a:p>
          <a:p>
            <a:pPr lvl="1">
              <a:buFont typeface="Wingdings" pitchFamily="2" charset="2"/>
              <a:buChar char="Ø"/>
            </a:pPr>
            <a:r>
              <a:rPr lang="en-US" altLang="zh-CN" sz="2000" dirty="0" smtClean="0"/>
              <a:t>Bush hold a meeting with Sharon</a:t>
            </a:r>
          </a:p>
          <a:p>
            <a:pPr lvl="1">
              <a:buFont typeface="Wingdings" pitchFamily="2" charset="2"/>
              <a:buChar char="Ø"/>
            </a:pPr>
            <a:r>
              <a:rPr lang="en-US" altLang="zh-CN" sz="2000" dirty="0" smtClean="0"/>
              <a:t>Bush hold a conference with Salon</a:t>
            </a:r>
          </a:p>
          <a:p>
            <a:pPr lvl="1">
              <a:buFont typeface="Wingdings" pitchFamily="2" charset="2"/>
              <a:buChar char="Ø"/>
            </a:pPr>
            <a:r>
              <a:rPr lang="en-US" altLang="zh-CN" sz="2000" dirty="0" smtClean="0"/>
              <a:t>……</a:t>
            </a:r>
          </a:p>
          <a:p>
            <a:pPr lvl="1"/>
            <a:endParaRPr lang="zh-CN" altLang="en-US" dirty="0"/>
          </a:p>
        </p:txBody>
      </p:sp>
      <p:graphicFrame>
        <p:nvGraphicFramePr>
          <p:cNvPr id="5" name="表格 4"/>
          <p:cNvGraphicFramePr>
            <a:graphicFrameLocks noGrp="1"/>
          </p:cNvGraphicFramePr>
          <p:nvPr>
            <p:extLst>
              <p:ext uri="{D42A27DB-BD31-4B8C-83A1-F6EECF244321}">
                <p14:modId xmlns:p14="http://schemas.microsoft.com/office/powerpoint/2010/main" val="205094758"/>
              </p:ext>
            </p:extLst>
          </p:nvPr>
        </p:nvGraphicFramePr>
        <p:xfrm>
          <a:off x="5724128" y="2708920"/>
          <a:ext cx="3024336" cy="1764196"/>
        </p:xfrm>
        <a:graphic>
          <a:graphicData uri="http://schemas.openxmlformats.org/drawingml/2006/table">
            <a:tbl>
              <a:tblPr firstRow="1" firstCol="1" bandRow="1">
                <a:tableStyleId>{5940675A-B579-460E-94D1-54222C63F5DA}</a:tableStyleId>
              </a:tblPr>
              <a:tblGrid>
                <a:gridCol w="3024336"/>
              </a:tblGrid>
              <a:tr h="252028">
                <a:tc>
                  <a:txBody>
                    <a:bodyPr/>
                    <a:lstStyle/>
                    <a:p>
                      <a:pPr algn="l">
                        <a:spcAft>
                          <a:spcPts val="0"/>
                        </a:spcAft>
                      </a:pPr>
                      <a:r>
                        <a:rPr lang="zh-CN" altLang="zh-CN" sz="1600" kern="0" dirty="0" smtClean="0">
                          <a:solidFill>
                            <a:srgbClr val="FF0000"/>
                          </a:solidFill>
                          <a:effectLst/>
                        </a:rPr>
                        <a:t>⟨</a:t>
                      </a:r>
                      <a:r>
                        <a:rPr lang="zh-CN" altLang="en-US" sz="1600" kern="0" dirty="0" smtClean="0">
                          <a:solidFill>
                            <a:srgbClr val="FF0000"/>
                          </a:solidFill>
                          <a:effectLst/>
                        </a:rPr>
                        <a:t>布什</a:t>
                      </a:r>
                      <a:r>
                        <a:rPr lang="zh-CN" altLang="zh-CN" sz="1600" kern="0" dirty="0" smtClean="0">
                          <a:solidFill>
                            <a:srgbClr val="FF0000"/>
                          </a:solidFill>
                          <a:effectLst/>
                        </a:rPr>
                        <a:t> 与 X</a:t>
                      </a:r>
                      <a:r>
                        <a:rPr lang="en-US" altLang="zh-CN" sz="1600" kern="0" dirty="0" smtClean="0">
                          <a:solidFill>
                            <a:srgbClr val="FF0000"/>
                          </a:solidFill>
                          <a:effectLst/>
                        </a:rPr>
                        <a:t>1</a:t>
                      </a:r>
                      <a:r>
                        <a:rPr lang="en-US" altLang="zh-CN" sz="1600" kern="0" baseline="0" dirty="0" smtClean="0">
                          <a:solidFill>
                            <a:srgbClr val="FF0000"/>
                          </a:solidFill>
                          <a:effectLst/>
                        </a:rPr>
                        <a:t> X2</a:t>
                      </a:r>
                      <a:r>
                        <a:rPr lang="zh-CN" altLang="zh-CN" sz="1600" kern="0" dirty="0" smtClean="0">
                          <a:solidFill>
                            <a:srgbClr val="FF0000"/>
                          </a:solidFill>
                          <a:effectLst/>
                        </a:rPr>
                        <a:t>,</a:t>
                      </a:r>
                      <a:r>
                        <a:rPr lang="en-US" altLang="zh-CN" sz="1600" kern="0" dirty="0" smtClean="0">
                          <a:solidFill>
                            <a:srgbClr val="FF0000"/>
                          </a:solidFill>
                          <a:effectLst/>
                        </a:rPr>
                        <a:t> Bush</a:t>
                      </a:r>
                      <a:r>
                        <a:rPr lang="zh-CN" altLang="zh-CN" sz="1600" kern="0" dirty="0" smtClean="0">
                          <a:solidFill>
                            <a:srgbClr val="FF0000"/>
                          </a:solidFill>
                          <a:effectLst/>
                        </a:rPr>
                        <a:t> X</a:t>
                      </a:r>
                      <a:r>
                        <a:rPr lang="en-US" altLang="zh-CN" sz="1600" kern="0" dirty="0" smtClean="0">
                          <a:solidFill>
                            <a:srgbClr val="FF0000"/>
                          </a:solidFill>
                          <a:effectLst/>
                        </a:rPr>
                        <a:t>2</a:t>
                      </a:r>
                      <a:r>
                        <a:rPr lang="zh-CN" altLang="zh-CN" sz="1600" kern="0" dirty="0" smtClean="0">
                          <a:solidFill>
                            <a:srgbClr val="FF0000"/>
                          </a:solidFill>
                          <a:effectLst/>
                        </a:rPr>
                        <a:t> with X</a:t>
                      </a:r>
                      <a:r>
                        <a:rPr lang="en-US" altLang="zh-CN" sz="1600" kern="0" dirty="0" smtClean="0">
                          <a:solidFill>
                            <a:srgbClr val="FF0000"/>
                          </a:solidFill>
                          <a:effectLst/>
                        </a:rPr>
                        <a:t>1</a:t>
                      </a:r>
                      <a:r>
                        <a:rPr lang="zh-CN" altLang="zh-CN" sz="1600" kern="0" dirty="0" smtClean="0">
                          <a:solidFill>
                            <a:srgbClr val="FF0000"/>
                          </a:solidFill>
                          <a:effectLst/>
                        </a:rPr>
                        <a:t>⟩</a:t>
                      </a:r>
                      <a:endParaRPr lang="zh-CN" altLang="zh-CN" sz="2000" kern="100" dirty="0">
                        <a:solidFill>
                          <a:srgbClr val="FF0000"/>
                        </a:solidFill>
                        <a:effectLst/>
                        <a:latin typeface="+mn-lt"/>
                        <a:ea typeface="+mn-ea"/>
                        <a:cs typeface="Times New Roman"/>
                      </a:endParaRPr>
                    </a:p>
                  </a:txBody>
                  <a:tcPr marL="68580" marR="68580" marT="0" marB="0"/>
                </a:tc>
              </a:tr>
              <a:tr h="252028">
                <a:tc>
                  <a:txBody>
                    <a:bodyPr/>
                    <a:lstStyle/>
                    <a:p>
                      <a:pPr marL="0" algn="l" defTabSz="914400" rtl="0" eaLnBrk="1" latinLnBrk="0" hangingPunct="1">
                        <a:spcAft>
                          <a:spcPts val="0"/>
                        </a:spcAft>
                      </a:pPr>
                      <a:r>
                        <a:rPr lang="zh-CN" sz="1600" kern="0" dirty="0">
                          <a:solidFill>
                            <a:schemeClr val="tx1"/>
                          </a:solidFill>
                          <a:effectLst/>
                          <a:latin typeface="+mn-lt"/>
                          <a:ea typeface="+mn-ea"/>
                          <a:cs typeface="+mn-cs"/>
                        </a:rPr>
                        <a:t>⟨沙龙, Sharon⟩</a:t>
                      </a:r>
                    </a:p>
                  </a:txBody>
                  <a:tcPr marL="68580" marR="68580" marT="0" marB="0"/>
                </a:tc>
              </a:tr>
              <a:tr h="252028">
                <a:tc>
                  <a:txBody>
                    <a:bodyPr/>
                    <a:lstStyle/>
                    <a:p>
                      <a:pPr marL="0" algn="l" defTabSz="914400" rtl="0" eaLnBrk="1" latinLnBrk="0" hangingPunct="1">
                        <a:spcAft>
                          <a:spcPts val="0"/>
                        </a:spcAft>
                      </a:pPr>
                      <a:r>
                        <a:rPr lang="zh-CN" sz="1600" kern="0" dirty="0">
                          <a:solidFill>
                            <a:schemeClr val="tx1"/>
                          </a:solidFill>
                          <a:effectLst/>
                          <a:latin typeface="+mn-lt"/>
                          <a:ea typeface="+mn-ea"/>
                          <a:cs typeface="+mn-cs"/>
                        </a:rPr>
                        <a:t>⟨举行 了 会谈, held a meeting⟩</a:t>
                      </a:r>
                    </a:p>
                  </a:txBody>
                  <a:tcPr marL="68580" marR="68580" marT="0" marB="0"/>
                </a:tc>
              </a:tr>
              <a:tr h="252028">
                <a:tc>
                  <a:txBody>
                    <a:bodyPr/>
                    <a:lstStyle/>
                    <a:p>
                      <a:pPr algn="l">
                        <a:spcAft>
                          <a:spcPts val="0"/>
                        </a:spcAft>
                      </a:pPr>
                      <a:r>
                        <a:rPr lang="zh-CN" sz="1600" kern="0" dirty="0">
                          <a:solidFill>
                            <a:srgbClr val="FF0000"/>
                          </a:solidFill>
                          <a:effectLst/>
                        </a:rPr>
                        <a:t>⟨沙龙, Salon⟩</a:t>
                      </a:r>
                      <a:endParaRPr lang="zh-CN" sz="2000" kern="100" dirty="0">
                        <a:solidFill>
                          <a:srgbClr val="FF0000"/>
                        </a:solidFill>
                        <a:effectLst/>
                        <a:latin typeface="Calibri"/>
                        <a:ea typeface="宋体"/>
                        <a:cs typeface="Times New Roman"/>
                      </a:endParaRPr>
                    </a:p>
                  </a:txBody>
                  <a:tcPr marL="68580" marR="68580" marT="0" marB="0"/>
                </a:tc>
              </a:tr>
              <a:tr h="252028">
                <a:tc>
                  <a:txBody>
                    <a:bodyPr/>
                    <a:lstStyle/>
                    <a:p>
                      <a:pPr algn="l">
                        <a:spcAft>
                          <a:spcPts val="0"/>
                        </a:spcAft>
                      </a:pPr>
                      <a:r>
                        <a:rPr lang="zh-CN" sz="1600" kern="0" dirty="0">
                          <a:solidFill>
                            <a:schemeClr val="tx1"/>
                          </a:solidFill>
                          <a:effectLst/>
                        </a:rPr>
                        <a:t>⟨举行 了 会谈, hold a meeting⟩</a:t>
                      </a:r>
                      <a:endParaRPr lang="zh-CN" sz="2000" kern="100" dirty="0">
                        <a:solidFill>
                          <a:schemeClr val="tx1"/>
                        </a:solidFill>
                        <a:effectLst/>
                        <a:latin typeface="Calibri"/>
                        <a:ea typeface="宋体"/>
                        <a:cs typeface="Times New Roman"/>
                      </a:endParaRPr>
                    </a:p>
                  </a:txBody>
                  <a:tcPr marL="68580" marR="68580" marT="0" marB="0"/>
                </a:tc>
              </a:tr>
              <a:tr h="2520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600" kern="0" dirty="0" smtClean="0">
                          <a:solidFill>
                            <a:srgbClr val="FF0000"/>
                          </a:solidFill>
                          <a:effectLst/>
                          <a:latin typeface="+mn-lt"/>
                          <a:ea typeface="+mn-ea"/>
                          <a:cs typeface="+mn-cs"/>
                        </a:rPr>
                        <a:t>⟨举行 了 会谈, hold a </a:t>
                      </a:r>
                      <a:r>
                        <a:rPr lang="en-US" altLang="zh-CN" sz="1600" kern="0" dirty="0" smtClean="0">
                          <a:solidFill>
                            <a:srgbClr val="FF0000"/>
                          </a:solidFill>
                          <a:effectLst/>
                          <a:latin typeface="+mn-lt"/>
                          <a:ea typeface="+mn-ea"/>
                          <a:cs typeface="+mn-cs"/>
                        </a:rPr>
                        <a:t>conference</a:t>
                      </a:r>
                      <a:r>
                        <a:rPr lang="zh-CN" altLang="zh-CN" sz="1600" kern="0" dirty="0" smtClean="0">
                          <a:solidFill>
                            <a:srgbClr val="FF0000"/>
                          </a:solidFill>
                          <a:effectLst/>
                          <a:latin typeface="+mn-lt"/>
                          <a:ea typeface="+mn-ea"/>
                          <a:cs typeface="+mn-cs"/>
                        </a:rPr>
                        <a:t>⟩</a:t>
                      </a:r>
                    </a:p>
                  </a:txBody>
                  <a:tcPr marL="68580" marR="68580" marT="0" marB="0"/>
                </a:tc>
              </a:tr>
              <a:tr h="2520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600" kern="0" dirty="0" smtClean="0">
                          <a:solidFill>
                            <a:schemeClr val="tx1"/>
                          </a:solidFill>
                          <a:effectLst/>
                          <a:latin typeface="+mn-lt"/>
                          <a:ea typeface="+mn-ea"/>
                          <a:cs typeface="+mn-cs"/>
                        </a:rPr>
                        <a:t>……</a:t>
                      </a:r>
                      <a:endParaRPr lang="zh-CN" altLang="zh-CN" sz="1600" kern="0" dirty="0" smtClean="0">
                        <a:solidFill>
                          <a:schemeClr val="tx1"/>
                        </a:solidFill>
                        <a:effectLst/>
                        <a:latin typeface="+mn-lt"/>
                        <a:ea typeface="+mn-ea"/>
                        <a:cs typeface="+mn-cs"/>
                      </a:endParaRPr>
                    </a:p>
                  </a:txBody>
                  <a:tcPr marL="68580" marR="68580" marT="0" marB="0"/>
                </a:tc>
              </a:tr>
            </a:tbl>
          </a:graphicData>
        </a:graphic>
      </p:graphicFrame>
      <p:cxnSp>
        <p:nvCxnSpPr>
          <p:cNvPr id="6" name="直接箭头连接符 5"/>
          <p:cNvCxnSpPr/>
          <p:nvPr/>
        </p:nvCxnSpPr>
        <p:spPr>
          <a:xfrm flipH="1">
            <a:off x="4910667" y="2852936"/>
            <a:ext cx="812801" cy="116590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直接箭头连接符 6"/>
          <p:cNvCxnSpPr/>
          <p:nvPr/>
        </p:nvCxnSpPr>
        <p:spPr>
          <a:xfrm flipH="1">
            <a:off x="4899378" y="3521011"/>
            <a:ext cx="824090" cy="497833"/>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直接箭头连接符 7"/>
          <p:cNvCxnSpPr/>
          <p:nvPr/>
        </p:nvCxnSpPr>
        <p:spPr>
          <a:xfrm flipH="1" flipV="1">
            <a:off x="4912202" y="4008844"/>
            <a:ext cx="788687" cy="1116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6423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翻译解码</a:t>
            </a:r>
            <a:endParaRPr lang="zh-CN" altLang="en-US" dirty="0"/>
          </a:p>
        </p:txBody>
      </p:sp>
      <p:sp>
        <p:nvSpPr>
          <p:cNvPr id="3" name="内容占位符 2"/>
          <p:cNvSpPr>
            <a:spLocks noGrp="1"/>
          </p:cNvSpPr>
          <p:nvPr>
            <p:ph idx="1"/>
          </p:nvPr>
        </p:nvSpPr>
        <p:spPr/>
        <p:txBody>
          <a:bodyPr/>
          <a:lstStyle/>
          <a:p>
            <a:r>
              <a:rPr lang="zh-CN" altLang="en-US" dirty="0" smtClean="0"/>
              <a:t>翻译例子</a:t>
            </a:r>
            <a:endParaRPr lang="en-US" altLang="zh-CN" dirty="0" smtClean="0"/>
          </a:p>
          <a:p>
            <a:pPr lvl="1"/>
            <a:r>
              <a:rPr lang="zh-CN" altLang="en-US" dirty="0" smtClean="0"/>
              <a:t>布什 与 沙龙  举行 了 会谈</a:t>
            </a:r>
            <a:endParaRPr lang="en-US" altLang="zh-CN" dirty="0"/>
          </a:p>
          <a:p>
            <a:pPr lvl="1"/>
            <a:r>
              <a:rPr lang="zh-CN" altLang="en-US" sz="2400" dirty="0" smtClean="0"/>
              <a:t>解码：</a:t>
            </a:r>
            <a:endParaRPr lang="en-US" altLang="zh-CN" sz="2400" dirty="0" smtClean="0"/>
          </a:p>
          <a:p>
            <a:pPr lvl="1">
              <a:buFont typeface="Wingdings" pitchFamily="2" charset="2"/>
              <a:buChar char="Ø"/>
            </a:pPr>
            <a:r>
              <a:rPr lang="en-US" altLang="zh-CN" sz="2000" dirty="0" smtClean="0">
                <a:solidFill>
                  <a:srgbClr val="00B050"/>
                </a:solidFill>
              </a:rPr>
              <a:t>Bush held a meeting with Sharon</a:t>
            </a:r>
          </a:p>
          <a:p>
            <a:pPr lvl="1">
              <a:buFont typeface="Wingdings" pitchFamily="2" charset="2"/>
              <a:buChar char="Ø"/>
            </a:pPr>
            <a:r>
              <a:rPr lang="en-US" altLang="zh-CN" sz="2000" dirty="0" smtClean="0"/>
              <a:t>Bush hold a meeting with Sharon</a:t>
            </a:r>
          </a:p>
          <a:p>
            <a:pPr lvl="1">
              <a:buFont typeface="Wingdings" pitchFamily="2" charset="2"/>
              <a:buChar char="Ø"/>
            </a:pPr>
            <a:r>
              <a:rPr lang="en-US" altLang="zh-CN" sz="2000" dirty="0" smtClean="0"/>
              <a:t>Bush hold a conference with Salon</a:t>
            </a:r>
          </a:p>
          <a:p>
            <a:pPr lvl="1">
              <a:buFont typeface="Wingdings" pitchFamily="2" charset="2"/>
              <a:buChar char="Ø"/>
            </a:pPr>
            <a:r>
              <a:rPr lang="en-US" altLang="zh-CN" sz="2000" dirty="0" smtClean="0"/>
              <a:t>……</a:t>
            </a:r>
          </a:p>
          <a:p>
            <a:pPr lvl="1"/>
            <a:endParaRPr lang="zh-CN" altLang="en-US" dirty="0"/>
          </a:p>
        </p:txBody>
      </p:sp>
      <p:graphicFrame>
        <p:nvGraphicFramePr>
          <p:cNvPr id="5" name="表格 4"/>
          <p:cNvGraphicFramePr>
            <a:graphicFrameLocks noGrp="1"/>
          </p:cNvGraphicFramePr>
          <p:nvPr>
            <p:extLst>
              <p:ext uri="{D42A27DB-BD31-4B8C-83A1-F6EECF244321}">
                <p14:modId xmlns:p14="http://schemas.microsoft.com/office/powerpoint/2010/main" val="1976495274"/>
              </p:ext>
            </p:extLst>
          </p:nvPr>
        </p:nvGraphicFramePr>
        <p:xfrm>
          <a:off x="5724128" y="2708920"/>
          <a:ext cx="3024336" cy="1764196"/>
        </p:xfrm>
        <a:graphic>
          <a:graphicData uri="http://schemas.openxmlformats.org/drawingml/2006/table">
            <a:tbl>
              <a:tblPr firstRow="1" firstCol="1" bandRow="1">
                <a:tableStyleId>{5940675A-B579-460E-94D1-54222C63F5DA}</a:tableStyleId>
              </a:tblPr>
              <a:tblGrid>
                <a:gridCol w="3024336"/>
              </a:tblGrid>
              <a:tr h="252028">
                <a:tc>
                  <a:txBody>
                    <a:bodyPr/>
                    <a:lstStyle/>
                    <a:p>
                      <a:pPr marL="0" algn="l" defTabSz="914400" rtl="0" eaLnBrk="1" latinLnBrk="0" hangingPunct="1">
                        <a:spcAft>
                          <a:spcPts val="0"/>
                        </a:spcAft>
                      </a:pPr>
                      <a:r>
                        <a:rPr lang="zh-CN" altLang="zh-CN" sz="1600" kern="0" dirty="0" smtClean="0">
                          <a:solidFill>
                            <a:schemeClr val="tx1"/>
                          </a:solidFill>
                          <a:effectLst/>
                          <a:latin typeface="+mn-lt"/>
                          <a:ea typeface="+mn-ea"/>
                          <a:cs typeface="+mn-cs"/>
                        </a:rPr>
                        <a:t>⟨</a:t>
                      </a:r>
                      <a:r>
                        <a:rPr lang="zh-CN" altLang="en-US" sz="1600" kern="0" dirty="0" smtClean="0">
                          <a:solidFill>
                            <a:schemeClr val="tx1"/>
                          </a:solidFill>
                          <a:effectLst/>
                          <a:latin typeface="+mn-lt"/>
                          <a:ea typeface="+mn-ea"/>
                          <a:cs typeface="+mn-cs"/>
                        </a:rPr>
                        <a:t>布什</a:t>
                      </a:r>
                      <a:r>
                        <a:rPr lang="zh-CN" altLang="zh-CN" sz="1600" kern="0" dirty="0" smtClean="0">
                          <a:solidFill>
                            <a:schemeClr val="tx1"/>
                          </a:solidFill>
                          <a:effectLst/>
                          <a:latin typeface="+mn-lt"/>
                          <a:ea typeface="+mn-ea"/>
                          <a:cs typeface="+mn-cs"/>
                        </a:rPr>
                        <a:t> 与 X</a:t>
                      </a:r>
                      <a:r>
                        <a:rPr lang="en-US" altLang="zh-CN" sz="1600" kern="0" dirty="0" smtClean="0">
                          <a:solidFill>
                            <a:schemeClr val="tx1"/>
                          </a:solidFill>
                          <a:effectLst/>
                          <a:latin typeface="+mn-lt"/>
                          <a:ea typeface="+mn-ea"/>
                          <a:cs typeface="+mn-cs"/>
                        </a:rPr>
                        <a:t>1 X2</a:t>
                      </a:r>
                      <a:r>
                        <a:rPr lang="zh-CN" altLang="zh-CN" sz="1600" kern="0" dirty="0" smtClean="0">
                          <a:solidFill>
                            <a:schemeClr val="tx1"/>
                          </a:solidFill>
                          <a:effectLst/>
                          <a:latin typeface="+mn-lt"/>
                          <a:ea typeface="+mn-ea"/>
                          <a:cs typeface="+mn-cs"/>
                        </a:rPr>
                        <a:t>,</a:t>
                      </a:r>
                      <a:r>
                        <a:rPr lang="en-US" altLang="zh-CN" sz="1600" kern="0" dirty="0" smtClean="0">
                          <a:solidFill>
                            <a:schemeClr val="tx1"/>
                          </a:solidFill>
                          <a:effectLst/>
                          <a:latin typeface="+mn-lt"/>
                          <a:ea typeface="+mn-ea"/>
                          <a:cs typeface="+mn-cs"/>
                        </a:rPr>
                        <a:t> Bush</a:t>
                      </a:r>
                      <a:r>
                        <a:rPr lang="zh-CN" altLang="zh-CN" sz="1600" kern="0" dirty="0" smtClean="0">
                          <a:solidFill>
                            <a:schemeClr val="tx1"/>
                          </a:solidFill>
                          <a:effectLst/>
                          <a:latin typeface="+mn-lt"/>
                          <a:ea typeface="+mn-ea"/>
                          <a:cs typeface="+mn-cs"/>
                        </a:rPr>
                        <a:t> X</a:t>
                      </a:r>
                      <a:r>
                        <a:rPr lang="en-US" altLang="zh-CN" sz="1600" kern="0" dirty="0" smtClean="0">
                          <a:solidFill>
                            <a:schemeClr val="tx1"/>
                          </a:solidFill>
                          <a:effectLst/>
                          <a:latin typeface="+mn-lt"/>
                          <a:ea typeface="+mn-ea"/>
                          <a:cs typeface="+mn-cs"/>
                        </a:rPr>
                        <a:t>2</a:t>
                      </a:r>
                      <a:r>
                        <a:rPr lang="zh-CN" altLang="zh-CN" sz="1600" kern="0" dirty="0" smtClean="0">
                          <a:solidFill>
                            <a:schemeClr val="tx1"/>
                          </a:solidFill>
                          <a:effectLst/>
                          <a:latin typeface="+mn-lt"/>
                          <a:ea typeface="+mn-ea"/>
                          <a:cs typeface="+mn-cs"/>
                        </a:rPr>
                        <a:t> with X</a:t>
                      </a:r>
                      <a:r>
                        <a:rPr lang="en-US" altLang="zh-CN" sz="1600" kern="0" dirty="0" smtClean="0">
                          <a:solidFill>
                            <a:schemeClr val="tx1"/>
                          </a:solidFill>
                          <a:effectLst/>
                          <a:latin typeface="+mn-lt"/>
                          <a:ea typeface="+mn-ea"/>
                          <a:cs typeface="+mn-cs"/>
                        </a:rPr>
                        <a:t>1</a:t>
                      </a:r>
                      <a:r>
                        <a:rPr lang="zh-CN" altLang="zh-CN" sz="1600" kern="0" dirty="0" smtClean="0">
                          <a:solidFill>
                            <a:schemeClr val="tx1"/>
                          </a:solidFill>
                          <a:effectLst/>
                          <a:latin typeface="+mn-lt"/>
                          <a:ea typeface="+mn-ea"/>
                          <a:cs typeface="+mn-cs"/>
                        </a:rPr>
                        <a:t>⟩</a:t>
                      </a:r>
                      <a:endParaRPr lang="zh-CN" altLang="zh-CN" sz="1600" kern="0" dirty="0">
                        <a:solidFill>
                          <a:schemeClr val="tx1"/>
                        </a:solidFill>
                        <a:effectLst/>
                        <a:latin typeface="+mn-lt"/>
                        <a:ea typeface="+mn-ea"/>
                        <a:cs typeface="+mn-cs"/>
                      </a:endParaRPr>
                    </a:p>
                  </a:txBody>
                  <a:tcPr marL="68580" marR="68580" marT="0" marB="0"/>
                </a:tc>
              </a:tr>
              <a:tr h="252028">
                <a:tc>
                  <a:txBody>
                    <a:bodyPr/>
                    <a:lstStyle/>
                    <a:p>
                      <a:pPr marL="0" algn="l" defTabSz="914400" rtl="0" eaLnBrk="1" latinLnBrk="0" hangingPunct="1">
                        <a:spcAft>
                          <a:spcPts val="0"/>
                        </a:spcAft>
                      </a:pPr>
                      <a:r>
                        <a:rPr lang="zh-CN" sz="1600" kern="0" dirty="0">
                          <a:solidFill>
                            <a:schemeClr val="tx1"/>
                          </a:solidFill>
                          <a:effectLst/>
                          <a:latin typeface="+mn-lt"/>
                          <a:ea typeface="+mn-ea"/>
                          <a:cs typeface="+mn-cs"/>
                        </a:rPr>
                        <a:t>⟨沙龙, Sharon⟩</a:t>
                      </a:r>
                    </a:p>
                  </a:txBody>
                  <a:tcPr marL="68580" marR="68580" marT="0" marB="0"/>
                </a:tc>
              </a:tr>
              <a:tr h="252028">
                <a:tc>
                  <a:txBody>
                    <a:bodyPr/>
                    <a:lstStyle/>
                    <a:p>
                      <a:pPr marL="0" algn="l" defTabSz="914400" rtl="0" eaLnBrk="1" latinLnBrk="0" hangingPunct="1">
                        <a:spcAft>
                          <a:spcPts val="0"/>
                        </a:spcAft>
                      </a:pPr>
                      <a:r>
                        <a:rPr lang="zh-CN" sz="1600" kern="0" dirty="0">
                          <a:solidFill>
                            <a:schemeClr val="tx1"/>
                          </a:solidFill>
                          <a:effectLst/>
                          <a:latin typeface="+mn-lt"/>
                          <a:ea typeface="+mn-ea"/>
                          <a:cs typeface="+mn-cs"/>
                        </a:rPr>
                        <a:t>⟨举行 了 会谈, held a meeting⟩</a:t>
                      </a:r>
                    </a:p>
                  </a:txBody>
                  <a:tcPr marL="68580" marR="68580" marT="0" marB="0"/>
                </a:tc>
              </a:tr>
              <a:tr h="252028">
                <a:tc>
                  <a:txBody>
                    <a:bodyPr/>
                    <a:lstStyle/>
                    <a:p>
                      <a:pPr marL="0" algn="l" defTabSz="914400" rtl="0" eaLnBrk="1" latinLnBrk="0" hangingPunct="1">
                        <a:spcAft>
                          <a:spcPts val="0"/>
                        </a:spcAft>
                      </a:pPr>
                      <a:r>
                        <a:rPr lang="zh-CN" sz="1600" kern="0" dirty="0">
                          <a:solidFill>
                            <a:schemeClr val="tx1"/>
                          </a:solidFill>
                          <a:effectLst/>
                          <a:latin typeface="+mn-lt"/>
                          <a:ea typeface="+mn-ea"/>
                          <a:cs typeface="+mn-cs"/>
                        </a:rPr>
                        <a:t>⟨沙龙, Salon⟩</a:t>
                      </a:r>
                    </a:p>
                  </a:txBody>
                  <a:tcPr marL="68580" marR="68580" marT="0" marB="0"/>
                </a:tc>
              </a:tr>
              <a:tr h="252028">
                <a:tc>
                  <a:txBody>
                    <a:bodyPr/>
                    <a:lstStyle/>
                    <a:p>
                      <a:pPr marL="0" algn="l" defTabSz="914400" rtl="0" eaLnBrk="1" latinLnBrk="0" hangingPunct="1">
                        <a:spcAft>
                          <a:spcPts val="0"/>
                        </a:spcAft>
                      </a:pPr>
                      <a:r>
                        <a:rPr lang="zh-CN" sz="1600" kern="0" dirty="0">
                          <a:solidFill>
                            <a:schemeClr val="tx1"/>
                          </a:solidFill>
                          <a:effectLst/>
                          <a:latin typeface="+mn-lt"/>
                          <a:ea typeface="+mn-ea"/>
                          <a:cs typeface="+mn-cs"/>
                        </a:rPr>
                        <a:t>⟨举行 了 会谈, hold a meeting⟩</a:t>
                      </a:r>
                    </a:p>
                  </a:txBody>
                  <a:tcPr marL="68580" marR="68580" marT="0" marB="0"/>
                </a:tc>
              </a:tr>
              <a:tr h="2520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600" kern="0" dirty="0" smtClean="0">
                          <a:solidFill>
                            <a:schemeClr val="tx1"/>
                          </a:solidFill>
                          <a:effectLst/>
                          <a:latin typeface="+mn-lt"/>
                          <a:ea typeface="+mn-ea"/>
                          <a:cs typeface="+mn-cs"/>
                        </a:rPr>
                        <a:t>⟨举行 了 会谈, hold a </a:t>
                      </a:r>
                      <a:r>
                        <a:rPr lang="en-US" altLang="zh-CN" sz="1600" kern="0" dirty="0" smtClean="0">
                          <a:solidFill>
                            <a:schemeClr val="tx1"/>
                          </a:solidFill>
                          <a:effectLst/>
                          <a:latin typeface="+mn-lt"/>
                          <a:ea typeface="+mn-ea"/>
                          <a:cs typeface="+mn-cs"/>
                        </a:rPr>
                        <a:t>conference</a:t>
                      </a:r>
                      <a:r>
                        <a:rPr lang="zh-CN" altLang="zh-CN" sz="1600" kern="0" dirty="0" smtClean="0">
                          <a:solidFill>
                            <a:schemeClr val="tx1"/>
                          </a:solidFill>
                          <a:effectLst/>
                          <a:latin typeface="+mn-lt"/>
                          <a:ea typeface="+mn-ea"/>
                          <a:cs typeface="+mn-cs"/>
                        </a:rPr>
                        <a:t>⟩</a:t>
                      </a:r>
                    </a:p>
                  </a:txBody>
                  <a:tcPr marL="68580" marR="68580" marT="0" marB="0"/>
                </a:tc>
              </a:tr>
              <a:tr h="2520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600" kern="0" dirty="0" smtClean="0">
                          <a:solidFill>
                            <a:schemeClr val="tx1"/>
                          </a:solidFill>
                          <a:effectLst/>
                          <a:latin typeface="+mn-lt"/>
                          <a:ea typeface="+mn-ea"/>
                          <a:cs typeface="+mn-cs"/>
                        </a:rPr>
                        <a:t>……</a:t>
                      </a:r>
                      <a:endParaRPr lang="zh-CN" altLang="zh-CN" sz="1600" kern="0" dirty="0" smtClean="0">
                        <a:solidFill>
                          <a:schemeClr val="tx1"/>
                        </a:solidFill>
                        <a:effectLst/>
                        <a:latin typeface="+mn-lt"/>
                        <a:ea typeface="+mn-ea"/>
                        <a:cs typeface="+mn-cs"/>
                      </a:endParaRPr>
                    </a:p>
                  </a:txBody>
                  <a:tcPr marL="68580" marR="68580" marT="0" marB="0"/>
                </a:tc>
              </a:tr>
            </a:tbl>
          </a:graphicData>
        </a:graphic>
      </p:graphicFrame>
      <p:sp>
        <p:nvSpPr>
          <p:cNvPr id="6" name="TextBox 5"/>
          <p:cNvSpPr txBox="1"/>
          <p:nvPr/>
        </p:nvSpPr>
        <p:spPr>
          <a:xfrm>
            <a:off x="3707904" y="2708920"/>
            <a:ext cx="1008112" cy="461665"/>
          </a:xfrm>
          <a:prstGeom prst="rect">
            <a:avLst/>
          </a:prstGeom>
          <a:noFill/>
        </p:spPr>
        <p:txBody>
          <a:bodyPr wrap="square" rtlCol="0">
            <a:spAutoFit/>
          </a:bodyPr>
          <a:lstStyle/>
          <a:p>
            <a:r>
              <a:rPr lang="zh-CN" altLang="en-US" sz="2400" dirty="0" smtClean="0">
                <a:solidFill>
                  <a:srgbClr val="00B050"/>
                </a:solidFill>
                <a:latin typeface="Cambria Math" pitchFamily="18" charset="0"/>
              </a:rPr>
              <a:t>√</a:t>
            </a:r>
            <a:r>
              <a:rPr lang="en-US" altLang="zh-CN" sz="2000" dirty="0" smtClean="0">
                <a:solidFill>
                  <a:srgbClr val="00B050"/>
                </a:solidFill>
                <a:latin typeface="Cambria Math" pitchFamily="18" charset="0"/>
              </a:rPr>
              <a:t>1best</a:t>
            </a:r>
            <a:endParaRPr lang="zh-CN" altLang="en-US" sz="1600" dirty="0">
              <a:solidFill>
                <a:srgbClr val="00B050"/>
              </a:solidFill>
              <a:latin typeface="Cambria Math" pitchFamily="18" charset="0"/>
            </a:endParaRPr>
          </a:p>
        </p:txBody>
      </p:sp>
      <p:cxnSp>
        <p:nvCxnSpPr>
          <p:cNvPr id="7" name="直接箭头连接符 6"/>
          <p:cNvCxnSpPr/>
          <p:nvPr/>
        </p:nvCxnSpPr>
        <p:spPr>
          <a:xfrm flipH="1">
            <a:off x="4788024" y="2810933"/>
            <a:ext cx="924154" cy="499286"/>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8" name="直接箭头连接符 7"/>
          <p:cNvCxnSpPr/>
          <p:nvPr/>
        </p:nvCxnSpPr>
        <p:spPr>
          <a:xfrm flipH="1">
            <a:off x="4788025" y="3048000"/>
            <a:ext cx="924153" cy="262219"/>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9" name="直接箭头连接符 8"/>
          <p:cNvCxnSpPr/>
          <p:nvPr/>
        </p:nvCxnSpPr>
        <p:spPr>
          <a:xfrm flipH="1" flipV="1">
            <a:off x="4788024" y="3310220"/>
            <a:ext cx="935443" cy="20002"/>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10552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翻译解码</a:t>
            </a:r>
            <a:endParaRPr lang="zh-CN" altLang="en-US" dirty="0"/>
          </a:p>
        </p:txBody>
      </p:sp>
      <p:sp>
        <p:nvSpPr>
          <p:cNvPr id="3" name="内容占位符 2"/>
          <p:cNvSpPr>
            <a:spLocks noGrp="1"/>
          </p:cNvSpPr>
          <p:nvPr>
            <p:ph idx="1"/>
          </p:nvPr>
        </p:nvSpPr>
        <p:spPr/>
        <p:txBody>
          <a:bodyPr/>
          <a:lstStyle/>
          <a:p>
            <a:r>
              <a:rPr lang="zh-CN" altLang="en-US" dirty="0" smtClean="0"/>
              <a:t>翻译例子</a:t>
            </a:r>
            <a:endParaRPr lang="en-US" altLang="zh-CN" dirty="0" smtClean="0"/>
          </a:p>
          <a:p>
            <a:pPr lvl="1"/>
            <a:r>
              <a:rPr lang="zh-CN" altLang="en-US" dirty="0" smtClean="0"/>
              <a:t>布什 与 沙龙  举行 了 会谈</a:t>
            </a:r>
            <a:endParaRPr lang="en-US" altLang="zh-CN" dirty="0"/>
          </a:p>
          <a:p>
            <a:pPr lvl="1"/>
            <a:r>
              <a:rPr lang="zh-CN" altLang="en-US" sz="2400" dirty="0" smtClean="0"/>
              <a:t>解码：</a:t>
            </a:r>
            <a:endParaRPr lang="en-US" altLang="zh-CN" sz="2400" dirty="0" smtClean="0"/>
          </a:p>
          <a:p>
            <a:pPr lvl="1">
              <a:buFont typeface="Wingdings" pitchFamily="2" charset="2"/>
              <a:buChar char="Ø"/>
            </a:pPr>
            <a:r>
              <a:rPr lang="en-US" altLang="zh-CN" sz="2000" dirty="0" smtClean="0">
                <a:solidFill>
                  <a:srgbClr val="00B050"/>
                </a:solidFill>
              </a:rPr>
              <a:t>Bush held a meeting with Sharon</a:t>
            </a:r>
          </a:p>
          <a:p>
            <a:pPr lvl="1">
              <a:buFont typeface="Wingdings" pitchFamily="2" charset="2"/>
              <a:buChar char="Ø"/>
            </a:pPr>
            <a:r>
              <a:rPr lang="en-US" altLang="zh-CN" sz="2000" dirty="0" smtClean="0"/>
              <a:t>Bush hold a meeting with Sharon</a:t>
            </a:r>
          </a:p>
          <a:p>
            <a:pPr lvl="1">
              <a:buFont typeface="Wingdings" pitchFamily="2" charset="2"/>
              <a:buChar char="Ø"/>
            </a:pPr>
            <a:r>
              <a:rPr lang="en-US" altLang="zh-CN" sz="2000" dirty="0" smtClean="0"/>
              <a:t>Bush hold a conference with Salon</a:t>
            </a:r>
          </a:p>
          <a:p>
            <a:pPr lvl="1">
              <a:buFont typeface="Wingdings" pitchFamily="2" charset="2"/>
              <a:buChar char="Ø"/>
            </a:pPr>
            <a:r>
              <a:rPr lang="en-US" altLang="zh-CN" sz="2000" dirty="0" smtClean="0"/>
              <a:t>……</a:t>
            </a:r>
          </a:p>
          <a:p>
            <a:pPr lvl="1"/>
            <a:endParaRPr lang="zh-CN" altLang="en-US" dirty="0"/>
          </a:p>
        </p:txBody>
      </p:sp>
      <p:graphicFrame>
        <p:nvGraphicFramePr>
          <p:cNvPr id="5" name="表格 4"/>
          <p:cNvGraphicFramePr>
            <a:graphicFrameLocks noGrp="1"/>
          </p:cNvGraphicFramePr>
          <p:nvPr>
            <p:extLst>
              <p:ext uri="{D42A27DB-BD31-4B8C-83A1-F6EECF244321}">
                <p14:modId xmlns:p14="http://schemas.microsoft.com/office/powerpoint/2010/main" val="1893122297"/>
              </p:ext>
            </p:extLst>
          </p:nvPr>
        </p:nvGraphicFramePr>
        <p:xfrm>
          <a:off x="5724128" y="2708920"/>
          <a:ext cx="3024336" cy="1764196"/>
        </p:xfrm>
        <a:graphic>
          <a:graphicData uri="http://schemas.openxmlformats.org/drawingml/2006/table">
            <a:tbl>
              <a:tblPr firstRow="1" firstCol="1" bandRow="1">
                <a:tableStyleId>{5940675A-B579-460E-94D1-54222C63F5DA}</a:tableStyleId>
              </a:tblPr>
              <a:tblGrid>
                <a:gridCol w="3024336"/>
              </a:tblGrid>
              <a:tr h="252028">
                <a:tc>
                  <a:txBody>
                    <a:bodyPr/>
                    <a:lstStyle/>
                    <a:p>
                      <a:pPr marL="0" algn="l" defTabSz="914400" rtl="0" eaLnBrk="1" latinLnBrk="0" hangingPunct="1">
                        <a:spcAft>
                          <a:spcPts val="0"/>
                        </a:spcAft>
                      </a:pPr>
                      <a:r>
                        <a:rPr lang="zh-CN" altLang="zh-CN" sz="1600" kern="0" dirty="0" smtClean="0">
                          <a:solidFill>
                            <a:schemeClr val="tx1"/>
                          </a:solidFill>
                          <a:effectLst/>
                          <a:latin typeface="+mn-lt"/>
                          <a:ea typeface="+mn-ea"/>
                          <a:cs typeface="+mn-cs"/>
                        </a:rPr>
                        <a:t>⟨</a:t>
                      </a:r>
                      <a:r>
                        <a:rPr lang="zh-CN" altLang="en-US" sz="1600" kern="0" dirty="0" smtClean="0">
                          <a:solidFill>
                            <a:schemeClr val="tx1"/>
                          </a:solidFill>
                          <a:effectLst/>
                          <a:latin typeface="+mn-lt"/>
                          <a:ea typeface="+mn-ea"/>
                          <a:cs typeface="+mn-cs"/>
                        </a:rPr>
                        <a:t>布什</a:t>
                      </a:r>
                      <a:r>
                        <a:rPr lang="zh-CN" altLang="zh-CN" sz="1600" kern="0" dirty="0" smtClean="0">
                          <a:solidFill>
                            <a:schemeClr val="tx1"/>
                          </a:solidFill>
                          <a:effectLst/>
                          <a:latin typeface="+mn-lt"/>
                          <a:ea typeface="+mn-ea"/>
                          <a:cs typeface="+mn-cs"/>
                        </a:rPr>
                        <a:t> 与 X</a:t>
                      </a:r>
                      <a:r>
                        <a:rPr lang="en-US" altLang="zh-CN" sz="1600" kern="0" dirty="0" smtClean="0">
                          <a:solidFill>
                            <a:schemeClr val="tx1"/>
                          </a:solidFill>
                          <a:effectLst/>
                          <a:latin typeface="+mn-lt"/>
                          <a:ea typeface="+mn-ea"/>
                          <a:cs typeface="+mn-cs"/>
                        </a:rPr>
                        <a:t>1 X2</a:t>
                      </a:r>
                      <a:r>
                        <a:rPr lang="zh-CN" altLang="zh-CN" sz="1600" kern="0" dirty="0" smtClean="0">
                          <a:solidFill>
                            <a:schemeClr val="tx1"/>
                          </a:solidFill>
                          <a:effectLst/>
                          <a:latin typeface="+mn-lt"/>
                          <a:ea typeface="+mn-ea"/>
                          <a:cs typeface="+mn-cs"/>
                        </a:rPr>
                        <a:t>,</a:t>
                      </a:r>
                      <a:r>
                        <a:rPr lang="en-US" altLang="zh-CN" sz="1600" kern="0" dirty="0" smtClean="0">
                          <a:solidFill>
                            <a:schemeClr val="tx1"/>
                          </a:solidFill>
                          <a:effectLst/>
                          <a:latin typeface="+mn-lt"/>
                          <a:ea typeface="+mn-ea"/>
                          <a:cs typeface="+mn-cs"/>
                        </a:rPr>
                        <a:t> Bush</a:t>
                      </a:r>
                      <a:r>
                        <a:rPr lang="zh-CN" altLang="zh-CN" sz="1600" kern="0" dirty="0" smtClean="0">
                          <a:solidFill>
                            <a:schemeClr val="tx1"/>
                          </a:solidFill>
                          <a:effectLst/>
                          <a:latin typeface="+mn-lt"/>
                          <a:ea typeface="+mn-ea"/>
                          <a:cs typeface="+mn-cs"/>
                        </a:rPr>
                        <a:t> X</a:t>
                      </a:r>
                      <a:r>
                        <a:rPr lang="en-US" altLang="zh-CN" sz="1600" kern="0" dirty="0" smtClean="0">
                          <a:solidFill>
                            <a:schemeClr val="tx1"/>
                          </a:solidFill>
                          <a:effectLst/>
                          <a:latin typeface="+mn-lt"/>
                          <a:ea typeface="+mn-ea"/>
                          <a:cs typeface="+mn-cs"/>
                        </a:rPr>
                        <a:t>2</a:t>
                      </a:r>
                      <a:r>
                        <a:rPr lang="zh-CN" altLang="zh-CN" sz="1600" kern="0" dirty="0" smtClean="0">
                          <a:solidFill>
                            <a:schemeClr val="tx1"/>
                          </a:solidFill>
                          <a:effectLst/>
                          <a:latin typeface="+mn-lt"/>
                          <a:ea typeface="+mn-ea"/>
                          <a:cs typeface="+mn-cs"/>
                        </a:rPr>
                        <a:t> with X</a:t>
                      </a:r>
                      <a:r>
                        <a:rPr lang="en-US" altLang="zh-CN" sz="1600" kern="0" dirty="0" smtClean="0">
                          <a:solidFill>
                            <a:schemeClr val="tx1"/>
                          </a:solidFill>
                          <a:effectLst/>
                          <a:latin typeface="+mn-lt"/>
                          <a:ea typeface="+mn-ea"/>
                          <a:cs typeface="+mn-cs"/>
                        </a:rPr>
                        <a:t>1</a:t>
                      </a:r>
                      <a:r>
                        <a:rPr lang="zh-CN" altLang="zh-CN" sz="1600" kern="0" dirty="0" smtClean="0">
                          <a:solidFill>
                            <a:schemeClr val="tx1"/>
                          </a:solidFill>
                          <a:effectLst/>
                          <a:latin typeface="+mn-lt"/>
                          <a:ea typeface="+mn-ea"/>
                          <a:cs typeface="+mn-cs"/>
                        </a:rPr>
                        <a:t>⟩</a:t>
                      </a:r>
                      <a:endParaRPr lang="zh-CN" altLang="zh-CN" sz="1600" kern="0" dirty="0">
                        <a:solidFill>
                          <a:schemeClr val="tx1"/>
                        </a:solidFill>
                        <a:effectLst/>
                        <a:latin typeface="+mn-lt"/>
                        <a:ea typeface="+mn-ea"/>
                        <a:cs typeface="+mn-cs"/>
                      </a:endParaRPr>
                    </a:p>
                  </a:txBody>
                  <a:tcPr marL="68580" marR="68580" marT="0" marB="0"/>
                </a:tc>
              </a:tr>
              <a:tr h="252028">
                <a:tc>
                  <a:txBody>
                    <a:bodyPr/>
                    <a:lstStyle/>
                    <a:p>
                      <a:pPr marL="0" algn="l" defTabSz="914400" rtl="0" eaLnBrk="1" latinLnBrk="0" hangingPunct="1">
                        <a:spcAft>
                          <a:spcPts val="0"/>
                        </a:spcAft>
                      </a:pPr>
                      <a:r>
                        <a:rPr lang="zh-CN" sz="1600" kern="0" dirty="0">
                          <a:solidFill>
                            <a:schemeClr val="tx1"/>
                          </a:solidFill>
                          <a:effectLst/>
                          <a:latin typeface="+mn-lt"/>
                          <a:ea typeface="+mn-ea"/>
                          <a:cs typeface="+mn-cs"/>
                        </a:rPr>
                        <a:t>⟨沙龙, Sharon⟩</a:t>
                      </a:r>
                    </a:p>
                  </a:txBody>
                  <a:tcPr marL="68580" marR="68580" marT="0" marB="0"/>
                </a:tc>
              </a:tr>
              <a:tr h="252028">
                <a:tc>
                  <a:txBody>
                    <a:bodyPr/>
                    <a:lstStyle/>
                    <a:p>
                      <a:pPr marL="0" algn="l" defTabSz="914400" rtl="0" eaLnBrk="1" latinLnBrk="0" hangingPunct="1">
                        <a:spcAft>
                          <a:spcPts val="0"/>
                        </a:spcAft>
                      </a:pPr>
                      <a:r>
                        <a:rPr lang="zh-CN" sz="1600" kern="0" dirty="0">
                          <a:solidFill>
                            <a:schemeClr val="tx1"/>
                          </a:solidFill>
                          <a:effectLst/>
                          <a:latin typeface="+mn-lt"/>
                          <a:ea typeface="+mn-ea"/>
                          <a:cs typeface="+mn-cs"/>
                        </a:rPr>
                        <a:t>⟨举行 了 会谈, held a meeting⟩</a:t>
                      </a:r>
                    </a:p>
                  </a:txBody>
                  <a:tcPr marL="68580" marR="68580" marT="0" marB="0"/>
                </a:tc>
              </a:tr>
              <a:tr h="252028">
                <a:tc>
                  <a:txBody>
                    <a:bodyPr/>
                    <a:lstStyle/>
                    <a:p>
                      <a:pPr marL="0" algn="l" defTabSz="914400" rtl="0" eaLnBrk="1" latinLnBrk="0" hangingPunct="1">
                        <a:spcAft>
                          <a:spcPts val="0"/>
                        </a:spcAft>
                      </a:pPr>
                      <a:r>
                        <a:rPr lang="zh-CN" sz="1600" strike="sngStrike" kern="0" dirty="0">
                          <a:solidFill>
                            <a:schemeClr val="tx1"/>
                          </a:solidFill>
                          <a:effectLst/>
                          <a:latin typeface="+mn-lt"/>
                          <a:ea typeface="+mn-ea"/>
                          <a:cs typeface="+mn-cs"/>
                        </a:rPr>
                        <a:t>⟨沙龙, Salon⟩</a:t>
                      </a:r>
                    </a:p>
                  </a:txBody>
                  <a:tcPr marL="68580" marR="68580" marT="0" marB="0"/>
                </a:tc>
              </a:tr>
              <a:tr h="252028">
                <a:tc>
                  <a:txBody>
                    <a:bodyPr/>
                    <a:lstStyle/>
                    <a:p>
                      <a:pPr marL="0" algn="l" defTabSz="914400" rtl="0" eaLnBrk="1" latinLnBrk="0" hangingPunct="1">
                        <a:spcAft>
                          <a:spcPts val="0"/>
                        </a:spcAft>
                      </a:pPr>
                      <a:r>
                        <a:rPr lang="zh-CN" sz="1600" strike="sngStrike" kern="0" dirty="0">
                          <a:solidFill>
                            <a:schemeClr val="tx1"/>
                          </a:solidFill>
                          <a:effectLst/>
                          <a:latin typeface="+mn-lt"/>
                          <a:ea typeface="+mn-ea"/>
                          <a:cs typeface="+mn-cs"/>
                        </a:rPr>
                        <a:t>⟨举行 了 会谈, hold a meeting⟩</a:t>
                      </a:r>
                    </a:p>
                  </a:txBody>
                  <a:tcPr marL="68580" marR="68580" marT="0" marB="0"/>
                </a:tc>
              </a:tr>
              <a:tr h="2520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600" strike="sngStrike" kern="0" dirty="0" smtClean="0">
                          <a:solidFill>
                            <a:schemeClr val="tx1"/>
                          </a:solidFill>
                          <a:effectLst/>
                          <a:latin typeface="+mn-lt"/>
                          <a:ea typeface="+mn-ea"/>
                          <a:cs typeface="+mn-cs"/>
                        </a:rPr>
                        <a:t>⟨举行 了 会谈, hold a </a:t>
                      </a:r>
                      <a:r>
                        <a:rPr lang="en-US" altLang="zh-CN" sz="1600" strike="sngStrike" kern="0" dirty="0" smtClean="0">
                          <a:solidFill>
                            <a:schemeClr val="tx1"/>
                          </a:solidFill>
                          <a:effectLst/>
                          <a:latin typeface="+mn-lt"/>
                          <a:ea typeface="+mn-ea"/>
                          <a:cs typeface="+mn-cs"/>
                        </a:rPr>
                        <a:t>conference</a:t>
                      </a:r>
                      <a:r>
                        <a:rPr lang="zh-CN" altLang="zh-CN" sz="1600" strike="sngStrike" kern="0" dirty="0" smtClean="0">
                          <a:solidFill>
                            <a:schemeClr val="tx1"/>
                          </a:solidFill>
                          <a:effectLst/>
                          <a:latin typeface="+mn-lt"/>
                          <a:ea typeface="+mn-ea"/>
                          <a:cs typeface="+mn-cs"/>
                        </a:rPr>
                        <a:t>⟩</a:t>
                      </a:r>
                    </a:p>
                  </a:txBody>
                  <a:tcPr marL="68580" marR="68580" marT="0" marB="0"/>
                </a:tc>
              </a:tr>
              <a:tr h="2520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600" kern="0" dirty="0" smtClean="0">
                          <a:solidFill>
                            <a:schemeClr val="tx1"/>
                          </a:solidFill>
                          <a:effectLst/>
                          <a:latin typeface="+mn-lt"/>
                          <a:ea typeface="+mn-ea"/>
                          <a:cs typeface="+mn-cs"/>
                        </a:rPr>
                        <a:t>……</a:t>
                      </a:r>
                      <a:endParaRPr lang="zh-CN" altLang="zh-CN" sz="1600" kern="0" dirty="0" smtClean="0">
                        <a:solidFill>
                          <a:schemeClr val="tx1"/>
                        </a:solidFill>
                        <a:effectLst/>
                        <a:latin typeface="+mn-lt"/>
                        <a:ea typeface="+mn-ea"/>
                        <a:cs typeface="+mn-cs"/>
                      </a:endParaRPr>
                    </a:p>
                  </a:txBody>
                  <a:tcPr marL="68580" marR="68580" marT="0" marB="0"/>
                </a:tc>
              </a:tr>
            </a:tbl>
          </a:graphicData>
        </a:graphic>
      </p:graphicFrame>
      <p:sp>
        <p:nvSpPr>
          <p:cNvPr id="6" name="TextBox 5"/>
          <p:cNvSpPr txBox="1"/>
          <p:nvPr/>
        </p:nvSpPr>
        <p:spPr>
          <a:xfrm>
            <a:off x="3707904" y="2708920"/>
            <a:ext cx="1008112" cy="461665"/>
          </a:xfrm>
          <a:prstGeom prst="rect">
            <a:avLst/>
          </a:prstGeom>
          <a:noFill/>
        </p:spPr>
        <p:txBody>
          <a:bodyPr wrap="square" rtlCol="0">
            <a:spAutoFit/>
          </a:bodyPr>
          <a:lstStyle/>
          <a:p>
            <a:r>
              <a:rPr lang="zh-CN" altLang="en-US" sz="2400" dirty="0" smtClean="0">
                <a:solidFill>
                  <a:srgbClr val="00B050"/>
                </a:solidFill>
                <a:latin typeface="Cambria Math" pitchFamily="18" charset="0"/>
              </a:rPr>
              <a:t>√</a:t>
            </a:r>
            <a:r>
              <a:rPr lang="en-US" altLang="zh-CN" sz="2000" dirty="0" smtClean="0">
                <a:solidFill>
                  <a:srgbClr val="00B050"/>
                </a:solidFill>
                <a:latin typeface="Cambria Math" pitchFamily="18" charset="0"/>
              </a:rPr>
              <a:t>1best</a:t>
            </a:r>
            <a:endParaRPr lang="zh-CN" altLang="en-US" sz="1600" dirty="0">
              <a:solidFill>
                <a:srgbClr val="00B050"/>
              </a:solidFill>
              <a:latin typeface="Cambria Math" pitchFamily="18" charset="0"/>
            </a:endParaRPr>
          </a:p>
        </p:txBody>
      </p:sp>
      <p:cxnSp>
        <p:nvCxnSpPr>
          <p:cNvPr id="7" name="直接箭头连接符 6"/>
          <p:cNvCxnSpPr/>
          <p:nvPr/>
        </p:nvCxnSpPr>
        <p:spPr>
          <a:xfrm flipH="1">
            <a:off x="4788024" y="2810933"/>
            <a:ext cx="924154" cy="499286"/>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8" name="直接箭头连接符 7"/>
          <p:cNvCxnSpPr/>
          <p:nvPr/>
        </p:nvCxnSpPr>
        <p:spPr>
          <a:xfrm flipH="1">
            <a:off x="4788025" y="3048000"/>
            <a:ext cx="924153" cy="262219"/>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9" name="直接箭头连接符 8"/>
          <p:cNvCxnSpPr/>
          <p:nvPr/>
        </p:nvCxnSpPr>
        <p:spPr>
          <a:xfrm flipH="1" flipV="1">
            <a:off x="4788024" y="3310220"/>
            <a:ext cx="935443" cy="20002"/>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56904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翻译解码</a:t>
            </a:r>
            <a:endParaRPr lang="zh-CN" altLang="en-US" dirty="0"/>
          </a:p>
        </p:txBody>
      </p:sp>
      <p:sp>
        <p:nvSpPr>
          <p:cNvPr id="3" name="内容占位符 2"/>
          <p:cNvSpPr>
            <a:spLocks noGrp="1"/>
          </p:cNvSpPr>
          <p:nvPr>
            <p:ph idx="1"/>
          </p:nvPr>
        </p:nvSpPr>
        <p:spPr/>
        <p:txBody>
          <a:bodyPr/>
          <a:lstStyle/>
          <a:p>
            <a:r>
              <a:rPr lang="zh-CN" altLang="en-US" dirty="0" smtClean="0"/>
              <a:t>翻译例子</a:t>
            </a:r>
            <a:endParaRPr lang="en-US" altLang="zh-CN" dirty="0" smtClean="0"/>
          </a:p>
          <a:p>
            <a:pPr lvl="1"/>
            <a:r>
              <a:rPr lang="zh-CN" altLang="en-US" dirty="0" smtClean="0"/>
              <a:t>布什 与 沙龙  举行 了 会谈</a:t>
            </a:r>
            <a:endParaRPr lang="en-US" altLang="zh-CN" dirty="0"/>
          </a:p>
          <a:p>
            <a:pPr lvl="1"/>
            <a:r>
              <a:rPr lang="zh-CN" altLang="en-US" sz="2400" dirty="0" smtClean="0"/>
              <a:t>解码：</a:t>
            </a:r>
            <a:endParaRPr lang="en-US" altLang="zh-CN" sz="2400" dirty="0" smtClean="0"/>
          </a:p>
          <a:p>
            <a:pPr lvl="1">
              <a:buFont typeface="Wingdings" pitchFamily="2" charset="2"/>
              <a:buChar char="Ø"/>
            </a:pPr>
            <a:r>
              <a:rPr lang="en-US" altLang="zh-CN" sz="2000" dirty="0" smtClean="0">
                <a:solidFill>
                  <a:srgbClr val="00B050"/>
                </a:solidFill>
              </a:rPr>
              <a:t>Bush held a meeting with Sharon</a:t>
            </a:r>
          </a:p>
          <a:p>
            <a:pPr lvl="1">
              <a:buFont typeface="Wingdings" pitchFamily="2" charset="2"/>
              <a:buChar char="Ø"/>
            </a:pPr>
            <a:r>
              <a:rPr lang="en-US" altLang="zh-CN" sz="2000" strike="sngStrike" dirty="0" smtClean="0"/>
              <a:t>Bush hold a meeting with Sharon</a:t>
            </a:r>
          </a:p>
          <a:p>
            <a:pPr lvl="1">
              <a:buFont typeface="Wingdings" pitchFamily="2" charset="2"/>
              <a:buChar char="Ø"/>
            </a:pPr>
            <a:r>
              <a:rPr lang="en-US" altLang="zh-CN" sz="2000" strike="sngStrike" dirty="0" smtClean="0"/>
              <a:t>Bush hold a conference with Salon</a:t>
            </a:r>
          </a:p>
          <a:p>
            <a:pPr lvl="1">
              <a:buFont typeface="Wingdings" pitchFamily="2" charset="2"/>
              <a:buChar char="Ø"/>
            </a:pPr>
            <a:r>
              <a:rPr lang="en-US" altLang="zh-CN" sz="2000" dirty="0" smtClean="0"/>
              <a:t>……</a:t>
            </a:r>
          </a:p>
          <a:p>
            <a:pPr lvl="1"/>
            <a:endParaRPr lang="zh-CN" altLang="en-US" dirty="0"/>
          </a:p>
        </p:txBody>
      </p:sp>
      <p:graphicFrame>
        <p:nvGraphicFramePr>
          <p:cNvPr id="5" name="表格 4"/>
          <p:cNvGraphicFramePr>
            <a:graphicFrameLocks noGrp="1"/>
          </p:cNvGraphicFramePr>
          <p:nvPr>
            <p:extLst>
              <p:ext uri="{D42A27DB-BD31-4B8C-83A1-F6EECF244321}">
                <p14:modId xmlns:p14="http://schemas.microsoft.com/office/powerpoint/2010/main" val="2189890248"/>
              </p:ext>
            </p:extLst>
          </p:nvPr>
        </p:nvGraphicFramePr>
        <p:xfrm>
          <a:off x="5724128" y="2708920"/>
          <a:ext cx="3024336" cy="1764196"/>
        </p:xfrm>
        <a:graphic>
          <a:graphicData uri="http://schemas.openxmlformats.org/drawingml/2006/table">
            <a:tbl>
              <a:tblPr firstRow="1" firstCol="1" bandRow="1">
                <a:tableStyleId>{5940675A-B579-460E-94D1-54222C63F5DA}</a:tableStyleId>
              </a:tblPr>
              <a:tblGrid>
                <a:gridCol w="3024336"/>
              </a:tblGrid>
              <a:tr h="252028">
                <a:tc>
                  <a:txBody>
                    <a:bodyPr/>
                    <a:lstStyle/>
                    <a:p>
                      <a:pPr marL="0" algn="l" defTabSz="914400" rtl="0" eaLnBrk="1" latinLnBrk="0" hangingPunct="1">
                        <a:spcAft>
                          <a:spcPts val="0"/>
                        </a:spcAft>
                      </a:pPr>
                      <a:r>
                        <a:rPr lang="zh-CN" altLang="zh-CN" sz="1600" kern="0" dirty="0" smtClean="0">
                          <a:solidFill>
                            <a:schemeClr val="tx1"/>
                          </a:solidFill>
                          <a:effectLst/>
                          <a:latin typeface="+mn-lt"/>
                          <a:ea typeface="+mn-ea"/>
                          <a:cs typeface="+mn-cs"/>
                        </a:rPr>
                        <a:t>⟨</a:t>
                      </a:r>
                      <a:r>
                        <a:rPr lang="zh-CN" altLang="en-US" sz="1600" kern="0" dirty="0" smtClean="0">
                          <a:solidFill>
                            <a:schemeClr val="tx1"/>
                          </a:solidFill>
                          <a:effectLst/>
                          <a:latin typeface="+mn-lt"/>
                          <a:ea typeface="+mn-ea"/>
                          <a:cs typeface="+mn-cs"/>
                        </a:rPr>
                        <a:t>布什</a:t>
                      </a:r>
                      <a:r>
                        <a:rPr lang="zh-CN" altLang="zh-CN" sz="1600" kern="0" dirty="0" smtClean="0">
                          <a:solidFill>
                            <a:schemeClr val="tx1"/>
                          </a:solidFill>
                          <a:effectLst/>
                          <a:latin typeface="+mn-lt"/>
                          <a:ea typeface="+mn-ea"/>
                          <a:cs typeface="+mn-cs"/>
                        </a:rPr>
                        <a:t> 与 X</a:t>
                      </a:r>
                      <a:r>
                        <a:rPr lang="en-US" altLang="zh-CN" sz="1600" kern="0" dirty="0" smtClean="0">
                          <a:solidFill>
                            <a:schemeClr val="tx1"/>
                          </a:solidFill>
                          <a:effectLst/>
                          <a:latin typeface="+mn-lt"/>
                          <a:ea typeface="+mn-ea"/>
                          <a:cs typeface="+mn-cs"/>
                        </a:rPr>
                        <a:t>1 X2</a:t>
                      </a:r>
                      <a:r>
                        <a:rPr lang="zh-CN" altLang="zh-CN" sz="1600" kern="0" dirty="0" smtClean="0">
                          <a:solidFill>
                            <a:schemeClr val="tx1"/>
                          </a:solidFill>
                          <a:effectLst/>
                          <a:latin typeface="+mn-lt"/>
                          <a:ea typeface="+mn-ea"/>
                          <a:cs typeface="+mn-cs"/>
                        </a:rPr>
                        <a:t>,</a:t>
                      </a:r>
                      <a:r>
                        <a:rPr lang="en-US" altLang="zh-CN" sz="1600" kern="0" dirty="0" smtClean="0">
                          <a:solidFill>
                            <a:schemeClr val="tx1"/>
                          </a:solidFill>
                          <a:effectLst/>
                          <a:latin typeface="+mn-lt"/>
                          <a:ea typeface="+mn-ea"/>
                          <a:cs typeface="+mn-cs"/>
                        </a:rPr>
                        <a:t> Bush</a:t>
                      </a:r>
                      <a:r>
                        <a:rPr lang="zh-CN" altLang="zh-CN" sz="1600" kern="0" dirty="0" smtClean="0">
                          <a:solidFill>
                            <a:schemeClr val="tx1"/>
                          </a:solidFill>
                          <a:effectLst/>
                          <a:latin typeface="+mn-lt"/>
                          <a:ea typeface="+mn-ea"/>
                          <a:cs typeface="+mn-cs"/>
                        </a:rPr>
                        <a:t> X</a:t>
                      </a:r>
                      <a:r>
                        <a:rPr lang="en-US" altLang="zh-CN" sz="1600" kern="0" dirty="0" smtClean="0">
                          <a:solidFill>
                            <a:schemeClr val="tx1"/>
                          </a:solidFill>
                          <a:effectLst/>
                          <a:latin typeface="+mn-lt"/>
                          <a:ea typeface="+mn-ea"/>
                          <a:cs typeface="+mn-cs"/>
                        </a:rPr>
                        <a:t>2</a:t>
                      </a:r>
                      <a:r>
                        <a:rPr lang="zh-CN" altLang="zh-CN" sz="1600" kern="0" dirty="0" smtClean="0">
                          <a:solidFill>
                            <a:schemeClr val="tx1"/>
                          </a:solidFill>
                          <a:effectLst/>
                          <a:latin typeface="+mn-lt"/>
                          <a:ea typeface="+mn-ea"/>
                          <a:cs typeface="+mn-cs"/>
                        </a:rPr>
                        <a:t> with X</a:t>
                      </a:r>
                      <a:r>
                        <a:rPr lang="en-US" altLang="zh-CN" sz="1600" kern="0" dirty="0" smtClean="0">
                          <a:solidFill>
                            <a:schemeClr val="tx1"/>
                          </a:solidFill>
                          <a:effectLst/>
                          <a:latin typeface="+mn-lt"/>
                          <a:ea typeface="+mn-ea"/>
                          <a:cs typeface="+mn-cs"/>
                        </a:rPr>
                        <a:t>1</a:t>
                      </a:r>
                      <a:r>
                        <a:rPr lang="zh-CN" altLang="zh-CN" sz="1600" kern="0" dirty="0" smtClean="0">
                          <a:solidFill>
                            <a:schemeClr val="tx1"/>
                          </a:solidFill>
                          <a:effectLst/>
                          <a:latin typeface="+mn-lt"/>
                          <a:ea typeface="+mn-ea"/>
                          <a:cs typeface="+mn-cs"/>
                        </a:rPr>
                        <a:t>⟩</a:t>
                      </a:r>
                      <a:endParaRPr lang="zh-CN" altLang="zh-CN" sz="1600" kern="0" dirty="0">
                        <a:solidFill>
                          <a:schemeClr val="tx1"/>
                        </a:solidFill>
                        <a:effectLst/>
                        <a:latin typeface="+mn-lt"/>
                        <a:ea typeface="+mn-ea"/>
                        <a:cs typeface="+mn-cs"/>
                      </a:endParaRPr>
                    </a:p>
                  </a:txBody>
                  <a:tcPr marL="68580" marR="68580" marT="0" marB="0"/>
                </a:tc>
              </a:tr>
              <a:tr h="252028">
                <a:tc>
                  <a:txBody>
                    <a:bodyPr/>
                    <a:lstStyle/>
                    <a:p>
                      <a:pPr marL="0" algn="l" defTabSz="914400" rtl="0" eaLnBrk="1" latinLnBrk="0" hangingPunct="1">
                        <a:spcAft>
                          <a:spcPts val="0"/>
                        </a:spcAft>
                      </a:pPr>
                      <a:r>
                        <a:rPr lang="zh-CN" sz="1600" kern="0" dirty="0">
                          <a:solidFill>
                            <a:schemeClr val="tx1"/>
                          </a:solidFill>
                          <a:effectLst/>
                          <a:latin typeface="+mn-lt"/>
                          <a:ea typeface="+mn-ea"/>
                          <a:cs typeface="+mn-cs"/>
                        </a:rPr>
                        <a:t>⟨沙龙, Sharon⟩</a:t>
                      </a:r>
                    </a:p>
                  </a:txBody>
                  <a:tcPr marL="68580" marR="68580" marT="0" marB="0"/>
                </a:tc>
              </a:tr>
              <a:tr h="252028">
                <a:tc>
                  <a:txBody>
                    <a:bodyPr/>
                    <a:lstStyle/>
                    <a:p>
                      <a:pPr marL="0" algn="l" defTabSz="914400" rtl="0" eaLnBrk="1" latinLnBrk="0" hangingPunct="1">
                        <a:spcAft>
                          <a:spcPts val="0"/>
                        </a:spcAft>
                      </a:pPr>
                      <a:r>
                        <a:rPr lang="zh-CN" sz="1600" kern="0" dirty="0">
                          <a:solidFill>
                            <a:schemeClr val="tx1"/>
                          </a:solidFill>
                          <a:effectLst/>
                          <a:latin typeface="+mn-lt"/>
                          <a:ea typeface="+mn-ea"/>
                          <a:cs typeface="+mn-cs"/>
                        </a:rPr>
                        <a:t>⟨举行 了 会谈, held a meeting⟩</a:t>
                      </a:r>
                    </a:p>
                  </a:txBody>
                  <a:tcPr marL="68580" marR="68580" marT="0" marB="0"/>
                </a:tc>
              </a:tr>
              <a:tr h="252028">
                <a:tc>
                  <a:txBody>
                    <a:bodyPr/>
                    <a:lstStyle/>
                    <a:p>
                      <a:pPr marL="0" algn="l" defTabSz="914400" rtl="0" eaLnBrk="1" latinLnBrk="0" hangingPunct="1">
                        <a:spcAft>
                          <a:spcPts val="0"/>
                        </a:spcAft>
                      </a:pPr>
                      <a:r>
                        <a:rPr lang="zh-CN" sz="1600" strike="sngStrike" kern="0" dirty="0">
                          <a:solidFill>
                            <a:schemeClr val="tx1"/>
                          </a:solidFill>
                          <a:effectLst/>
                          <a:latin typeface="+mn-lt"/>
                          <a:ea typeface="+mn-ea"/>
                          <a:cs typeface="+mn-cs"/>
                        </a:rPr>
                        <a:t>⟨沙龙, Salon⟩</a:t>
                      </a:r>
                    </a:p>
                  </a:txBody>
                  <a:tcPr marL="68580" marR="68580" marT="0" marB="0"/>
                </a:tc>
              </a:tr>
              <a:tr h="252028">
                <a:tc>
                  <a:txBody>
                    <a:bodyPr/>
                    <a:lstStyle/>
                    <a:p>
                      <a:pPr marL="0" algn="l" defTabSz="914400" rtl="0" eaLnBrk="1" latinLnBrk="0" hangingPunct="1">
                        <a:spcAft>
                          <a:spcPts val="0"/>
                        </a:spcAft>
                      </a:pPr>
                      <a:r>
                        <a:rPr lang="zh-CN" sz="1600" strike="sngStrike" kern="0" dirty="0">
                          <a:solidFill>
                            <a:schemeClr val="tx1"/>
                          </a:solidFill>
                          <a:effectLst/>
                          <a:latin typeface="+mn-lt"/>
                          <a:ea typeface="+mn-ea"/>
                          <a:cs typeface="+mn-cs"/>
                        </a:rPr>
                        <a:t>⟨举行 了 会谈, hold a meeting⟩</a:t>
                      </a:r>
                    </a:p>
                  </a:txBody>
                  <a:tcPr marL="68580" marR="68580" marT="0" marB="0"/>
                </a:tc>
              </a:tr>
              <a:tr h="2520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600" strike="sngStrike" kern="0" dirty="0" smtClean="0">
                          <a:solidFill>
                            <a:schemeClr val="tx1"/>
                          </a:solidFill>
                          <a:effectLst/>
                          <a:latin typeface="+mn-lt"/>
                          <a:ea typeface="+mn-ea"/>
                          <a:cs typeface="+mn-cs"/>
                        </a:rPr>
                        <a:t>⟨举行 了 会谈, hold a </a:t>
                      </a:r>
                      <a:r>
                        <a:rPr lang="en-US" altLang="zh-CN" sz="1600" strike="sngStrike" kern="0" dirty="0" smtClean="0">
                          <a:solidFill>
                            <a:schemeClr val="tx1"/>
                          </a:solidFill>
                          <a:effectLst/>
                          <a:latin typeface="+mn-lt"/>
                          <a:ea typeface="+mn-ea"/>
                          <a:cs typeface="+mn-cs"/>
                        </a:rPr>
                        <a:t>conference</a:t>
                      </a:r>
                      <a:r>
                        <a:rPr lang="zh-CN" altLang="zh-CN" sz="1600" strike="sngStrike" kern="0" dirty="0" smtClean="0">
                          <a:solidFill>
                            <a:schemeClr val="tx1"/>
                          </a:solidFill>
                          <a:effectLst/>
                          <a:latin typeface="+mn-lt"/>
                          <a:ea typeface="+mn-ea"/>
                          <a:cs typeface="+mn-cs"/>
                        </a:rPr>
                        <a:t>⟩</a:t>
                      </a:r>
                    </a:p>
                  </a:txBody>
                  <a:tcPr marL="68580" marR="68580" marT="0" marB="0"/>
                </a:tc>
              </a:tr>
              <a:tr h="2520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600" kern="0" dirty="0" smtClean="0">
                          <a:solidFill>
                            <a:schemeClr val="tx1"/>
                          </a:solidFill>
                          <a:effectLst/>
                          <a:latin typeface="+mn-lt"/>
                          <a:ea typeface="+mn-ea"/>
                          <a:cs typeface="+mn-cs"/>
                        </a:rPr>
                        <a:t>……</a:t>
                      </a:r>
                      <a:endParaRPr lang="zh-CN" altLang="zh-CN" sz="1600" kern="0" dirty="0" smtClean="0">
                        <a:solidFill>
                          <a:schemeClr val="tx1"/>
                        </a:solidFill>
                        <a:effectLst/>
                        <a:latin typeface="+mn-lt"/>
                        <a:ea typeface="+mn-ea"/>
                        <a:cs typeface="+mn-cs"/>
                      </a:endParaRPr>
                    </a:p>
                  </a:txBody>
                  <a:tcPr marL="68580" marR="68580" marT="0" marB="0"/>
                </a:tc>
              </a:tr>
            </a:tbl>
          </a:graphicData>
        </a:graphic>
      </p:graphicFrame>
      <p:sp>
        <p:nvSpPr>
          <p:cNvPr id="6" name="TextBox 5"/>
          <p:cNvSpPr txBox="1"/>
          <p:nvPr/>
        </p:nvSpPr>
        <p:spPr>
          <a:xfrm>
            <a:off x="3707904" y="2708920"/>
            <a:ext cx="1008112" cy="461665"/>
          </a:xfrm>
          <a:prstGeom prst="rect">
            <a:avLst/>
          </a:prstGeom>
          <a:noFill/>
        </p:spPr>
        <p:txBody>
          <a:bodyPr wrap="square" rtlCol="0">
            <a:spAutoFit/>
          </a:bodyPr>
          <a:lstStyle/>
          <a:p>
            <a:r>
              <a:rPr lang="zh-CN" altLang="en-US" sz="2400" dirty="0" smtClean="0">
                <a:solidFill>
                  <a:srgbClr val="00B050"/>
                </a:solidFill>
                <a:latin typeface="Cambria Math" pitchFamily="18" charset="0"/>
              </a:rPr>
              <a:t>√</a:t>
            </a:r>
            <a:r>
              <a:rPr lang="en-US" altLang="zh-CN" sz="2000" dirty="0" smtClean="0">
                <a:solidFill>
                  <a:srgbClr val="00B050"/>
                </a:solidFill>
                <a:latin typeface="Cambria Math" pitchFamily="18" charset="0"/>
              </a:rPr>
              <a:t>1best</a:t>
            </a:r>
            <a:endParaRPr lang="zh-CN" altLang="en-US" sz="1600" dirty="0">
              <a:solidFill>
                <a:srgbClr val="00B050"/>
              </a:solidFill>
              <a:latin typeface="Cambria Math" pitchFamily="18" charset="0"/>
            </a:endParaRPr>
          </a:p>
        </p:txBody>
      </p:sp>
      <p:cxnSp>
        <p:nvCxnSpPr>
          <p:cNvPr id="10" name="直接箭头连接符 9"/>
          <p:cNvCxnSpPr/>
          <p:nvPr/>
        </p:nvCxnSpPr>
        <p:spPr>
          <a:xfrm flipH="1">
            <a:off x="4788024" y="2852936"/>
            <a:ext cx="935443" cy="772085"/>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1" name="直接箭头连接符 10"/>
          <p:cNvCxnSpPr/>
          <p:nvPr/>
        </p:nvCxnSpPr>
        <p:spPr>
          <a:xfrm flipH="1">
            <a:off x="4788026" y="3068960"/>
            <a:ext cx="935441" cy="556061"/>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2" name="直接箭头连接符 11"/>
          <p:cNvCxnSpPr/>
          <p:nvPr/>
        </p:nvCxnSpPr>
        <p:spPr>
          <a:xfrm flipH="1" flipV="1">
            <a:off x="4788025" y="3625022"/>
            <a:ext cx="935442" cy="164018"/>
          </a:xfrm>
          <a:prstGeom prst="straightConnector1">
            <a:avLst/>
          </a:prstGeom>
          <a:ln>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3" name="直接箭头连接符 12"/>
          <p:cNvCxnSpPr/>
          <p:nvPr/>
        </p:nvCxnSpPr>
        <p:spPr>
          <a:xfrm flipH="1">
            <a:off x="4910667" y="2852936"/>
            <a:ext cx="812801" cy="1165908"/>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4" name="直接箭头连接符 13"/>
          <p:cNvCxnSpPr/>
          <p:nvPr/>
        </p:nvCxnSpPr>
        <p:spPr>
          <a:xfrm flipH="1">
            <a:off x="4899378" y="3521011"/>
            <a:ext cx="824090" cy="497833"/>
          </a:xfrm>
          <a:prstGeom prst="straightConnector1">
            <a:avLst/>
          </a:prstGeom>
          <a:ln>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p:nvPr/>
        </p:nvCxnSpPr>
        <p:spPr>
          <a:xfrm flipH="1" flipV="1">
            <a:off x="4912202" y="4008844"/>
            <a:ext cx="788687" cy="111600"/>
          </a:xfrm>
          <a:prstGeom prst="straightConnector1">
            <a:avLst/>
          </a:prstGeom>
          <a:ln>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83968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大纲</a:t>
            </a:r>
            <a:endParaRPr lang="zh-CN" altLang="en-US" dirty="0"/>
          </a:p>
        </p:txBody>
      </p:sp>
      <p:sp>
        <p:nvSpPr>
          <p:cNvPr id="3" name="内容占位符 2"/>
          <p:cNvSpPr>
            <a:spLocks noGrp="1"/>
          </p:cNvSpPr>
          <p:nvPr>
            <p:ph idx="1"/>
          </p:nvPr>
        </p:nvSpPr>
        <p:spPr/>
        <p:txBody>
          <a:bodyPr/>
          <a:lstStyle/>
          <a:p>
            <a:r>
              <a:rPr lang="zh-CN" altLang="en-US" dirty="0" smtClean="0"/>
              <a:t>研究动机</a:t>
            </a:r>
            <a:endParaRPr lang="en-US" altLang="zh-CN" dirty="0" smtClean="0"/>
          </a:p>
          <a:p>
            <a:endParaRPr lang="en-US" altLang="zh-CN" dirty="0"/>
          </a:p>
          <a:p>
            <a:r>
              <a:rPr lang="zh-CN" altLang="en-US" dirty="0" smtClean="0"/>
              <a:t>翻译解码方法</a:t>
            </a:r>
            <a:endParaRPr lang="en-US" altLang="zh-CN" dirty="0" smtClean="0"/>
          </a:p>
          <a:p>
            <a:endParaRPr lang="en-US" altLang="zh-CN" dirty="0"/>
          </a:p>
          <a:p>
            <a:r>
              <a:rPr lang="zh-CN" altLang="en-US" dirty="0" smtClean="0">
                <a:solidFill>
                  <a:srgbClr val="0070C0"/>
                </a:solidFill>
              </a:rPr>
              <a:t>翻译日志模型剪枝</a:t>
            </a:r>
            <a:endParaRPr lang="en-US" altLang="zh-CN" dirty="0" smtClean="0">
              <a:solidFill>
                <a:srgbClr val="0070C0"/>
              </a:solidFill>
            </a:endParaRPr>
          </a:p>
          <a:p>
            <a:endParaRPr lang="en-US" altLang="zh-CN" dirty="0"/>
          </a:p>
          <a:p>
            <a:r>
              <a:rPr lang="zh-CN" altLang="en-US" dirty="0" smtClean="0"/>
              <a:t>实验</a:t>
            </a:r>
            <a:endParaRPr lang="en-US" altLang="zh-CN" dirty="0" smtClean="0"/>
          </a:p>
        </p:txBody>
      </p:sp>
    </p:spTree>
    <p:extLst>
      <p:ext uri="{BB962C8B-B14F-4D97-AF65-F5344CB8AC3E}">
        <p14:creationId xmlns:p14="http://schemas.microsoft.com/office/powerpoint/2010/main" val="7875068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翻译日志模型剪枝</a:t>
            </a:r>
            <a:endParaRPr lang="zh-CN" altLang="en-US" dirty="0"/>
          </a:p>
        </p:txBody>
      </p:sp>
      <p:sp>
        <p:nvSpPr>
          <p:cNvPr id="3" name="内容占位符 2"/>
          <p:cNvSpPr>
            <a:spLocks noGrp="1"/>
          </p:cNvSpPr>
          <p:nvPr>
            <p:ph idx="1"/>
          </p:nvPr>
        </p:nvSpPr>
        <p:spPr/>
        <p:txBody>
          <a:bodyPr/>
          <a:lstStyle/>
          <a:p>
            <a:r>
              <a:rPr lang="zh-CN" altLang="en-US" dirty="0" smtClean="0"/>
              <a:t>利用翻译获取规则信息</a:t>
            </a:r>
            <a:endParaRPr lang="zh-CN" altLang="en-US"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17118" y="3212976"/>
            <a:ext cx="2331146" cy="1636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表格 4"/>
          <p:cNvGraphicFramePr>
            <a:graphicFrameLocks noGrp="1"/>
          </p:cNvGraphicFramePr>
          <p:nvPr>
            <p:extLst>
              <p:ext uri="{D42A27DB-BD31-4B8C-83A1-F6EECF244321}">
                <p14:modId xmlns:p14="http://schemas.microsoft.com/office/powerpoint/2010/main" val="4050684400"/>
              </p:ext>
            </p:extLst>
          </p:nvPr>
        </p:nvGraphicFramePr>
        <p:xfrm>
          <a:off x="827584" y="3429000"/>
          <a:ext cx="3024336" cy="1764196"/>
        </p:xfrm>
        <a:graphic>
          <a:graphicData uri="http://schemas.openxmlformats.org/drawingml/2006/table">
            <a:tbl>
              <a:tblPr firstRow="1" firstCol="1" bandRow="1">
                <a:tableStyleId>{5940675A-B579-460E-94D1-54222C63F5DA}</a:tableStyleId>
              </a:tblPr>
              <a:tblGrid>
                <a:gridCol w="3024336"/>
              </a:tblGrid>
              <a:tr h="252028">
                <a:tc>
                  <a:txBody>
                    <a:bodyPr/>
                    <a:lstStyle/>
                    <a:p>
                      <a:pPr marL="0" algn="l" defTabSz="914400" rtl="0" eaLnBrk="1" latinLnBrk="0" hangingPunct="1">
                        <a:spcAft>
                          <a:spcPts val="0"/>
                        </a:spcAft>
                      </a:pPr>
                      <a:r>
                        <a:rPr lang="zh-CN" altLang="zh-CN" sz="1600" kern="0" dirty="0" smtClean="0">
                          <a:solidFill>
                            <a:schemeClr val="tx1"/>
                          </a:solidFill>
                          <a:effectLst/>
                          <a:latin typeface="+mn-lt"/>
                          <a:ea typeface="+mn-ea"/>
                          <a:cs typeface="+mn-cs"/>
                        </a:rPr>
                        <a:t>⟨</a:t>
                      </a:r>
                      <a:r>
                        <a:rPr lang="zh-CN" altLang="en-US" sz="1600" kern="0" dirty="0" smtClean="0">
                          <a:solidFill>
                            <a:schemeClr val="tx1"/>
                          </a:solidFill>
                          <a:effectLst/>
                          <a:latin typeface="+mn-lt"/>
                          <a:ea typeface="+mn-ea"/>
                          <a:cs typeface="+mn-cs"/>
                        </a:rPr>
                        <a:t>布什</a:t>
                      </a:r>
                      <a:r>
                        <a:rPr lang="zh-CN" altLang="zh-CN" sz="1600" kern="0" dirty="0" smtClean="0">
                          <a:solidFill>
                            <a:schemeClr val="tx1"/>
                          </a:solidFill>
                          <a:effectLst/>
                          <a:latin typeface="+mn-lt"/>
                          <a:ea typeface="+mn-ea"/>
                          <a:cs typeface="+mn-cs"/>
                        </a:rPr>
                        <a:t> 与 X</a:t>
                      </a:r>
                      <a:r>
                        <a:rPr lang="en-US" altLang="zh-CN" sz="1600" kern="0" dirty="0" smtClean="0">
                          <a:solidFill>
                            <a:schemeClr val="tx1"/>
                          </a:solidFill>
                          <a:effectLst/>
                          <a:latin typeface="+mn-lt"/>
                          <a:ea typeface="+mn-ea"/>
                          <a:cs typeface="+mn-cs"/>
                        </a:rPr>
                        <a:t>1 X2</a:t>
                      </a:r>
                      <a:r>
                        <a:rPr lang="zh-CN" altLang="zh-CN" sz="1600" kern="0" dirty="0" smtClean="0">
                          <a:solidFill>
                            <a:schemeClr val="tx1"/>
                          </a:solidFill>
                          <a:effectLst/>
                          <a:latin typeface="+mn-lt"/>
                          <a:ea typeface="+mn-ea"/>
                          <a:cs typeface="+mn-cs"/>
                        </a:rPr>
                        <a:t>,</a:t>
                      </a:r>
                      <a:r>
                        <a:rPr lang="en-US" altLang="zh-CN" sz="1600" kern="0" dirty="0" smtClean="0">
                          <a:solidFill>
                            <a:schemeClr val="tx1"/>
                          </a:solidFill>
                          <a:effectLst/>
                          <a:latin typeface="+mn-lt"/>
                          <a:ea typeface="+mn-ea"/>
                          <a:cs typeface="+mn-cs"/>
                        </a:rPr>
                        <a:t> Bush</a:t>
                      </a:r>
                      <a:r>
                        <a:rPr lang="zh-CN" altLang="zh-CN" sz="1600" kern="0" dirty="0" smtClean="0">
                          <a:solidFill>
                            <a:schemeClr val="tx1"/>
                          </a:solidFill>
                          <a:effectLst/>
                          <a:latin typeface="+mn-lt"/>
                          <a:ea typeface="+mn-ea"/>
                          <a:cs typeface="+mn-cs"/>
                        </a:rPr>
                        <a:t> X</a:t>
                      </a:r>
                      <a:r>
                        <a:rPr lang="en-US" altLang="zh-CN" sz="1600" kern="0" dirty="0" smtClean="0">
                          <a:solidFill>
                            <a:schemeClr val="tx1"/>
                          </a:solidFill>
                          <a:effectLst/>
                          <a:latin typeface="+mn-lt"/>
                          <a:ea typeface="+mn-ea"/>
                          <a:cs typeface="+mn-cs"/>
                        </a:rPr>
                        <a:t>2</a:t>
                      </a:r>
                      <a:r>
                        <a:rPr lang="zh-CN" altLang="zh-CN" sz="1600" kern="0" dirty="0" smtClean="0">
                          <a:solidFill>
                            <a:schemeClr val="tx1"/>
                          </a:solidFill>
                          <a:effectLst/>
                          <a:latin typeface="+mn-lt"/>
                          <a:ea typeface="+mn-ea"/>
                          <a:cs typeface="+mn-cs"/>
                        </a:rPr>
                        <a:t> with X</a:t>
                      </a:r>
                      <a:r>
                        <a:rPr lang="en-US" altLang="zh-CN" sz="1600" kern="0" dirty="0" smtClean="0">
                          <a:solidFill>
                            <a:schemeClr val="tx1"/>
                          </a:solidFill>
                          <a:effectLst/>
                          <a:latin typeface="+mn-lt"/>
                          <a:ea typeface="+mn-ea"/>
                          <a:cs typeface="+mn-cs"/>
                        </a:rPr>
                        <a:t>1</a:t>
                      </a:r>
                      <a:r>
                        <a:rPr lang="zh-CN" altLang="zh-CN" sz="1600" kern="0" dirty="0" smtClean="0">
                          <a:solidFill>
                            <a:schemeClr val="tx1"/>
                          </a:solidFill>
                          <a:effectLst/>
                          <a:latin typeface="+mn-lt"/>
                          <a:ea typeface="+mn-ea"/>
                          <a:cs typeface="+mn-cs"/>
                        </a:rPr>
                        <a:t>⟩</a:t>
                      </a:r>
                      <a:endParaRPr lang="zh-CN" altLang="zh-CN" sz="1600" kern="0" dirty="0">
                        <a:solidFill>
                          <a:schemeClr val="tx1"/>
                        </a:solidFill>
                        <a:effectLst/>
                        <a:latin typeface="+mn-lt"/>
                        <a:ea typeface="+mn-ea"/>
                        <a:cs typeface="+mn-cs"/>
                      </a:endParaRPr>
                    </a:p>
                  </a:txBody>
                  <a:tcPr marL="68580" marR="68580" marT="0" marB="0"/>
                </a:tc>
              </a:tr>
              <a:tr h="252028">
                <a:tc>
                  <a:txBody>
                    <a:bodyPr/>
                    <a:lstStyle/>
                    <a:p>
                      <a:pPr marL="0" algn="l" defTabSz="914400" rtl="0" eaLnBrk="1" latinLnBrk="0" hangingPunct="1">
                        <a:spcAft>
                          <a:spcPts val="0"/>
                        </a:spcAft>
                      </a:pPr>
                      <a:r>
                        <a:rPr lang="zh-CN" sz="1600" kern="0" dirty="0">
                          <a:solidFill>
                            <a:schemeClr val="tx1"/>
                          </a:solidFill>
                          <a:effectLst/>
                          <a:latin typeface="+mn-lt"/>
                          <a:ea typeface="+mn-ea"/>
                          <a:cs typeface="+mn-cs"/>
                        </a:rPr>
                        <a:t>⟨沙龙, Sharon⟩</a:t>
                      </a:r>
                    </a:p>
                  </a:txBody>
                  <a:tcPr marL="68580" marR="68580" marT="0" marB="0"/>
                </a:tc>
              </a:tr>
              <a:tr h="252028">
                <a:tc>
                  <a:txBody>
                    <a:bodyPr/>
                    <a:lstStyle/>
                    <a:p>
                      <a:pPr marL="0" algn="l" defTabSz="914400" rtl="0" eaLnBrk="1" latinLnBrk="0" hangingPunct="1">
                        <a:spcAft>
                          <a:spcPts val="0"/>
                        </a:spcAft>
                      </a:pPr>
                      <a:r>
                        <a:rPr lang="zh-CN" sz="1600" kern="0" dirty="0" smtClean="0">
                          <a:solidFill>
                            <a:schemeClr val="tx1"/>
                          </a:solidFill>
                          <a:effectLst/>
                          <a:latin typeface="+mn-lt"/>
                          <a:ea typeface="+mn-ea"/>
                          <a:cs typeface="+mn-cs"/>
                        </a:rPr>
                        <a:t>⟨举行 了 会谈, held a meeting⟩</a:t>
                      </a:r>
                      <a:endParaRPr lang="zh-CN" sz="1600" kern="0" dirty="0">
                        <a:solidFill>
                          <a:schemeClr val="tx1"/>
                        </a:solidFill>
                        <a:effectLst/>
                        <a:latin typeface="+mn-lt"/>
                        <a:ea typeface="+mn-ea"/>
                        <a:cs typeface="+mn-cs"/>
                      </a:endParaRPr>
                    </a:p>
                  </a:txBody>
                  <a:tcPr marL="68580" marR="68580" marT="0" marB="0"/>
                </a:tc>
              </a:tr>
              <a:tr h="252028">
                <a:tc>
                  <a:txBody>
                    <a:bodyPr/>
                    <a:lstStyle/>
                    <a:p>
                      <a:pPr marL="0" algn="l" defTabSz="914400" rtl="0" eaLnBrk="1" latinLnBrk="0" hangingPunct="1">
                        <a:spcAft>
                          <a:spcPts val="0"/>
                        </a:spcAft>
                      </a:pPr>
                      <a:r>
                        <a:rPr lang="zh-CN" sz="1600" kern="0" dirty="0">
                          <a:solidFill>
                            <a:schemeClr val="tx1"/>
                          </a:solidFill>
                          <a:effectLst/>
                          <a:latin typeface="+mn-lt"/>
                          <a:ea typeface="+mn-ea"/>
                          <a:cs typeface="+mn-cs"/>
                        </a:rPr>
                        <a:t>⟨沙龙, Salon⟩</a:t>
                      </a:r>
                    </a:p>
                  </a:txBody>
                  <a:tcPr marL="68580" marR="68580" marT="0" marB="0"/>
                </a:tc>
              </a:tr>
              <a:tr h="252028">
                <a:tc>
                  <a:txBody>
                    <a:bodyPr/>
                    <a:lstStyle/>
                    <a:p>
                      <a:pPr marL="0" algn="l" defTabSz="914400" rtl="0" eaLnBrk="1" latinLnBrk="0" hangingPunct="1">
                        <a:spcAft>
                          <a:spcPts val="0"/>
                        </a:spcAft>
                      </a:pPr>
                      <a:r>
                        <a:rPr lang="zh-CN" sz="1600" kern="0" dirty="0">
                          <a:solidFill>
                            <a:schemeClr val="tx1"/>
                          </a:solidFill>
                          <a:effectLst/>
                          <a:latin typeface="+mn-lt"/>
                          <a:ea typeface="+mn-ea"/>
                          <a:cs typeface="+mn-cs"/>
                        </a:rPr>
                        <a:t>⟨举行 了 会谈, hold a meeting⟩</a:t>
                      </a:r>
                    </a:p>
                  </a:txBody>
                  <a:tcPr marL="68580" marR="68580" marT="0" marB="0"/>
                </a:tc>
              </a:tr>
              <a:tr h="2520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600" kern="0" smtClean="0">
                          <a:solidFill>
                            <a:schemeClr val="tx1"/>
                          </a:solidFill>
                          <a:effectLst/>
                          <a:latin typeface="+mn-lt"/>
                          <a:ea typeface="+mn-ea"/>
                          <a:cs typeface="+mn-cs"/>
                        </a:rPr>
                        <a:t>⟨举行 了 会谈, hold a </a:t>
                      </a:r>
                      <a:r>
                        <a:rPr lang="en-US" altLang="zh-CN" sz="1600" kern="0" smtClean="0">
                          <a:solidFill>
                            <a:schemeClr val="tx1"/>
                          </a:solidFill>
                          <a:effectLst/>
                          <a:latin typeface="+mn-lt"/>
                          <a:ea typeface="+mn-ea"/>
                          <a:cs typeface="+mn-cs"/>
                        </a:rPr>
                        <a:t>conference</a:t>
                      </a:r>
                      <a:r>
                        <a:rPr lang="zh-CN" altLang="zh-CN" sz="1600" kern="0" smtClean="0">
                          <a:solidFill>
                            <a:schemeClr val="tx1"/>
                          </a:solidFill>
                          <a:effectLst/>
                          <a:latin typeface="+mn-lt"/>
                          <a:ea typeface="+mn-ea"/>
                          <a:cs typeface="+mn-cs"/>
                        </a:rPr>
                        <a:t>⟩</a:t>
                      </a:r>
                      <a:endParaRPr lang="zh-CN" altLang="zh-CN" sz="1600" kern="0" dirty="0" smtClean="0">
                        <a:solidFill>
                          <a:schemeClr val="tx1"/>
                        </a:solidFill>
                        <a:effectLst/>
                        <a:latin typeface="+mn-lt"/>
                        <a:ea typeface="+mn-ea"/>
                        <a:cs typeface="+mn-cs"/>
                      </a:endParaRPr>
                    </a:p>
                  </a:txBody>
                  <a:tcPr marL="68580" marR="68580" marT="0" marB="0"/>
                </a:tc>
              </a:tr>
              <a:tr h="2520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600" kern="0" dirty="0" smtClean="0">
                          <a:solidFill>
                            <a:schemeClr val="tx1"/>
                          </a:solidFill>
                          <a:effectLst/>
                          <a:latin typeface="+mn-lt"/>
                          <a:ea typeface="+mn-ea"/>
                          <a:cs typeface="+mn-cs"/>
                        </a:rPr>
                        <a:t>……</a:t>
                      </a:r>
                      <a:endParaRPr lang="zh-CN" altLang="zh-CN" sz="1600" kern="0" dirty="0" smtClean="0">
                        <a:solidFill>
                          <a:schemeClr val="tx1"/>
                        </a:solidFill>
                        <a:effectLst/>
                        <a:latin typeface="+mn-lt"/>
                        <a:ea typeface="+mn-ea"/>
                        <a:cs typeface="+mn-cs"/>
                      </a:endParaRPr>
                    </a:p>
                  </a:txBody>
                  <a:tcPr marL="68580" marR="68580" marT="0" marB="0"/>
                </a:tc>
              </a:tr>
            </a:tbl>
          </a:graphicData>
        </a:graphic>
      </p:graphicFrame>
      <p:cxnSp>
        <p:nvCxnSpPr>
          <p:cNvPr id="6" name="直接箭头连接符 5"/>
          <p:cNvCxnSpPr/>
          <p:nvPr/>
        </p:nvCxnSpPr>
        <p:spPr>
          <a:xfrm>
            <a:off x="3870588" y="4444732"/>
            <a:ext cx="72008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333724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翻译日志模型剪枝</a:t>
            </a:r>
            <a:endParaRPr lang="zh-CN" altLang="en-US" dirty="0"/>
          </a:p>
        </p:txBody>
      </p:sp>
      <p:sp>
        <p:nvSpPr>
          <p:cNvPr id="3" name="内容占位符 2"/>
          <p:cNvSpPr>
            <a:spLocks noGrp="1"/>
          </p:cNvSpPr>
          <p:nvPr>
            <p:ph idx="1"/>
          </p:nvPr>
        </p:nvSpPr>
        <p:spPr/>
        <p:txBody>
          <a:bodyPr/>
          <a:lstStyle/>
          <a:p>
            <a:r>
              <a:rPr lang="zh-CN" altLang="en-US" dirty="0" smtClean="0"/>
              <a:t>利用翻译获取规则信息</a:t>
            </a:r>
            <a:endParaRPr lang="zh-CN" altLang="en-US"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17118" y="3212976"/>
            <a:ext cx="2331146" cy="1636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表格 4"/>
          <p:cNvGraphicFramePr>
            <a:graphicFrameLocks noGrp="1"/>
          </p:cNvGraphicFramePr>
          <p:nvPr>
            <p:extLst>
              <p:ext uri="{D42A27DB-BD31-4B8C-83A1-F6EECF244321}">
                <p14:modId xmlns:p14="http://schemas.microsoft.com/office/powerpoint/2010/main" val="2371837927"/>
              </p:ext>
            </p:extLst>
          </p:nvPr>
        </p:nvGraphicFramePr>
        <p:xfrm>
          <a:off x="827584" y="3429000"/>
          <a:ext cx="3024336" cy="1764196"/>
        </p:xfrm>
        <a:graphic>
          <a:graphicData uri="http://schemas.openxmlformats.org/drawingml/2006/table">
            <a:tbl>
              <a:tblPr firstRow="1" firstCol="1" bandRow="1">
                <a:tableStyleId>{5940675A-B579-460E-94D1-54222C63F5DA}</a:tableStyleId>
              </a:tblPr>
              <a:tblGrid>
                <a:gridCol w="3024336"/>
              </a:tblGrid>
              <a:tr h="252028">
                <a:tc>
                  <a:txBody>
                    <a:bodyPr/>
                    <a:lstStyle/>
                    <a:p>
                      <a:pPr marL="0" algn="l" defTabSz="914400" rtl="0" eaLnBrk="1" latinLnBrk="0" hangingPunct="1">
                        <a:spcAft>
                          <a:spcPts val="0"/>
                        </a:spcAft>
                      </a:pPr>
                      <a:r>
                        <a:rPr lang="zh-CN" altLang="zh-CN" sz="1600" kern="0" dirty="0" smtClean="0">
                          <a:solidFill>
                            <a:schemeClr val="tx1"/>
                          </a:solidFill>
                          <a:effectLst/>
                          <a:latin typeface="+mn-lt"/>
                          <a:ea typeface="+mn-ea"/>
                          <a:cs typeface="+mn-cs"/>
                        </a:rPr>
                        <a:t>⟨</a:t>
                      </a:r>
                      <a:r>
                        <a:rPr lang="zh-CN" altLang="en-US" sz="1600" kern="0" dirty="0" smtClean="0">
                          <a:solidFill>
                            <a:schemeClr val="tx1"/>
                          </a:solidFill>
                          <a:effectLst/>
                          <a:latin typeface="+mn-lt"/>
                          <a:ea typeface="+mn-ea"/>
                          <a:cs typeface="+mn-cs"/>
                        </a:rPr>
                        <a:t>布什</a:t>
                      </a:r>
                      <a:r>
                        <a:rPr lang="zh-CN" altLang="zh-CN" sz="1600" kern="0" dirty="0" smtClean="0">
                          <a:solidFill>
                            <a:schemeClr val="tx1"/>
                          </a:solidFill>
                          <a:effectLst/>
                          <a:latin typeface="+mn-lt"/>
                          <a:ea typeface="+mn-ea"/>
                          <a:cs typeface="+mn-cs"/>
                        </a:rPr>
                        <a:t> 与 X</a:t>
                      </a:r>
                      <a:r>
                        <a:rPr lang="en-US" altLang="zh-CN" sz="1600" kern="0" dirty="0" smtClean="0">
                          <a:solidFill>
                            <a:schemeClr val="tx1"/>
                          </a:solidFill>
                          <a:effectLst/>
                          <a:latin typeface="+mn-lt"/>
                          <a:ea typeface="+mn-ea"/>
                          <a:cs typeface="+mn-cs"/>
                        </a:rPr>
                        <a:t>1 X2</a:t>
                      </a:r>
                      <a:r>
                        <a:rPr lang="zh-CN" altLang="zh-CN" sz="1600" kern="0" dirty="0" smtClean="0">
                          <a:solidFill>
                            <a:schemeClr val="tx1"/>
                          </a:solidFill>
                          <a:effectLst/>
                          <a:latin typeface="+mn-lt"/>
                          <a:ea typeface="+mn-ea"/>
                          <a:cs typeface="+mn-cs"/>
                        </a:rPr>
                        <a:t>,</a:t>
                      </a:r>
                      <a:r>
                        <a:rPr lang="en-US" altLang="zh-CN" sz="1600" kern="0" dirty="0" smtClean="0">
                          <a:solidFill>
                            <a:schemeClr val="tx1"/>
                          </a:solidFill>
                          <a:effectLst/>
                          <a:latin typeface="+mn-lt"/>
                          <a:ea typeface="+mn-ea"/>
                          <a:cs typeface="+mn-cs"/>
                        </a:rPr>
                        <a:t> Bush</a:t>
                      </a:r>
                      <a:r>
                        <a:rPr lang="zh-CN" altLang="zh-CN" sz="1600" kern="0" dirty="0" smtClean="0">
                          <a:solidFill>
                            <a:schemeClr val="tx1"/>
                          </a:solidFill>
                          <a:effectLst/>
                          <a:latin typeface="+mn-lt"/>
                          <a:ea typeface="+mn-ea"/>
                          <a:cs typeface="+mn-cs"/>
                        </a:rPr>
                        <a:t> X</a:t>
                      </a:r>
                      <a:r>
                        <a:rPr lang="en-US" altLang="zh-CN" sz="1600" kern="0" dirty="0" smtClean="0">
                          <a:solidFill>
                            <a:schemeClr val="tx1"/>
                          </a:solidFill>
                          <a:effectLst/>
                          <a:latin typeface="+mn-lt"/>
                          <a:ea typeface="+mn-ea"/>
                          <a:cs typeface="+mn-cs"/>
                        </a:rPr>
                        <a:t>2</a:t>
                      </a:r>
                      <a:r>
                        <a:rPr lang="zh-CN" altLang="zh-CN" sz="1600" kern="0" dirty="0" smtClean="0">
                          <a:solidFill>
                            <a:schemeClr val="tx1"/>
                          </a:solidFill>
                          <a:effectLst/>
                          <a:latin typeface="+mn-lt"/>
                          <a:ea typeface="+mn-ea"/>
                          <a:cs typeface="+mn-cs"/>
                        </a:rPr>
                        <a:t> with X</a:t>
                      </a:r>
                      <a:r>
                        <a:rPr lang="en-US" altLang="zh-CN" sz="1600" kern="0" dirty="0" smtClean="0">
                          <a:solidFill>
                            <a:schemeClr val="tx1"/>
                          </a:solidFill>
                          <a:effectLst/>
                          <a:latin typeface="+mn-lt"/>
                          <a:ea typeface="+mn-ea"/>
                          <a:cs typeface="+mn-cs"/>
                        </a:rPr>
                        <a:t>1</a:t>
                      </a:r>
                      <a:r>
                        <a:rPr lang="zh-CN" altLang="zh-CN" sz="1600" kern="0" dirty="0" smtClean="0">
                          <a:solidFill>
                            <a:schemeClr val="tx1"/>
                          </a:solidFill>
                          <a:effectLst/>
                          <a:latin typeface="+mn-lt"/>
                          <a:ea typeface="+mn-ea"/>
                          <a:cs typeface="+mn-cs"/>
                        </a:rPr>
                        <a:t>⟩</a:t>
                      </a:r>
                      <a:endParaRPr lang="zh-CN" altLang="zh-CN" sz="1600" kern="0" dirty="0">
                        <a:solidFill>
                          <a:schemeClr val="tx1"/>
                        </a:solidFill>
                        <a:effectLst/>
                        <a:latin typeface="+mn-lt"/>
                        <a:ea typeface="+mn-ea"/>
                        <a:cs typeface="+mn-cs"/>
                      </a:endParaRPr>
                    </a:p>
                  </a:txBody>
                  <a:tcPr marL="68580" marR="68580" marT="0" marB="0"/>
                </a:tc>
              </a:tr>
              <a:tr h="252028">
                <a:tc>
                  <a:txBody>
                    <a:bodyPr/>
                    <a:lstStyle/>
                    <a:p>
                      <a:pPr marL="0" algn="l" defTabSz="914400" rtl="0" eaLnBrk="1" latinLnBrk="0" hangingPunct="1">
                        <a:spcAft>
                          <a:spcPts val="0"/>
                        </a:spcAft>
                      </a:pPr>
                      <a:r>
                        <a:rPr lang="zh-CN" sz="1600" kern="0" dirty="0">
                          <a:solidFill>
                            <a:schemeClr val="tx1"/>
                          </a:solidFill>
                          <a:effectLst/>
                          <a:latin typeface="+mn-lt"/>
                          <a:ea typeface="+mn-ea"/>
                          <a:cs typeface="+mn-cs"/>
                        </a:rPr>
                        <a:t>⟨沙龙, Sharon⟩</a:t>
                      </a:r>
                    </a:p>
                  </a:txBody>
                  <a:tcPr marL="68580" marR="68580" marT="0" marB="0"/>
                </a:tc>
              </a:tr>
              <a:tr h="252028">
                <a:tc>
                  <a:txBody>
                    <a:bodyPr/>
                    <a:lstStyle/>
                    <a:p>
                      <a:pPr marL="0" algn="l" defTabSz="914400" rtl="0" eaLnBrk="1" latinLnBrk="0" hangingPunct="1">
                        <a:spcAft>
                          <a:spcPts val="0"/>
                        </a:spcAft>
                      </a:pPr>
                      <a:r>
                        <a:rPr lang="zh-CN" sz="1600" kern="0" dirty="0" smtClean="0">
                          <a:solidFill>
                            <a:schemeClr val="tx1"/>
                          </a:solidFill>
                          <a:effectLst/>
                          <a:latin typeface="+mn-lt"/>
                          <a:ea typeface="+mn-ea"/>
                          <a:cs typeface="+mn-cs"/>
                        </a:rPr>
                        <a:t>⟨举行 了 会谈, held a meeting⟩</a:t>
                      </a:r>
                      <a:endParaRPr lang="zh-CN" sz="1600" kern="0" dirty="0">
                        <a:solidFill>
                          <a:schemeClr val="tx1"/>
                        </a:solidFill>
                        <a:effectLst/>
                        <a:latin typeface="+mn-lt"/>
                        <a:ea typeface="+mn-ea"/>
                        <a:cs typeface="+mn-cs"/>
                      </a:endParaRPr>
                    </a:p>
                  </a:txBody>
                  <a:tcPr marL="68580" marR="68580" marT="0" marB="0"/>
                </a:tc>
              </a:tr>
              <a:tr h="252028">
                <a:tc>
                  <a:txBody>
                    <a:bodyPr/>
                    <a:lstStyle/>
                    <a:p>
                      <a:pPr marL="0" algn="l" defTabSz="914400" rtl="0" eaLnBrk="1" latinLnBrk="0" hangingPunct="1">
                        <a:spcAft>
                          <a:spcPts val="0"/>
                        </a:spcAft>
                      </a:pPr>
                      <a:r>
                        <a:rPr lang="zh-CN" sz="1600" kern="0" dirty="0">
                          <a:solidFill>
                            <a:schemeClr val="tx1"/>
                          </a:solidFill>
                          <a:effectLst/>
                          <a:latin typeface="+mn-lt"/>
                          <a:ea typeface="+mn-ea"/>
                          <a:cs typeface="+mn-cs"/>
                        </a:rPr>
                        <a:t>⟨沙龙, Salon⟩</a:t>
                      </a:r>
                    </a:p>
                  </a:txBody>
                  <a:tcPr marL="68580" marR="68580" marT="0" marB="0"/>
                </a:tc>
              </a:tr>
              <a:tr h="252028">
                <a:tc>
                  <a:txBody>
                    <a:bodyPr/>
                    <a:lstStyle/>
                    <a:p>
                      <a:pPr marL="0" algn="l" defTabSz="914400" rtl="0" eaLnBrk="1" latinLnBrk="0" hangingPunct="1">
                        <a:spcAft>
                          <a:spcPts val="0"/>
                        </a:spcAft>
                      </a:pPr>
                      <a:r>
                        <a:rPr lang="zh-CN" sz="1600" kern="0" dirty="0">
                          <a:solidFill>
                            <a:schemeClr val="tx1"/>
                          </a:solidFill>
                          <a:effectLst/>
                          <a:latin typeface="+mn-lt"/>
                          <a:ea typeface="+mn-ea"/>
                          <a:cs typeface="+mn-cs"/>
                        </a:rPr>
                        <a:t>⟨举行 了 会谈, hold a meeting⟩</a:t>
                      </a:r>
                    </a:p>
                  </a:txBody>
                  <a:tcPr marL="68580" marR="68580" marT="0" marB="0"/>
                </a:tc>
              </a:tr>
              <a:tr h="2520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600" kern="0" smtClean="0">
                          <a:solidFill>
                            <a:schemeClr val="tx1"/>
                          </a:solidFill>
                          <a:effectLst/>
                          <a:latin typeface="+mn-lt"/>
                          <a:ea typeface="+mn-ea"/>
                          <a:cs typeface="+mn-cs"/>
                        </a:rPr>
                        <a:t>⟨举行 了 会谈, hold a </a:t>
                      </a:r>
                      <a:r>
                        <a:rPr lang="en-US" altLang="zh-CN" sz="1600" kern="0" smtClean="0">
                          <a:solidFill>
                            <a:schemeClr val="tx1"/>
                          </a:solidFill>
                          <a:effectLst/>
                          <a:latin typeface="+mn-lt"/>
                          <a:ea typeface="+mn-ea"/>
                          <a:cs typeface="+mn-cs"/>
                        </a:rPr>
                        <a:t>conference</a:t>
                      </a:r>
                      <a:r>
                        <a:rPr lang="zh-CN" altLang="zh-CN" sz="1600" kern="0" smtClean="0">
                          <a:solidFill>
                            <a:schemeClr val="tx1"/>
                          </a:solidFill>
                          <a:effectLst/>
                          <a:latin typeface="+mn-lt"/>
                          <a:ea typeface="+mn-ea"/>
                          <a:cs typeface="+mn-cs"/>
                        </a:rPr>
                        <a:t>⟩</a:t>
                      </a:r>
                      <a:endParaRPr lang="zh-CN" altLang="zh-CN" sz="1600" kern="0" dirty="0" smtClean="0">
                        <a:solidFill>
                          <a:schemeClr val="tx1"/>
                        </a:solidFill>
                        <a:effectLst/>
                        <a:latin typeface="+mn-lt"/>
                        <a:ea typeface="+mn-ea"/>
                        <a:cs typeface="+mn-cs"/>
                      </a:endParaRPr>
                    </a:p>
                  </a:txBody>
                  <a:tcPr marL="68580" marR="68580" marT="0" marB="0"/>
                </a:tc>
              </a:tr>
              <a:tr h="2520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600" kern="0" dirty="0" smtClean="0">
                          <a:solidFill>
                            <a:schemeClr val="tx1"/>
                          </a:solidFill>
                          <a:effectLst/>
                          <a:latin typeface="+mn-lt"/>
                          <a:ea typeface="+mn-ea"/>
                          <a:cs typeface="+mn-cs"/>
                        </a:rPr>
                        <a:t>……</a:t>
                      </a:r>
                      <a:endParaRPr lang="zh-CN" altLang="zh-CN" sz="1600" kern="0" dirty="0" smtClean="0">
                        <a:solidFill>
                          <a:schemeClr val="tx1"/>
                        </a:solidFill>
                        <a:effectLst/>
                        <a:latin typeface="+mn-lt"/>
                        <a:ea typeface="+mn-ea"/>
                        <a:cs typeface="+mn-cs"/>
                      </a:endParaRPr>
                    </a:p>
                  </a:txBody>
                  <a:tcPr marL="68580" marR="68580" marT="0" marB="0"/>
                </a:tc>
              </a:tr>
            </a:tbl>
          </a:graphicData>
        </a:graphic>
      </p:graphicFrame>
      <p:cxnSp>
        <p:nvCxnSpPr>
          <p:cNvPr id="6" name="直接箭头连接符 5"/>
          <p:cNvCxnSpPr/>
          <p:nvPr/>
        </p:nvCxnSpPr>
        <p:spPr>
          <a:xfrm>
            <a:off x="3870588" y="4444732"/>
            <a:ext cx="72008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4" name="TextBox 3"/>
          <p:cNvSpPr txBox="1"/>
          <p:nvPr/>
        </p:nvSpPr>
        <p:spPr>
          <a:xfrm>
            <a:off x="395536" y="3356992"/>
            <a:ext cx="360040" cy="400110"/>
          </a:xfrm>
          <a:prstGeom prst="rect">
            <a:avLst/>
          </a:prstGeom>
          <a:noFill/>
        </p:spPr>
        <p:txBody>
          <a:bodyPr wrap="square" rtlCol="0">
            <a:spAutoFit/>
          </a:bodyPr>
          <a:lstStyle/>
          <a:p>
            <a:r>
              <a:rPr lang="zh-CN" altLang="en-US" sz="2000" b="1" dirty="0" smtClean="0">
                <a:solidFill>
                  <a:srgbClr val="00B050"/>
                </a:solidFill>
              </a:rPr>
              <a:t>√</a:t>
            </a:r>
            <a:endParaRPr lang="zh-CN" altLang="en-US" sz="2000" b="1" dirty="0">
              <a:solidFill>
                <a:srgbClr val="00B050"/>
              </a:solidFill>
            </a:endParaRPr>
          </a:p>
        </p:txBody>
      </p:sp>
      <p:sp>
        <p:nvSpPr>
          <p:cNvPr id="8" name="TextBox 7"/>
          <p:cNvSpPr txBox="1"/>
          <p:nvPr/>
        </p:nvSpPr>
        <p:spPr>
          <a:xfrm>
            <a:off x="395536" y="3635732"/>
            <a:ext cx="360040" cy="400110"/>
          </a:xfrm>
          <a:prstGeom prst="rect">
            <a:avLst/>
          </a:prstGeom>
          <a:noFill/>
        </p:spPr>
        <p:txBody>
          <a:bodyPr wrap="square" rtlCol="0">
            <a:spAutoFit/>
          </a:bodyPr>
          <a:lstStyle/>
          <a:p>
            <a:r>
              <a:rPr lang="zh-CN" altLang="en-US" sz="2000" b="1" dirty="0" smtClean="0">
                <a:solidFill>
                  <a:srgbClr val="00B050"/>
                </a:solidFill>
              </a:rPr>
              <a:t>√</a:t>
            </a:r>
            <a:endParaRPr lang="zh-CN" altLang="en-US" sz="2000" b="1" dirty="0">
              <a:solidFill>
                <a:srgbClr val="00B050"/>
              </a:solidFill>
            </a:endParaRPr>
          </a:p>
        </p:txBody>
      </p:sp>
      <p:sp>
        <p:nvSpPr>
          <p:cNvPr id="9" name="TextBox 8"/>
          <p:cNvSpPr txBox="1"/>
          <p:nvPr/>
        </p:nvSpPr>
        <p:spPr>
          <a:xfrm>
            <a:off x="395536" y="3861048"/>
            <a:ext cx="360040" cy="400110"/>
          </a:xfrm>
          <a:prstGeom prst="rect">
            <a:avLst/>
          </a:prstGeom>
          <a:noFill/>
        </p:spPr>
        <p:txBody>
          <a:bodyPr wrap="square" rtlCol="0">
            <a:spAutoFit/>
          </a:bodyPr>
          <a:lstStyle/>
          <a:p>
            <a:r>
              <a:rPr lang="zh-CN" altLang="en-US" sz="2000" b="1" dirty="0" smtClean="0">
                <a:solidFill>
                  <a:srgbClr val="00B050"/>
                </a:solidFill>
              </a:rPr>
              <a:t>√</a:t>
            </a:r>
            <a:endParaRPr lang="zh-CN" altLang="en-US" sz="2000" b="1" dirty="0">
              <a:solidFill>
                <a:srgbClr val="00B050"/>
              </a:solidFill>
            </a:endParaRPr>
          </a:p>
        </p:txBody>
      </p:sp>
      <p:sp>
        <p:nvSpPr>
          <p:cNvPr id="7" name="TextBox 6"/>
          <p:cNvSpPr txBox="1"/>
          <p:nvPr/>
        </p:nvSpPr>
        <p:spPr>
          <a:xfrm>
            <a:off x="3995936" y="2771636"/>
            <a:ext cx="2880320" cy="369332"/>
          </a:xfrm>
          <a:prstGeom prst="rect">
            <a:avLst/>
          </a:prstGeom>
          <a:noFill/>
        </p:spPr>
        <p:txBody>
          <a:bodyPr wrap="square" rtlCol="0">
            <a:spAutoFit/>
          </a:bodyPr>
          <a:lstStyle/>
          <a:p>
            <a:r>
              <a:rPr lang="zh-CN" altLang="en-US" dirty="0" smtClean="0"/>
              <a:t>布什 与 沙龙 举行 了 会谈</a:t>
            </a:r>
            <a:endParaRPr lang="zh-CN" altLang="en-US" dirty="0"/>
          </a:p>
        </p:txBody>
      </p:sp>
    </p:spTree>
    <p:extLst>
      <p:ext uri="{BB962C8B-B14F-4D97-AF65-F5344CB8AC3E}">
        <p14:creationId xmlns:p14="http://schemas.microsoft.com/office/powerpoint/2010/main" val="21904019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翻译日志模型剪枝</a:t>
            </a:r>
            <a:endParaRPr lang="zh-CN" altLang="en-US" dirty="0"/>
          </a:p>
        </p:txBody>
      </p:sp>
      <p:sp>
        <p:nvSpPr>
          <p:cNvPr id="3" name="内容占位符 2"/>
          <p:cNvSpPr>
            <a:spLocks noGrp="1"/>
          </p:cNvSpPr>
          <p:nvPr>
            <p:ph idx="1"/>
          </p:nvPr>
        </p:nvSpPr>
        <p:spPr/>
        <p:txBody>
          <a:bodyPr/>
          <a:lstStyle/>
          <a:p>
            <a:r>
              <a:rPr lang="zh-CN" altLang="en-US" dirty="0" smtClean="0"/>
              <a:t>利用翻译获取规则信息</a:t>
            </a:r>
            <a:endParaRPr lang="zh-CN" altLang="en-US"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17118" y="3212976"/>
            <a:ext cx="2331146" cy="1636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表格 4"/>
          <p:cNvGraphicFramePr>
            <a:graphicFrameLocks noGrp="1"/>
          </p:cNvGraphicFramePr>
          <p:nvPr>
            <p:extLst>
              <p:ext uri="{D42A27DB-BD31-4B8C-83A1-F6EECF244321}">
                <p14:modId xmlns:p14="http://schemas.microsoft.com/office/powerpoint/2010/main" val="752355307"/>
              </p:ext>
            </p:extLst>
          </p:nvPr>
        </p:nvGraphicFramePr>
        <p:xfrm>
          <a:off x="827584" y="3429000"/>
          <a:ext cx="3024336" cy="1764196"/>
        </p:xfrm>
        <a:graphic>
          <a:graphicData uri="http://schemas.openxmlformats.org/drawingml/2006/table">
            <a:tbl>
              <a:tblPr firstRow="1" firstCol="1" bandRow="1">
                <a:tableStyleId>{5940675A-B579-460E-94D1-54222C63F5DA}</a:tableStyleId>
              </a:tblPr>
              <a:tblGrid>
                <a:gridCol w="3024336"/>
              </a:tblGrid>
              <a:tr h="252028">
                <a:tc>
                  <a:txBody>
                    <a:bodyPr/>
                    <a:lstStyle/>
                    <a:p>
                      <a:pPr marL="0" algn="l" defTabSz="914400" rtl="0" eaLnBrk="1" latinLnBrk="0" hangingPunct="1">
                        <a:spcAft>
                          <a:spcPts val="0"/>
                        </a:spcAft>
                      </a:pPr>
                      <a:r>
                        <a:rPr lang="zh-CN" altLang="zh-CN" sz="1600" kern="0" dirty="0" smtClean="0">
                          <a:solidFill>
                            <a:schemeClr val="tx1"/>
                          </a:solidFill>
                          <a:effectLst/>
                          <a:latin typeface="+mn-lt"/>
                          <a:ea typeface="+mn-ea"/>
                          <a:cs typeface="+mn-cs"/>
                        </a:rPr>
                        <a:t>⟨</a:t>
                      </a:r>
                      <a:r>
                        <a:rPr lang="zh-CN" altLang="en-US" sz="1600" kern="0" dirty="0" smtClean="0">
                          <a:solidFill>
                            <a:schemeClr val="tx1"/>
                          </a:solidFill>
                          <a:effectLst/>
                          <a:latin typeface="+mn-lt"/>
                          <a:ea typeface="+mn-ea"/>
                          <a:cs typeface="+mn-cs"/>
                        </a:rPr>
                        <a:t>布什</a:t>
                      </a:r>
                      <a:r>
                        <a:rPr lang="zh-CN" altLang="zh-CN" sz="1600" kern="0" dirty="0" smtClean="0">
                          <a:solidFill>
                            <a:schemeClr val="tx1"/>
                          </a:solidFill>
                          <a:effectLst/>
                          <a:latin typeface="+mn-lt"/>
                          <a:ea typeface="+mn-ea"/>
                          <a:cs typeface="+mn-cs"/>
                        </a:rPr>
                        <a:t> 与 X</a:t>
                      </a:r>
                      <a:r>
                        <a:rPr lang="en-US" altLang="zh-CN" sz="1600" kern="0" dirty="0" smtClean="0">
                          <a:solidFill>
                            <a:schemeClr val="tx1"/>
                          </a:solidFill>
                          <a:effectLst/>
                          <a:latin typeface="+mn-lt"/>
                          <a:ea typeface="+mn-ea"/>
                          <a:cs typeface="+mn-cs"/>
                        </a:rPr>
                        <a:t>1 X2</a:t>
                      </a:r>
                      <a:r>
                        <a:rPr lang="zh-CN" altLang="zh-CN" sz="1600" kern="0" dirty="0" smtClean="0">
                          <a:solidFill>
                            <a:schemeClr val="tx1"/>
                          </a:solidFill>
                          <a:effectLst/>
                          <a:latin typeface="+mn-lt"/>
                          <a:ea typeface="+mn-ea"/>
                          <a:cs typeface="+mn-cs"/>
                        </a:rPr>
                        <a:t>,</a:t>
                      </a:r>
                      <a:r>
                        <a:rPr lang="en-US" altLang="zh-CN" sz="1600" kern="0" dirty="0" smtClean="0">
                          <a:solidFill>
                            <a:schemeClr val="tx1"/>
                          </a:solidFill>
                          <a:effectLst/>
                          <a:latin typeface="+mn-lt"/>
                          <a:ea typeface="+mn-ea"/>
                          <a:cs typeface="+mn-cs"/>
                        </a:rPr>
                        <a:t> Bush</a:t>
                      </a:r>
                      <a:r>
                        <a:rPr lang="zh-CN" altLang="zh-CN" sz="1600" kern="0" dirty="0" smtClean="0">
                          <a:solidFill>
                            <a:schemeClr val="tx1"/>
                          </a:solidFill>
                          <a:effectLst/>
                          <a:latin typeface="+mn-lt"/>
                          <a:ea typeface="+mn-ea"/>
                          <a:cs typeface="+mn-cs"/>
                        </a:rPr>
                        <a:t> X</a:t>
                      </a:r>
                      <a:r>
                        <a:rPr lang="en-US" altLang="zh-CN" sz="1600" kern="0" dirty="0" smtClean="0">
                          <a:solidFill>
                            <a:schemeClr val="tx1"/>
                          </a:solidFill>
                          <a:effectLst/>
                          <a:latin typeface="+mn-lt"/>
                          <a:ea typeface="+mn-ea"/>
                          <a:cs typeface="+mn-cs"/>
                        </a:rPr>
                        <a:t>2</a:t>
                      </a:r>
                      <a:r>
                        <a:rPr lang="zh-CN" altLang="zh-CN" sz="1600" kern="0" dirty="0" smtClean="0">
                          <a:solidFill>
                            <a:schemeClr val="tx1"/>
                          </a:solidFill>
                          <a:effectLst/>
                          <a:latin typeface="+mn-lt"/>
                          <a:ea typeface="+mn-ea"/>
                          <a:cs typeface="+mn-cs"/>
                        </a:rPr>
                        <a:t> with X</a:t>
                      </a:r>
                      <a:r>
                        <a:rPr lang="en-US" altLang="zh-CN" sz="1600" kern="0" dirty="0" smtClean="0">
                          <a:solidFill>
                            <a:schemeClr val="tx1"/>
                          </a:solidFill>
                          <a:effectLst/>
                          <a:latin typeface="+mn-lt"/>
                          <a:ea typeface="+mn-ea"/>
                          <a:cs typeface="+mn-cs"/>
                        </a:rPr>
                        <a:t>1</a:t>
                      </a:r>
                      <a:r>
                        <a:rPr lang="zh-CN" altLang="zh-CN" sz="1600" kern="0" dirty="0" smtClean="0">
                          <a:solidFill>
                            <a:schemeClr val="tx1"/>
                          </a:solidFill>
                          <a:effectLst/>
                          <a:latin typeface="+mn-lt"/>
                          <a:ea typeface="+mn-ea"/>
                          <a:cs typeface="+mn-cs"/>
                        </a:rPr>
                        <a:t>⟩</a:t>
                      </a:r>
                      <a:endParaRPr lang="zh-CN" altLang="zh-CN" sz="1600" kern="0" dirty="0">
                        <a:solidFill>
                          <a:schemeClr val="tx1"/>
                        </a:solidFill>
                        <a:effectLst/>
                        <a:latin typeface="+mn-lt"/>
                        <a:ea typeface="+mn-ea"/>
                        <a:cs typeface="+mn-cs"/>
                      </a:endParaRPr>
                    </a:p>
                  </a:txBody>
                  <a:tcPr marL="68580" marR="68580" marT="0" marB="0"/>
                </a:tc>
              </a:tr>
              <a:tr h="252028">
                <a:tc>
                  <a:txBody>
                    <a:bodyPr/>
                    <a:lstStyle/>
                    <a:p>
                      <a:pPr marL="0" algn="l" defTabSz="914400" rtl="0" eaLnBrk="1" latinLnBrk="0" hangingPunct="1">
                        <a:spcAft>
                          <a:spcPts val="0"/>
                        </a:spcAft>
                      </a:pPr>
                      <a:r>
                        <a:rPr lang="zh-CN" sz="1600" kern="0" dirty="0">
                          <a:solidFill>
                            <a:schemeClr val="tx1"/>
                          </a:solidFill>
                          <a:effectLst/>
                          <a:latin typeface="+mn-lt"/>
                          <a:ea typeface="+mn-ea"/>
                          <a:cs typeface="+mn-cs"/>
                        </a:rPr>
                        <a:t>⟨沙龙, Sharon⟩</a:t>
                      </a:r>
                    </a:p>
                  </a:txBody>
                  <a:tcPr marL="68580" marR="68580" marT="0" marB="0"/>
                </a:tc>
              </a:tr>
              <a:tr h="252028">
                <a:tc>
                  <a:txBody>
                    <a:bodyPr/>
                    <a:lstStyle/>
                    <a:p>
                      <a:pPr marL="0" algn="l" defTabSz="914400" rtl="0" eaLnBrk="1" latinLnBrk="0" hangingPunct="1">
                        <a:spcAft>
                          <a:spcPts val="0"/>
                        </a:spcAft>
                      </a:pPr>
                      <a:r>
                        <a:rPr lang="zh-CN" sz="1600" kern="0" dirty="0" smtClean="0">
                          <a:solidFill>
                            <a:schemeClr val="tx1"/>
                          </a:solidFill>
                          <a:effectLst/>
                          <a:latin typeface="+mn-lt"/>
                          <a:ea typeface="+mn-ea"/>
                          <a:cs typeface="+mn-cs"/>
                        </a:rPr>
                        <a:t>⟨举行 了 会谈, held a meeting⟩</a:t>
                      </a:r>
                      <a:endParaRPr lang="zh-CN" sz="1600" kern="0" dirty="0">
                        <a:solidFill>
                          <a:schemeClr val="tx1"/>
                        </a:solidFill>
                        <a:effectLst/>
                        <a:latin typeface="+mn-lt"/>
                        <a:ea typeface="+mn-ea"/>
                        <a:cs typeface="+mn-cs"/>
                      </a:endParaRPr>
                    </a:p>
                  </a:txBody>
                  <a:tcPr marL="68580" marR="68580" marT="0" marB="0"/>
                </a:tc>
              </a:tr>
              <a:tr h="252028">
                <a:tc>
                  <a:txBody>
                    <a:bodyPr/>
                    <a:lstStyle/>
                    <a:p>
                      <a:pPr marL="0" algn="l" defTabSz="914400" rtl="0" eaLnBrk="1" latinLnBrk="0" hangingPunct="1">
                        <a:spcAft>
                          <a:spcPts val="0"/>
                        </a:spcAft>
                      </a:pPr>
                      <a:r>
                        <a:rPr lang="zh-CN" sz="1600" kern="0" dirty="0">
                          <a:solidFill>
                            <a:schemeClr val="tx1"/>
                          </a:solidFill>
                          <a:effectLst/>
                          <a:latin typeface="+mn-lt"/>
                          <a:ea typeface="+mn-ea"/>
                          <a:cs typeface="+mn-cs"/>
                        </a:rPr>
                        <a:t>⟨沙龙, Salon⟩</a:t>
                      </a:r>
                    </a:p>
                  </a:txBody>
                  <a:tcPr marL="68580" marR="68580" marT="0" marB="0"/>
                </a:tc>
              </a:tr>
              <a:tr h="252028">
                <a:tc>
                  <a:txBody>
                    <a:bodyPr/>
                    <a:lstStyle/>
                    <a:p>
                      <a:pPr marL="0" algn="l" defTabSz="914400" rtl="0" eaLnBrk="1" latinLnBrk="0" hangingPunct="1">
                        <a:spcAft>
                          <a:spcPts val="0"/>
                        </a:spcAft>
                      </a:pPr>
                      <a:r>
                        <a:rPr lang="zh-CN" sz="1600" kern="0" dirty="0">
                          <a:solidFill>
                            <a:schemeClr val="tx1"/>
                          </a:solidFill>
                          <a:effectLst/>
                          <a:latin typeface="+mn-lt"/>
                          <a:ea typeface="+mn-ea"/>
                          <a:cs typeface="+mn-cs"/>
                        </a:rPr>
                        <a:t>⟨举行 了 会谈, hold a meeting⟩</a:t>
                      </a:r>
                    </a:p>
                  </a:txBody>
                  <a:tcPr marL="68580" marR="68580" marT="0" marB="0"/>
                </a:tc>
              </a:tr>
              <a:tr h="2520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600" kern="0" smtClean="0">
                          <a:solidFill>
                            <a:schemeClr val="tx1"/>
                          </a:solidFill>
                          <a:effectLst/>
                          <a:latin typeface="+mn-lt"/>
                          <a:ea typeface="+mn-ea"/>
                          <a:cs typeface="+mn-cs"/>
                        </a:rPr>
                        <a:t>⟨举行 了 会谈, hold a </a:t>
                      </a:r>
                      <a:r>
                        <a:rPr lang="en-US" altLang="zh-CN" sz="1600" kern="0" smtClean="0">
                          <a:solidFill>
                            <a:schemeClr val="tx1"/>
                          </a:solidFill>
                          <a:effectLst/>
                          <a:latin typeface="+mn-lt"/>
                          <a:ea typeface="+mn-ea"/>
                          <a:cs typeface="+mn-cs"/>
                        </a:rPr>
                        <a:t>conference</a:t>
                      </a:r>
                      <a:r>
                        <a:rPr lang="zh-CN" altLang="zh-CN" sz="1600" kern="0" smtClean="0">
                          <a:solidFill>
                            <a:schemeClr val="tx1"/>
                          </a:solidFill>
                          <a:effectLst/>
                          <a:latin typeface="+mn-lt"/>
                          <a:ea typeface="+mn-ea"/>
                          <a:cs typeface="+mn-cs"/>
                        </a:rPr>
                        <a:t>⟩</a:t>
                      </a:r>
                      <a:endParaRPr lang="zh-CN" altLang="zh-CN" sz="1600" kern="0" dirty="0" smtClean="0">
                        <a:solidFill>
                          <a:schemeClr val="tx1"/>
                        </a:solidFill>
                        <a:effectLst/>
                        <a:latin typeface="+mn-lt"/>
                        <a:ea typeface="+mn-ea"/>
                        <a:cs typeface="+mn-cs"/>
                      </a:endParaRPr>
                    </a:p>
                  </a:txBody>
                  <a:tcPr marL="68580" marR="68580" marT="0" marB="0"/>
                </a:tc>
              </a:tr>
              <a:tr h="2520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600" kern="0" dirty="0" smtClean="0">
                          <a:solidFill>
                            <a:schemeClr val="tx1"/>
                          </a:solidFill>
                          <a:effectLst/>
                          <a:latin typeface="+mn-lt"/>
                          <a:ea typeface="+mn-ea"/>
                          <a:cs typeface="+mn-cs"/>
                        </a:rPr>
                        <a:t>……</a:t>
                      </a:r>
                      <a:endParaRPr lang="zh-CN" altLang="zh-CN" sz="1600" kern="0" dirty="0" smtClean="0">
                        <a:solidFill>
                          <a:schemeClr val="tx1"/>
                        </a:solidFill>
                        <a:effectLst/>
                        <a:latin typeface="+mn-lt"/>
                        <a:ea typeface="+mn-ea"/>
                        <a:cs typeface="+mn-cs"/>
                      </a:endParaRPr>
                    </a:p>
                  </a:txBody>
                  <a:tcPr marL="68580" marR="68580" marT="0" marB="0"/>
                </a:tc>
              </a:tr>
            </a:tbl>
          </a:graphicData>
        </a:graphic>
      </p:graphicFrame>
      <p:cxnSp>
        <p:nvCxnSpPr>
          <p:cNvPr id="6" name="直接箭头连接符 5"/>
          <p:cNvCxnSpPr/>
          <p:nvPr/>
        </p:nvCxnSpPr>
        <p:spPr>
          <a:xfrm>
            <a:off x="3870588" y="4444732"/>
            <a:ext cx="72008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4" name="TextBox 3"/>
          <p:cNvSpPr txBox="1"/>
          <p:nvPr/>
        </p:nvSpPr>
        <p:spPr>
          <a:xfrm>
            <a:off x="395536" y="3356992"/>
            <a:ext cx="360040" cy="400110"/>
          </a:xfrm>
          <a:prstGeom prst="rect">
            <a:avLst/>
          </a:prstGeom>
          <a:noFill/>
        </p:spPr>
        <p:txBody>
          <a:bodyPr wrap="square" rtlCol="0">
            <a:spAutoFit/>
          </a:bodyPr>
          <a:lstStyle/>
          <a:p>
            <a:r>
              <a:rPr lang="en-US" altLang="zh-CN" sz="2000" b="1" dirty="0" smtClean="0">
                <a:solidFill>
                  <a:srgbClr val="00B050"/>
                </a:solidFill>
              </a:rPr>
              <a:t>1</a:t>
            </a:r>
            <a:endParaRPr lang="zh-CN" altLang="en-US" sz="2000" b="1" dirty="0">
              <a:solidFill>
                <a:srgbClr val="00B050"/>
              </a:solidFill>
            </a:endParaRPr>
          </a:p>
        </p:txBody>
      </p:sp>
      <p:sp>
        <p:nvSpPr>
          <p:cNvPr id="8" name="TextBox 7"/>
          <p:cNvSpPr txBox="1"/>
          <p:nvPr/>
        </p:nvSpPr>
        <p:spPr>
          <a:xfrm>
            <a:off x="395536" y="3635732"/>
            <a:ext cx="360040" cy="400110"/>
          </a:xfrm>
          <a:prstGeom prst="rect">
            <a:avLst/>
          </a:prstGeom>
          <a:noFill/>
        </p:spPr>
        <p:txBody>
          <a:bodyPr wrap="square" rtlCol="0">
            <a:spAutoFit/>
          </a:bodyPr>
          <a:lstStyle/>
          <a:p>
            <a:r>
              <a:rPr lang="en-US" altLang="zh-CN" sz="2000" b="1" dirty="0" smtClean="0">
                <a:solidFill>
                  <a:srgbClr val="00B050"/>
                </a:solidFill>
              </a:rPr>
              <a:t>1</a:t>
            </a:r>
            <a:endParaRPr lang="zh-CN" altLang="en-US" sz="2000" b="1" dirty="0">
              <a:solidFill>
                <a:srgbClr val="00B050"/>
              </a:solidFill>
            </a:endParaRPr>
          </a:p>
        </p:txBody>
      </p:sp>
      <p:sp>
        <p:nvSpPr>
          <p:cNvPr id="9" name="TextBox 8"/>
          <p:cNvSpPr txBox="1"/>
          <p:nvPr/>
        </p:nvSpPr>
        <p:spPr>
          <a:xfrm>
            <a:off x="395536" y="3861048"/>
            <a:ext cx="360040" cy="400110"/>
          </a:xfrm>
          <a:prstGeom prst="rect">
            <a:avLst/>
          </a:prstGeom>
          <a:noFill/>
        </p:spPr>
        <p:txBody>
          <a:bodyPr wrap="square" rtlCol="0">
            <a:spAutoFit/>
          </a:bodyPr>
          <a:lstStyle/>
          <a:p>
            <a:r>
              <a:rPr lang="en-US" altLang="zh-CN" sz="2000" b="1" dirty="0" smtClean="0">
                <a:solidFill>
                  <a:srgbClr val="00B050"/>
                </a:solidFill>
              </a:rPr>
              <a:t>1</a:t>
            </a:r>
            <a:endParaRPr lang="zh-CN" altLang="en-US" sz="2000" b="1" dirty="0">
              <a:solidFill>
                <a:srgbClr val="00B050"/>
              </a:solidFill>
            </a:endParaRPr>
          </a:p>
        </p:txBody>
      </p:sp>
      <p:sp>
        <p:nvSpPr>
          <p:cNvPr id="11" name="TextBox 10"/>
          <p:cNvSpPr txBox="1"/>
          <p:nvPr/>
        </p:nvSpPr>
        <p:spPr>
          <a:xfrm>
            <a:off x="3995936" y="2771636"/>
            <a:ext cx="2880320" cy="369332"/>
          </a:xfrm>
          <a:prstGeom prst="rect">
            <a:avLst/>
          </a:prstGeom>
          <a:noFill/>
        </p:spPr>
        <p:txBody>
          <a:bodyPr wrap="square" rtlCol="0">
            <a:spAutoFit/>
          </a:bodyPr>
          <a:lstStyle/>
          <a:p>
            <a:r>
              <a:rPr lang="zh-CN" altLang="en-US" dirty="0" smtClean="0"/>
              <a:t>布什 与 沙龙 举行 了 会谈</a:t>
            </a:r>
            <a:endParaRPr lang="zh-CN" altLang="en-US" dirty="0"/>
          </a:p>
        </p:txBody>
      </p:sp>
    </p:spTree>
    <p:extLst>
      <p:ext uri="{BB962C8B-B14F-4D97-AF65-F5344CB8AC3E}">
        <p14:creationId xmlns:p14="http://schemas.microsoft.com/office/powerpoint/2010/main" val="38284622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翻译日志模型剪枝</a:t>
            </a:r>
            <a:endParaRPr lang="zh-CN" altLang="en-US" dirty="0"/>
          </a:p>
        </p:txBody>
      </p:sp>
      <p:sp>
        <p:nvSpPr>
          <p:cNvPr id="3" name="内容占位符 2"/>
          <p:cNvSpPr>
            <a:spLocks noGrp="1"/>
          </p:cNvSpPr>
          <p:nvPr>
            <p:ph idx="1"/>
          </p:nvPr>
        </p:nvSpPr>
        <p:spPr/>
        <p:txBody>
          <a:bodyPr/>
          <a:lstStyle/>
          <a:p>
            <a:r>
              <a:rPr lang="zh-CN" altLang="en-US" dirty="0" smtClean="0"/>
              <a:t>利用翻译获取规则信息</a:t>
            </a:r>
            <a:endParaRPr lang="zh-CN" altLang="en-US"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17118" y="3212976"/>
            <a:ext cx="2331146" cy="1636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表格 4"/>
          <p:cNvGraphicFramePr>
            <a:graphicFrameLocks noGrp="1"/>
          </p:cNvGraphicFramePr>
          <p:nvPr>
            <p:extLst>
              <p:ext uri="{D42A27DB-BD31-4B8C-83A1-F6EECF244321}">
                <p14:modId xmlns:p14="http://schemas.microsoft.com/office/powerpoint/2010/main" val="736210355"/>
              </p:ext>
            </p:extLst>
          </p:nvPr>
        </p:nvGraphicFramePr>
        <p:xfrm>
          <a:off x="827584" y="3429000"/>
          <a:ext cx="3024336" cy="1764196"/>
        </p:xfrm>
        <a:graphic>
          <a:graphicData uri="http://schemas.openxmlformats.org/drawingml/2006/table">
            <a:tbl>
              <a:tblPr firstRow="1" firstCol="1" bandRow="1">
                <a:tableStyleId>{5940675A-B579-460E-94D1-54222C63F5DA}</a:tableStyleId>
              </a:tblPr>
              <a:tblGrid>
                <a:gridCol w="3024336"/>
              </a:tblGrid>
              <a:tr h="252028">
                <a:tc>
                  <a:txBody>
                    <a:bodyPr/>
                    <a:lstStyle/>
                    <a:p>
                      <a:pPr marL="0" algn="l" defTabSz="914400" rtl="0" eaLnBrk="1" latinLnBrk="0" hangingPunct="1">
                        <a:spcAft>
                          <a:spcPts val="0"/>
                        </a:spcAft>
                      </a:pPr>
                      <a:r>
                        <a:rPr lang="zh-CN" altLang="zh-CN" sz="1600" kern="0" dirty="0" smtClean="0">
                          <a:solidFill>
                            <a:schemeClr val="tx1"/>
                          </a:solidFill>
                          <a:effectLst/>
                          <a:latin typeface="+mn-lt"/>
                          <a:ea typeface="+mn-ea"/>
                          <a:cs typeface="+mn-cs"/>
                        </a:rPr>
                        <a:t>⟨</a:t>
                      </a:r>
                      <a:r>
                        <a:rPr lang="zh-CN" altLang="en-US" sz="1600" kern="0" dirty="0" smtClean="0">
                          <a:solidFill>
                            <a:schemeClr val="tx1"/>
                          </a:solidFill>
                          <a:effectLst/>
                          <a:latin typeface="+mn-lt"/>
                          <a:ea typeface="+mn-ea"/>
                          <a:cs typeface="+mn-cs"/>
                        </a:rPr>
                        <a:t>布什</a:t>
                      </a:r>
                      <a:r>
                        <a:rPr lang="zh-CN" altLang="zh-CN" sz="1600" kern="0" dirty="0" smtClean="0">
                          <a:solidFill>
                            <a:schemeClr val="tx1"/>
                          </a:solidFill>
                          <a:effectLst/>
                          <a:latin typeface="+mn-lt"/>
                          <a:ea typeface="+mn-ea"/>
                          <a:cs typeface="+mn-cs"/>
                        </a:rPr>
                        <a:t> 与 X</a:t>
                      </a:r>
                      <a:r>
                        <a:rPr lang="en-US" altLang="zh-CN" sz="1600" kern="0" dirty="0" smtClean="0">
                          <a:solidFill>
                            <a:schemeClr val="tx1"/>
                          </a:solidFill>
                          <a:effectLst/>
                          <a:latin typeface="+mn-lt"/>
                          <a:ea typeface="+mn-ea"/>
                          <a:cs typeface="+mn-cs"/>
                        </a:rPr>
                        <a:t>1 X2</a:t>
                      </a:r>
                      <a:r>
                        <a:rPr lang="zh-CN" altLang="zh-CN" sz="1600" kern="0" dirty="0" smtClean="0">
                          <a:solidFill>
                            <a:schemeClr val="tx1"/>
                          </a:solidFill>
                          <a:effectLst/>
                          <a:latin typeface="+mn-lt"/>
                          <a:ea typeface="+mn-ea"/>
                          <a:cs typeface="+mn-cs"/>
                        </a:rPr>
                        <a:t>,</a:t>
                      </a:r>
                      <a:r>
                        <a:rPr lang="en-US" altLang="zh-CN" sz="1600" kern="0" dirty="0" smtClean="0">
                          <a:solidFill>
                            <a:schemeClr val="tx1"/>
                          </a:solidFill>
                          <a:effectLst/>
                          <a:latin typeface="+mn-lt"/>
                          <a:ea typeface="+mn-ea"/>
                          <a:cs typeface="+mn-cs"/>
                        </a:rPr>
                        <a:t> Bush</a:t>
                      </a:r>
                      <a:r>
                        <a:rPr lang="zh-CN" altLang="zh-CN" sz="1600" kern="0" dirty="0" smtClean="0">
                          <a:solidFill>
                            <a:schemeClr val="tx1"/>
                          </a:solidFill>
                          <a:effectLst/>
                          <a:latin typeface="+mn-lt"/>
                          <a:ea typeface="+mn-ea"/>
                          <a:cs typeface="+mn-cs"/>
                        </a:rPr>
                        <a:t> X</a:t>
                      </a:r>
                      <a:r>
                        <a:rPr lang="en-US" altLang="zh-CN" sz="1600" kern="0" dirty="0" smtClean="0">
                          <a:solidFill>
                            <a:schemeClr val="tx1"/>
                          </a:solidFill>
                          <a:effectLst/>
                          <a:latin typeface="+mn-lt"/>
                          <a:ea typeface="+mn-ea"/>
                          <a:cs typeface="+mn-cs"/>
                        </a:rPr>
                        <a:t>2</a:t>
                      </a:r>
                      <a:r>
                        <a:rPr lang="zh-CN" altLang="zh-CN" sz="1600" kern="0" dirty="0" smtClean="0">
                          <a:solidFill>
                            <a:schemeClr val="tx1"/>
                          </a:solidFill>
                          <a:effectLst/>
                          <a:latin typeface="+mn-lt"/>
                          <a:ea typeface="+mn-ea"/>
                          <a:cs typeface="+mn-cs"/>
                        </a:rPr>
                        <a:t> with X</a:t>
                      </a:r>
                      <a:r>
                        <a:rPr lang="en-US" altLang="zh-CN" sz="1600" kern="0" dirty="0" smtClean="0">
                          <a:solidFill>
                            <a:schemeClr val="tx1"/>
                          </a:solidFill>
                          <a:effectLst/>
                          <a:latin typeface="+mn-lt"/>
                          <a:ea typeface="+mn-ea"/>
                          <a:cs typeface="+mn-cs"/>
                        </a:rPr>
                        <a:t>1</a:t>
                      </a:r>
                      <a:r>
                        <a:rPr lang="zh-CN" altLang="zh-CN" sz="1600" kern="0" dirty="0" smtClean="0">
                          <a:solidFill>
                            <a:schemeClr val="tx1"/>
                          </a:solidFill>
                          <a:effectLst/>
                          <a:latin typeface="+mn-lt"/>
                          <a:ea typeface="+mn-ea"/>
                          <a:cs typeface="+mn-cs"/>
                        </a:rPr>
                        <a:t>⟩</a:t>
                      </a:r>
                      <a:endParaRPr lang="zh-CN" altLang="zh-CN" sz="1600" kern="0" dirty="0">
                        <a:solidFill>
                          <a:schemeClr val="tx1"/>
                        </a:solidFill>
                        <a:effectLst/>
                        <a:latin typeface="+mn-lt"/>
                        <a:ea typeface="+mn-ea"/>
                        <a:cs typeface="+mn-cs"/>
                      </a:endParaRPr>
                    </a:p>
                  </a:txBody>
                  <a:tcPr marL="68580" marR="68580" marT="0" marB="0"/>
                </a:tc>
              </a:tr>
              <a:tr h="252028">
                <a:tc>
                  <a:txBody>
                    <a:bodyPr/>
                    <a:lstStyle/>
                    <a:p>
                      <a:pPr marL="0" algn="l" defTabSz="914400" rtl="0" eaLnBrk="1" latinLnBrk="0" hangingPunct="1">
                        <a:spcAft>
                          <a:spcPts val="0"/>
                        </a:spcAft>
                      </a:pPr>
                      <a:r>
                        <a:rPr lang="zh-CN" sz="1600" kern="0" dirty="0">
                          <a:solidFill>
                            <a:schemeClr val="tx1"/>
                          </a:solidFill>
                          <a:effectLst/>
                          <a:latin typeface="+mn-lt"/>
                          <a:ea typeface="+mn-ea"/>
                          <a:cs typeface="+mn-cs"/>
                        </a:rPr>
                        <a:t>⟨沙龙, Sharon⟩</a:t>
                      </a:r>
                    </a:p>
                  </a:txBody>
                  <a:tcPr marL="68580" marR="68580" marT="0" marB="0"/>
                </a:tc>
              </a:tr>
              <a:tr h="252028">
                <a:tc>
                  <a:txBody>
                    <a:bodyPr/>
                    <a:lstStyle/>
                    <a:p>
                      <a:pPr marL="0" algn="l" defTabSz="914400" rtl="0" eaLnBrk="1" latinLnBrk="0" hangingPunct="1">
                        <a:spcAft>
                          <a:spcPts val="0"/>
                        </a:spcAft>
                      </a:pPr>
                      <a:r>
                        <a:rPr lang="zh-CN" sz="1600" kern="0" dirty="0" smtClean="0">
                          <a:solidFill>
                            <a:schemeClr val="tx1"/>
                          </a:solidFill>
                          <a:effectLst/>
                          <a:latin typeface="+mn-lt"/>
                          <a:ea typeface="+mn-ea"/>
                          <a:cs typeface="+mn-cs"/>
                        </a:rPr>
                        <a:t>⟨举行 了 会谈, held a meeting⟩</a:t>
                      </a:r>
                      <a:endParaRPr lang="zh-CN" sz="1600" kern="0" dirty="0">
                        <a:solidFill>
                          <a:schemeClr val="tx1"/>
                        </a:solidFill>
                        <a:effectLst/>
                        <a:latin typeface="+mn-lt"/>
                        <a:ea typeface="+mn-ea"/>
                        <a:cs typeface="+mn-cs"/>
                      </a:endParaRPr>
                    </a:p>
                  </a:txBody>
                  <a:tcPr marL="68580" marR="68580" marT="0" marB="0"/>
                </a:tc>
              </a:tr>
              <a:tr h="252028">
                <a:tc>
                  <a:txBody>
                    <a:bodyPr/>
                    <a:lstStyle/>
                    <a:p>
                      <a:pPr marL="0" algn="l" defTabSz="914400" rtl="0" eaLnBrk="1" latinLnBrk="0" hangingPunct="1">
                        <a:spcAft>
                          <a:spcPts val="0"/>
                        </a:spcAft>
                      </a:pPr>
                      <a:r>
                        <a:rPr lang="zh-CN" sz="1600" kern="0" dirty="0">
                          <a:solidFill>
                            <a:schemeClr val="tx1"/>
                          </a:solidFill>
                          <a:effectLst/>
                          <a:latin typeface="+mn-lt"/>
                          <a:ea typeface="+mn-ea"/>
                          <a:cs typeface="+mn-cs"/>
                        </a:rPr>
                        <a:t>⟨沙龙, Salon⟩</a:t>
                      </a:r>
                    </a:p>
                  </a:txBody>
                  <a:tcPr marL="68580" marR="68580" marT="0" marB="0"/>
                </a:tc>
              </a:tr>
              <a:tr h="252028">
                <a:tc>
                  <a:txBody>
                    <a:bodyPr/>
                    <a:lstStyle/>
                    <a:p>
                      <a:pPr marL="0" algn="l" defTabSz="914400" rtl="0" eaLnBrk="1" latinLnBrk="0" hangingPunct="1">
                        <a:spcAft>
                          <a:spcPts val="0"/>
                        </a:spcAft>
                      </a:pPr>
                      <a:r>
                        <a:rPr lang="zh-CN" sz="1600" kern="0" dirty="0">
                          <a:solidFill>
                            <a:schemeClr val="tx1"/>
                          </a:solidFill>
                          <a:effectLst/>
                          <a:latin typeface="+mn-lt"/>
                          <a:ea typeface="+mn-ea"/>
                          <a:cs typeface="+mn-cs"/>
                        </a:rPr>
                        <a:t>⟨举行 了 会谈, hold a meeting⟩</a:t>
                      </a:r>
                    </a:p>
                  </a:txBody>
                  <a:tcPr marL="68580" marR="68580" marT="0" marB="0"/>
                </a:tc>
              </a:tr>
              <a:tr h="2520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600" kern="0" smtClean="0">
                          <a:solidFill>
                            <a:schemeClr val="tx1"/>
                          </a:solidFill>
                          <a:effectLst/>
                          <a:latin typeface="+mn-lt"/>
                          <a:ea typeface="+mn-ea"/>
                          <a:cs typeface="+mn-cs"/>
                        </a:rPr>
                        <a:t>⟨举行 了 会谈, hold a </a:t>
                      </a:r>
                      <a:r>
                        <a:rPr lang="en-US" altLang="zh-CN" sz="1600" kern="0" smtClean="0">
                          <a:solidFill>
                            <a:schemeClr val="tx1"/>
                          </a:solidFill>
                          <a:effectLst/>
                          <a:latin typeface="+mn-lt"/>
                          <a:ea typeface="+mn-ea"/>
                          <a:cs typeface="+mn-cs"/>
                        </a:rPr>
                        <a:t>conference</a:t>
                      </a:r>
                      <a:r>
                        <a:rPr lang="zh-CN" altLang="zh-CN" sz="1600" kern="0" smtClean="0">
                          <a:solidFill>
                            <a:schemeClr val="tx1"/>
                          </a:solidFill>
                          <a:effectLst/>
                          <a:latin typeface="+mn-lt"/>
                          <a:ea typeface="+mn-ea"/>
                          <a:cs typeface="+mn-cs"/>
                        </a:rPr>
                        <a:t>⟩</a:t>
                      </a:r>
                      <a:endParaRPr lang="zh-CN" altLang="zh-CN" sz="1600" kern="0" dirty="0" smtClean="0">
                        <a:solidFill>
                          <a:schemeClr val="tx1"/>
                        </a:solidFill>
                        <a:effectLst/>
                        <a:latin typeface="+mn-lt"/>
                        <a:ea typeface="+mn-ea"/>
                        <a:cs typeface="+mn-cs"/>
                      </a:endParaRPr>
                    </a:p>
                  </a:txBody>
                  <a:tcPr marL="68580" marR="68580" marT="0" marB="0"/>
                </a:tc>
              </a:tr>
              <a:tr h="2520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600" kern="0" dirty="0" smtClean="0">
                          <a:solidFill>
                            <a:schemeClr val="tx1"/>
                          </a:solidFill>
                          <a:effectLst/>
                          <a:latin typeface="+mn-lt"/>
                          <a:ea typeface="+mn-ea"/>
                          <a:cs typeface="+mn-cs"/>
                        </a:rPr>
                        <a:t>……</a:t>
                      </a:r>
                      <a:endParaRPr lang="zh-CN" altLang="zh-CN" sz="1600" kern="0" dirty="0" smtClean="0">
                        <a:solidFill>
                          <a:schemeClr val="tx1"/>
                        </a:solidFill>
                        <a:effectLst/>
                        <a:latin typeface="+mn-lt"/>
                        <a:ea typeface="+mn-ea"/>
                        <a:cs typeface="+mn-cs"/>
                      </a:endParaRPr>
                    </a:p>
                  </a:txBody>
                  <a:tcPr marL="68580" marR="68580" marT="0" marB="0"/>
                </a:tc>
              </a:tr>
            </a:tbl>
          </a:graphicData>
        </a:graphic>
      </p:graphicFrame>
      <p:cxnSp>
        <p:nvCxnSpPr>
          <p:cNvPr id="6" name="直接箭头连接符 5"/>
          <p:cNvCxnSpPr/>
          <p:nvPr/>
        </p:nvCxnSpPr>
        <p:spPr>
          <a:xfrm>
            <a:off x="3870588" y="4444732"/>
            <a:ext cx="72008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4" name="TextBox 3"/>
          <p:cNvSpPr txBox="1"/>
          <p:nvPr/>
        </p:nvSpPr>
        <p:spPr>
          <a:xfrm>
            <a:off x="395536" y="3356992"/>
            <a:ext cx="360040" cy="400110"/>
          </a:xfrm>
          <a:prstGeom prst="rect">
            <a:avLst/>
          </a:prstGeom>
          <a:noFill/>
        </p:spPr>
        <p:txBody>
          <a:bodyPr wrap="square" rtlCol="0">
            <a:spAutoFit/>
          </a:bodyPr>
          <a:lstStyle/>
          <a:p>
            <a:r>
              <a:rPr lang="en-US" altLang="zh-CN" sz="2000" b="1" dirty="0" smtClean="0">
                <a:solidFill>
                  <a:srgbClr val="00B050"/>
                </a:solidFill>
              </a:rPr>
              <a:t>…</a:t>
            </a:r>
            <a:endParaRPr lang="zh-CN" altLang="en-US" sz="2000" b="1" dirty="0">
              <a:solidFill>
                <a:srgbClr val="00B050"/>
              </a:solidFill>
            </a:endParaRPr>
          </a:p>
        </p:txBody>
      </p:sp>
      <p:sp>
        <p:nvSpPr>
          <p:cNvPr id="8" name="TextBox 7"/>
          <p:cNvSpPr txBox="1"/>
          <p:nvPr/>
        </p:nvSpPr>
        <p:spPr>
          <a:xfrm>
            <a:off x="395536" y="3635732"/>
            <a:ext cx="360040" cy="400110"/>
          </a:xfrm>
          <a:prstGeom prst="rect">
            <a:avLst/>
          </a:prstGeom>
          <a:noFill/>
        </p:spPr>
        <p:txBody>
          <a:bodyPr wrap="square" rtlCol="0">
            <a:spAutoFit/>
          </a:bodyPr>
          <a:lstStyle/>
          <a:p>
            <a:r>
              <a:rPr lang="en-US" altLang="zh-CN" sz="2000" b="1" dirty="0" smtClean="0">
                <a:solidFill>
                  <a:srgbClr val="00B050"/>
                </a:solidFill>
              </a:rPr>
              <a:t>…</a:t>
            </a:r>
            <a:endParaRPr lang="zh-CN" altLang="en-US" sz="2000" b="1" dirty="0">
              <a:solidFill>
                <a:srgbClr val="00B050"/>
              </a:solidFill>
            </a:endParaRPr>
          </a:p>
        </p:txBody>
      </p:sp>
      <p:sp>
        <p:nvSpPr>
          <p:cNvPr id="9" name="TextBox 8"/>
          <p:cNvSpPr txBox="1"/>
          <p:nvPr/>
        </p:nvSpPr>
        <p:spPr>
          <a:xfrm>
            <a:off x="395536" y="3861048"/>
            <a:ext cx="360040" cy="400110"/>
          </a:xfrm>
          <a:prstGeom prst="rect">
            <a:avLst/>
          </a:prstGeom>
          <a:noFill/>
        </p:spPr>
        <p:txBody>
          <a:bodyPr wrap="square" rtlCol="0">
            <a:spAutoFit/>
          </a:bodyPr>
          <a:lstStyle/>
          <a:p>
            <a:r>
              <a:rPr lang="en-US" altLang="zh-CN" sz="2000" b="1" dirty="0" smtClean="0">
                <a:solidFill>
                  <a:srgbClr val="00B050"/>
                </a:solidFill>
              </a:rPr>
              <a:t>…</a:t>
            </a:r>
            <a:endParaRPr lang="zh-CN" altLang="en-US" sz="2000" b="1" dirty="0">
              <a:solidFill>
                <a:srgbClr val="00B050"/>
              </a:solidFill>
            </a:endParaRPr>
          </a:p>
        </p:txBody>
      </p:sp>
      <p:sp>
        <p:nvSpPr>
          <p:cNvPr id="11" name="TextBox 10"/>
          <p:cNvSpPr txBox="1"/>
          <p:nvPr/>
        </p:nvSpPr>
        <p:spPr>
          <a:xfrm>
            <a:off x="3995936" y="2771636"/>
            <a:ext cx="2448272" cy="369332"/>
          </a:xfrm>
          <a:prstGeom prst="rect">
            <a:avLst/>
          </a:prstGeom>
          <a:noFill/>
        </p:spPr>
        <p:txBody>
          <a:bodyPr wrap="square" rtlCol="0">
            <a:spAutoFit/>
          </a:bodyPr>
          <a:lstStyle/>
          <a:p>
            <a:pPr algn="ctr"/>
            <a:r>
              <a:rPr lang="en-US" altLang="zh-CN" dirty="0" smtClean="0"/>
              <a:t>…………</a:t>
            </a:r>
            <a:endParaRPr lang="zh-CN" altLang="en-US" dirty="0"/>
          </a:p>
        </p:txBody>
      </p:sp>
      <p:sp>
        <p:nvSpPr>
          <p:cNvPr id="12" name="TextBox 11"/>
          <p:cNvSpPr txBox="1"/>
          <p:nvPr/>
        </p:nvSpPr>
        <p:spPr>
          <a:xfrm>
            <a:off x="395536" y="4075102"/>
            <a:ext cx="360040" cy="400110"/>
          </a:xfrm>
          <a:prstGeom prst="rect">
            <a:avLst/>
          </a:prstGeom>
          <a:noFill/>
        </p:spPr>
        <p:txBody>
          <a:bodyPr wrap="square" rtlCol="0">
            <a:spAutoFit/>
          </a:bodyPr>
          <a:lstStyle/>
          <a:p>
            <a:r>
              <a:rPr lang="en-US" altLang="zh-CN" sz="2000" b="1" dirty="0" smtClean="0">
                <a:solidFill>
                  <a:srgbClr val="00B050"/>
                </a:solidFill>
              </a:rPr>
              <a:t>…</a:t>
            </a:r>
            <a:endParaRPr lang="zh-CN" altLang="en-US" sz="2000" b="1" dirty="0">
              <a:solidFill>
                <a:srgbClr val="00B050"/>
              </a:solidFill>
            </a:endParaRPr>
          </a:p>
        </p:txBody>
      </p:sp>
      <p:sp>
        <p:nvSpPr>
          <p:cNvPr id="13" name="TextBox 12"/>
          <p:cNvSpPr txBox="1"/>
          <p:nvPr/>
        </p:nvSpPr>
        <p:spPr>
          <a:xfrm>
            <a:off x="395536" y="4326790"/>
            <a:ext cx="360040" cy="400110"/>
          </a:xfrm>
          <a:prstGeom prst="rect">
            <a:avLst/>
          </a:prstGeom>
          <a:noFill/>
        </p:spPr>
        <p:txBody>
          <a:bodyPr wrap="square" rtlCol="0">
            <a:spAutoFit/>
          </a:bodyPr>
          <a:lstStyle/>
          <a:p>
            <a:r>
              <a:rPr lang="en-US" altLang="zh-CN" sz="2000" b="1" dirty="0" smtClean="0">
                <a:solidFill>
                  <a:srgbClr val="00B050"/>
                </a:solidFill>
              </a:rPr>
              <a:t>…</a:t>
            </a:r>
            <a:endParaRPr lang="zh-CN" altLang="en-US" sz="2000" b="1" dirty="0">
              <a:solidFill>
                <a:srgbClr val="00B050"/>
              </a:solidFill>
            </a:endParaRPr>
          </a:p>
        </p:txBody>
      </p:sp>
      <p:sp>
        <p:nvSpPr>
          <p:cNvPr id="14" name="TextBox 13"/>
          <p:cNvSpPr txBox="1"/>
          <p:nvPr/>
        </p:nvSpPr>
        <p:spPr>
          <a:xfrm>
            <a:off x="395536" y="4552106"/>
            <a:ext cx="360040" cy="400110"/>
          </a:xfrm>
          <a:prstGeom prst="rect">
            <a:avLst/>
          </a:prstGeom>
          <a:noFill/>
        </p:spPr>
        <p:txBody>
          <a:bodyPr wrap="square" rtlCol="0">
            <a:spAutoFit/>
          </a:bodyPr>
          <a:lstStyle/>
          <a:p>
            <a:r>
              <a:rPr lang="en-US" altLang="zh-CN" sz="2000" b="1" dirty="0" smtClean="0">
                <a:solidFill>
                  <a:srgbClr val="00B050"/>
                </a:solidFill>
              </a:rPr>
              <a:t>…</a:t>
            </a:r>
            <a:endParaRPr lang="zh-CN" altLang="en-US" sz="2000" b="1" dirty="0">
              <a:solidFill>
                <a:srgbClr val="00B050"/>
              </a:solidFill>
            </a:endParaRPr>
          </a:p>
        </p:txBody>
      </p:sp>
      <p:sp>
        <p:nvSpPr>
          <p:cNvPr id="15" name="TextBox 14"/>
          <p:cNvSpPr txBox="1"/>
          <p:nvPr/>
        </p:nvSpPr>
        <p:spPr>
          <a:xfrm>
            <a:off x="403156" y="4783370"/>
            <a:ext cx="360040" cy="400110"/>
          </a:xfrm>
          <a:prstGeom prst="rect">
            <a:avLst/>
          </a:prstGeom>
          <a:noFill/>
        </p:spPr>
        <p:txBody>
          <a:bodyPr wrap="square" rtlCol="0">
            <a:spAutoFit/>
          </a:bodyPr>
          <a:lstStyle/>
          <a:p>
            <a:r>
              <a:rPr lang="en-US" altLang="zh-CN" sz="2000" b="1" dirty="0" smtClean="0">
                <a:solidFill>
                  <a:srgbClr val="00B050"/>
                </a:solidFill>
              </a:rPr>
              <a:t>…</a:t>
            </a:r>
            <a:endParaRPr lang="zh-CN" altLang="en-US" sz="2000" b="1" dirty="0">
              <a:solidFill>
                <a:srgbClr val="00B050"/>
              </a:solidFill>
            </a:endParaRPr>
          </a:p>
        </p:txBody>
      </p:sp>
    </p:spTree>
    <p:extLst>
      <p:ext uri="{BB962C8B-B14F-4D97-AF65-F5344CB8AC3E}">
        <p14:creationId xmlns:p14="http://schemas.microsoft.com/office/powerpoint/2010/main" val="3628510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大纲</a:t>
            </a:r>
            <a:endParaRPr lang="zh-CN" altLang="en-US" dirty="0"/>
          </a:p>
        </p:txBody>
      </p:sp>
      <p:sp>
        <p:nvSpPr>
          <p:cNvPr id="3" name="内容占位符 2"/>
          <p:cNvSpPr>
            <a:spLocks noGrp="1"/>
          </p:cNvSpPr>
          <p:nvPr>
            <p:ph idx="1"/>
          </p:nvPr>
        </p:nvSpPr>
        <p:spPr/>
        <p:txBody>
          <a:bodyPr/>
          <a:lstStyle/>
          <a:p>
            <a:r>
              <a:rPr lang="zh-CN" altLang="en-US" dirty="0" smtClean="0">
                <a:solidFill>
                  <a:srgbClr val="0070C0"/>
                </a:solidFill>
              </a:rPr>
              <a:t>研究动机</a:t>
            </a:r>
            <a:endParaRPr lang="en-US" altLang="zh-CN" dirty="0" smtClean="0">
              <a:solidFill>
                <a:srgbClr val="0070C0"/>
              </a:solidFill>
            </a:endParaRPr>
          </a:p>
          <a:p>
            <a:endParaRPr lang="en-US" altLang="zh-CN" dirty="0"/>
          </a:p>
          <a:p>
            <a:r>
              <a:rPr lang="zh-CN" altLang="en-US" dirty="0" smtClean="0"/>
              <a:t>翻译解码方法</a:t>
            </a:r>
            <a:endParaRPr lang="en-US" altLang="zh-CN" dirty="0" smtClean="0"/>
          </a:p>
          <a:p>
            <a:endParaRPr lang="en-US" altLang="zh-CN" dirty="0"/>
          </a:p>
          <a:p>
            <a:r>
              <a:rPr lang="zh-CN" altLang="en-US" dirty="0" smtClean="0"/>
              <a:t>翻译日志模型剪枝</a:t>
            </a:r>
            <a:endParaRPr lang="en-US" altLang="zh-CN" dirty="0" smtClean="0"/>
          </a:p>
          <a:p>
            <a:endParaRPr lang="en-US" altLang="zh-CN" dirty="0"/>
          </a:p>
          <a:p>
            <a:r>
              <a:rPr lang="zh-CN" altLang="en-US" dirty="0" smtClean="0"/>
              <a:t>实验结果</a:t>
            </a:r>
            <a:endParaRPr lang="en-US" altLang="zh-CN" dirty="0" smtClean="0"/>
          </a:p>
        </p:txBody>
      </p:sp>
    </p:spTree>
    <p:extLst>
      <p:ext uri="{BB962C8B-B14F-4D97-AF65-F5344CB8AC3E}">
        <p14:creationId xmlns:p14="http://schemas.microsoft.com/office/powerpoint/2010/main" val="14150022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翻译日志模型剪枝</a:t>
            </a:r>
            <a:endParaRPr lang="zh-CN" altLang="en-US" dirty="0"/>
          </a:p>
        </p:txBody>
      </p:sp>
      <p:sp>
        <p:nvSpPr>
          <p:cNvPr id="3" name="内容占位符 2"/>
          <p:cNvSpPr>
            <a:spLocks noGrp="1"/>
          </p:cNvSpPr>
          <p:nvPr>
            <p:ph idx="1"/>
          </p:nvPr>
        </p:nvSpPr>
        <p:spPr/>
        <p:txBody>
          <a:bodyPr/>
          <a:lstStyle/>
          <a:p>
            <a:r>
              <a:rPr lang="zh-CN" altLang="en-US" dirty="0" smtClean="0"/>
              <a:t>利用翻译获取规则信息</a:t>
            </a:r>
            <a:endParaRPr lang="zh-CN" altLang="en-US"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17118" y="3212976"/>
            <a:ext cx="2331146" cy="1636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表格 4"/>
          <p:cNvGraphicFramePr>
            <a:graphicFrameLocks noGrp="1"/>
          </p:cNvGraphicFramePr>
          <p:nvPr>
            <p:extLst>
              <p:ext uri="{D42A27DB-BD31-4B8C-83A1-F6EECF244321}">
                <p14:modId xmlns:p14="http://schemas.microsoft.com/office/powerpoint/2010/main" val="869710413"/>
              </p:ext>
            </p:extLst>
          </p:nvPr>
        </p:nvGraphicFramePr>
        <p:xfrm>
          <a:off x="827584" y="3429000"/>
          <a:ext cx="3024336" cy="1764196"/>
        </p:xfrm>
        <a:graphic>
          <a:graphicData uri="http://schemas.openxmlformats.org/drawingml/2006/table">
            <a:tbl>
              <a:tblPr firstRow="1" firstCol="1" bandRow="1">
                <a:tableStyleId>{5940675A-B579-460E-94D1-54222C63F5DA}</a:tableStyleId>
              </a:tblPr>
              <a:tblGrid>
                <a:gridCol w="3024336"/>
              </a:tblGrid>
              <a:tr h="252028">
                <a:tc>
                  <a:txBody>
                    <a:bodyPr/>
                    <a:lstStyle/>
                    <a:p>
                      <a:pPr marL="0" algn="l" defTabSz="914400" rtl="0" eaLnBrk="1" latinLnBrk="0" hangingPunct="1">
                        <a:spcAft>
                          <a:spcPts val="0"/>
                        </a:spcAft>
                      </a:pPr>
                      <a:r>
                        <a:rPr lang="zh-CN" altLang="zh-CN" sz="1600" kern="0" dirty="0" smtClean="0">
                          <a:solidFill>
                            <a:schemeClr val="tx1"/>
                          </a:solidFill>
                          <a:effectLst/>
                          <a:latin typeface="+mn-lt"/>
                          <a:ea typeface="+mn-ea"/>
                          <a:cs typeface="+mn-cs"/>
                        </a:rPr>
                        <a:t>⟨</a:t>
                      </a:r>
                      <a:r>
                        <a:rPr lang="zh-CN" altLang="en-US" sz="1600" kern="0" dirty="0" smtClean="0">
                          <a:solidFill>
                            <a:schemeClr val="tx1"/>
                          </a:solidFill>
                          <a:effectLst/>
                          <a:latin typeface="+mn-lt"/>
                          <a:ea typeface="+mn-ea"/>
                          <a:cs typeface="+mn-cs"/>
                        </a:rPr>
                        <a:t>布什</a:t>
                      </a:r>
                      <a:r>
                        <a:rPr lang="zh-CN" altLang="zh-CN" sz="1600" kern="0" dirty="0" smtClean="0">
                          <a:solidFill>
                            <a:schemeClr val="tx1"/>
                          </a:solidFill>
                          <a:effectLst/>
                          <a:latin typeface="+mn-lt"/>
                          <a:ea typeface="+mn-ea"/>
                          <a:cs typeface="+mn-cs"/>
                        </a:rPr>
                        <a:t> 与 X</a:t>
                      </a:r>
                      <a:r>
                        <a:rPr lang="en-US" altLang="zh-CN" sz="1600" kern="0" dirty="0" smtClean="0">
                          <a:solidFill>
                            <a:schemeClr val="tx1"/>
                          </a:solidFill>
                          <a:effectLst/>
                          <a:latin typeface="+mn-lt"/>
                          <a:ea typeface="+mn-ea"/>
                          <a:cs typeface="+mn-cs"/>
                        </a:rPr>
                        <a:t>1 X2</a:t>
                      </a:r>
                      <a:r>
                        <a:rPr lang="zh-CN" altLang="zh-CN" sz="1600" kern="0" dirty="0" smtClean="0">
                          <a:solidFill>
                            <a:schemeClr val="tx1"/>
                          </a:solidFill>
                          <a:effectLst/>
                          <a:latin typeface="+mn-lt"/>
                          <a:ea typeface="+mn-ea"/>
                          <a:cs typeface="+mn-cs"/>
                        </a:rPr>
                        <a:t>,</a:t>
                      </a:r>
                      <a:r>
                        <a:rPr lang="en-US" altLang="zh-CN" sz="1600" kern="0" dirty="0" smtClean="0">
                          <a:solidFill>
                            <a:schemeClr val="tx1"/>
                          </a:solidFill>
                          <a:effectLst/>
                          <a:latin typeface="+mn-lt"/>
                          <a:ea typeface="+mn-ea"/>
                          <a:cs typeface="+mn-cs"/>
                        </a:rPr>
                        <a:t> Bush</a:t>
                      </a:r>
                      <a:r>
                        <a:rPr lang="zh-CN" altLang="zh-CN" sz="1600" kern="0" dirty="0" smtClean="0">
                          <a:solidFill>
                            <a:schemeClr val="tx1"/>
                          </a:solidFill>
                          <a:effectLst/>
                          <a:latin typeface="+mn-lt"/>
                          <a:ea typeface="+mn-ea"/>
                          <a:cs typeface="+mn-cs"/>
                        </a:rPr>
                        <a:t> X</a:t>
                      </a:r>
                      <a:r>
                        <a:rPr lang="en-US" altLang="zh-CN" sz="1600" kern="0" dirty="0" smtClean="0">
                          <a:solidFill>
                            <a:schemeClr val="tx1"/>
                          </a:solidFill>
                          <a:effectLst/>
                          <a:latin typeface="+mn-lt"/>
                          <a:ea typeface="+mn-ea"/>
                          <a:cs typeface="+mn-cs"/>
                        </a:rPr>
                        <a:t>2</a:t>
                      </a:r>
                      <a:r>
                        <a:rPr lang="zh-CN" altLang="zh-CN" sz="1600" kern="0" dirty="0" smtClean="0">
                          <a:solidFill>
                            <a:schemeClr val="tx1"/>
                          </a:solidFill>
                          <a:effectLst/>
                          <a:latin typeface="+mn-lt"/>
                          <a:ea typeface="+mn-ea"/>
                          <a:cs typeface="+mn-cs"/>
                        </a:rPr>
                        <a:t> with X</a:t>
                      </a:r>
                      <a:r>
                        <a:rPr lang="en-US" altLang="zh-CN" sz="1600" kern="0" dirty="0" smtClean="0">
                          <a:solidFill>
                            <a:schemeClr val="tx1"/>
                          </a:solidFill>
                          <a:effectLst/>
                          <a:latin typeface="+mn-lt"/>
                          <a:ea typeface="+mn-ea"/>
                          <a:cs typeface="+mn-cs"/>
                        </a:rPr>
                        <a:t>1</a:t>
                      </a:r>
                      <a:r>
                        <a:rPr lang="zh-CN" altLang="zh-CN" sz="1600" kern="0" dirty="0" smtClean="0">
                          <a:solidFill>
                            <a:schemeClr val="tx1"/>
                          </a:solidFill>
                          <a:effectLst/>
                          <a:latin typeface="+mn-lt"/>
                          <a:ea typeface="+mn-ea"/>
                          <a:cs typeface="+mn-cs"/>
                        </a:rPr>
                        <a:t>⟩</a:t>
                      </a:r>
                      <a:endParaRPr lang="zh-CN" altLang="zh-CN" sz="1600" kern="0" dirty="0">
                        <a:solidFill>
                          <a:schemeClr val="tx1"/>
                        </a:solidFill>
                        <a:effectLst/>
                        <a:latin typeface="+mn-lt"/>
                        <a:ea typeface="+mn-ea"/>
                        <a:cs typeface="+mn-cs"/>
                      </a:endParaRPr>
                    </a:p>
                  </a:txBody>
                  <a:tcPr marL="68580" marR="68580" marT="0" marB="0"/>
                </a:tc>
              </a:tr>
              <a:tr h="252028">
                <a:tc>
                  <a:txBody>
                    <a:bodyPr/>
                    <a:lstStyle/>
                    <a:p>
                      <a:pPr marL="0" algn="l" defTabSz="914400" rtl="0" eaLnBrk="1" latinLnBrk="0" hangingPunct="1">
                        <a:spcAft>
                          <a:spcPts val="0"/>
                        </a:spcAft>
                      </a:pPr>
                      <a:r>
                        <a:rPr lang="zh-CN" sz="1600" kern="0" dirty="0">
                          <a:solidFill>
                            <a:schemeClr val="tx1"/>
                          </a:solidFill>
                          <a:effectLst/>
                          <a:latin typeface="+mn-lt"/>
                          <a:ea typeface="+mn-ea"/>
                          <a:cs typeface="+mn-cs"/>
                        </a:rPr>
                        <a:t>⟨沙龙, Sharon⟩</a:t>
                      </a:r>
                    </a:p>
                  </a:txBody>
                  <a:tcPr marL="68580" marR="68580" marT="0" marB="0"/>
                </a:tc>
              </a:tr>
              <a:tr h="252028">
                <a:tc>
                  <a:txBody>
                    <a:bodyPr/>
                    <a:lstStyle/>
                    <a:p>
                      <a:pPr marL="0" algn="l" defTabSz="914400" rtl="0" eaLnBrk="1" latinLnBrk="0" hangingPunct="1">
                        <a:spcAft>
                          <a:spcPts val="0"/>
                        </a:spcAft>
                      </a:pPr>
                      <a:r>
                        <a:rPr lang="zh-CN" sz="1600" kern="0" dirty="0" smtClean="0">
                          <a:solidFill>
                            <a:schemeClr val="tx1"/>
                          </a:solidFill>
                          <a:effectLst/>
                          <a:latin typeface="+mn-lt"/>
                          <a:ea typeface="+mn-ea"/>
                          <a:cs typeface="+mn-cs"/>
                        </a:rPr>
                        <a:t>⟨举行 了 会谈, held a meeting⟩</a:t>
                      </a:r>
                      <a:endParaRPr lang="zh-CN" sz="1600" kern="0" dirty="0">
                        <a:solidFill>
                          <a:schemeClr val="tx1"/>
                        </a:solidFill>
                        <a:effectLst/>
                        <a:latin typeface="+mn-lt"/>
                        <a:ea typeface="+mn-ea"/>
                        <a:cs typeface="+mn-cs"/>
                      </a:endParaRPr>
                    </a:p>
                  </a:txBody>
                  <a:tcPr marL="68580" marR="68580" marT="0" marB="0"/>
                </a:tc>
              </a:tr>
              <a:tr h="252028">
                <a:tc>
                  <a:txBody>
                    <a:bodyPr/>
                    <a:lstStyle/>
                    <a:p>
                      <a:pPr marL="0" algn="l" defTabSz="914400" rtl="0" eaLnBrk="1" latinLnBrk="0" hangingPunct="1">
                        <a:spcAft>
                          <a:spcPts val="0"/>
                        </a:spcAft>
                      </a:pPr>
                      <a:r>
                        <a:rPr lang="zh-CN" sz="1600" kern="0" dirty="0">
                          <a:solidFill>
                            <a:schemeClr val="tx1"/>
                          </a:solidFill>
                          <a:effectLst/>
                          <a:latin typeface="+mn-lt"/>
                          <a:ea typeface="+mn-ea"/>
                          <a:cs typeface="+mn-cs"/>
                        </a:rPr>
                        <a:t>⟨沙龙, Salon⟩</a:t>
                      </a:r>
                    </a:p>
                  </a:txBody>
                  <a:tcPr marL="68580" marR="68580" marT="0" marB="0"/>
                </a:tc>
              </a:tr>
              <a:tr h="252028">
                <a:tc>
                  <a:txBody>
                    <a:bodyPr/>
                    <a:lstStyle/>
                    <a:p>
                      <a:pPr marL="0" algn="l" defTabSz="914400" rtl="0" eaLnBrk="1" latinLnBrk="0" hangingPunct="1">
                        <a:spcAft>
                          <a:spcPts val="0"/>
                        </a:spcAft>
                      </a:pPr>
                      <a:r>
                        <a:rPr lang="zh-CN" sz="1600" kern="0" dirty="0">
                          <a:solidFill>
                            <a:schemeClr val="tx1"/>
                          </a:solidFill>
                          <a:effectLst/>
                          <a:latin typeface="+mn-lt"/>
                          <a:ea typeface="+mn-ea"/>
                          <a:cs typeface="+mn-cs"/>
                        </a:rPr>
                        <a:t>⟨举行 了 会谈, hold a meeting⟩</a:t>
                      </a:r>
                    </a:p>
                  </a:txBody>
                  <a:tcPr marL="68580" marR="68580" marT="0" marB="0"/>
                </a:tc>
              </a:tr>
              <a:tr h="2520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600" kern="0" smtClean="0">
                          <a:solidFill>
                            <a:schemeClr val="tx1"/>
                          </a:solidFill>
                          <a:effectLst/>
                          <a:latin typeface="+mn-lt"/>
                          <a:ea typeface="+mn-ea"/>
                          <a:cs typeface="+mn-cs"/>
                        </a:rPr>
                        <a:t>⟨举行 了 会谈, hold a </a:t>
                      </a:r>
                      <a:r>
                        <a:rPr lang="en-US" altLang="zh-CN" sz="1600" kern="0" smtClean="0">
                          <a:solidFill>
                            <a:schemeClr val="tx1"/>
                          </a:solidFill>
                          <a:effectLst/>
                          <a:latin typeface="+mn-lt"/>
                          <a:ea typeface="+mn-ea"/>
                          <a:cs typeface="+mn-cs"/>
                        </a:rPr>
                        <a:t>conference</a:t>
                      </a:r>
                      <a:r>
                        <a:rPr lang="zh-CN" altLang="zh-CN" sz="1600" kern="0" smtClean="0">
                          <a:solidFill>
                            <a:schemeClr val="tx1"/>
                          </a:solidFill>
                          <a:effectLst/>
                          <a:latin typeface="+mn-lt"/>
                          <a:ea typeface="+mn-ea"/>
                          <a:cs typeface="+mn-cs"/>
                        </a:rPr>
                        <a:t>⟩</a:t>
                      </a:r>
                      <a:endParaRPr lang="zh-CN" altLang="zh-CN" sz="1600" kern="0" dirty="0" smtClean="0">
                        <a:solidFill>
                          <a:schemeClr val="tx1"/>
                        </a:solidFill>
                        <a:effectLst/>
                        <a:latin typeface="+mn-lt"/>
                        <a:ea typeface="+mn-ea"/>
                        <a:cs typeface="+mn-cs"/>
                      </a:endParaRPr>
                    </a:p>
                  </a:txBody>
                  <a:tcPr marL="68580" marR="68580" marT="0" marB="0"/>
                </a:tc>
              </a:tr>
              <a:tr h="2520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600" kern="0" dirty="0" smtClean="0">
                          <a:solidFill>
                            <a:schemeClr val="tx1"/>
                          </a:solidFill>
                          <a:effectLst/>
                          <a:latin typeface="+mn-lt"/>
                          <a:ea typeface="+mn-ea"/>
                          <a:cs typeface="+mn-cs"/>
                        </a:rPr>
                        <a:t>……</a:t>
                      </a:r>
                      <a:endParaRPr lang="zh-CN" altLang="zh-CN" sz="1600" kern="0" dirty="0" smtClean="0">
                        <a:solidFill>
                          <a:schemeClr val="tx1"/>
                        </a:solidFill>
                        <a:effectLst/>
                        <a:latin typeface="+mn-lt"/>
                        <a:ea typeface="+mn-ea"/>
                        <a:cs typeface="+mn-cs"/>
                      </a:endParaRPr>
                    </a:p>
                  </a:txBody>
                  <a:tcPr marL="68580" marR="68580" marT="0" marB="0"/>
                </a:tc>
              </a:tr>
            </a:tbl>
          </a:graphicData>
        </a:graphic>
      </p:graphicFrame>
      <p:cxnSp>
        <p:nvCxnSpPr>
          <p:cNvPr id="6" name="直接箭头连接符 5"/>
          <p:cNvCxnSpPr/>
          <p:nvPr/>
        </p:nvCxnSpPr>
        <p:spPr>
          <a:xfrm>
            <a:off x="3870588" y="4444732"/>
            <a:ext cx="72008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4" name="TextBox 3"/>
          <p:cNvSpPr txBox="1"/>
          <p:nvPr/>
        </p:nvSpPr>
        <p:spPr>
          <a:xfrm>
            <a:off x="395536" y="3356992"/>
            <a:ext cx="360040" cy="400110"/>
          </a:xfrm>
          <a:prstGeom prst="rect">
            <a:avLst/>
          </a:prstGeom>
          <a:noFill/>
        </p:spPr>
        <p:txBody>
          <a:bodyPr wrap="square" rtlCol="0">
            <a:spAutoFit/>
          </a:bodyPr>
          <a:lstStyle/>
          <a:p>
            <a:r>
              <a:rPr lang="en-US" altLang="zh-CN" sz="2000" b="1" dirty="0" smtClean="0">
                <a:solidFill>
                  <a:srgbClr val="00B050"/>
                </a:solidFill>
              </a:rPr>
              <a:t>…</a:t>
            </a:r>
            <a:endParaRPr lang="zh-CN" altLang="en-US" sz="2000" b="1" dirty="0">
              <a:solidFill>
                <a:srgbClr val="00B050"/>
              </a:solidFill>
            </a:endParaRPr>
          </a:p>
        </p:txBody>
      </p:sp>
      <p:sp>
        <p:nvSpPr>
          <p:cNvPr id="8" name="TextBox 7"/>
          <p:cNvSpPr txBox="1"/>
          <p:nvPr/>
        </p:nvSpPr>
        <p:spPr>
          <a:xfrm>
            <a:off x="395536" y="3635732"/>
            <a:ext cx="360040" cy="400110"/>
          </a:xfrm>
          <a:prstGeom prst="rect">
            <a:avLst/>
          </a:prstGeom>
          <a:noFill/>
        </p:spPr>
        <p:txBody>
          <a:bodyPr wrap="square" rtlCol="0">
            <a:spAutoFit/>
          </a:bodyPr>
          <a:lstStyle/>
          <a:p>
            <a:r>
              <a:rPr lang="en-US" altLang="zh-CN" sz="2000" b="1" dirty="0" smtClean="0">
                <a:solidFill>
                  <a:srgbClr val="00B050"/>
                </a:solidFill>
              </a:rPr>
              <a:t>…</a:t>
            </a:r>
            <a:endParaRPr lang="zh-CN" altLang="en-US" sz="2000" b="1" dirty="0">
              <a:solidFill>
                <a:srgbClr val="00B050"/>
              </a:solidFill>
            </a:endParaRPr>
          </a:p>
        </p:txBody>
      </p:sp>
      <p:sp>
        <p:nvSpPr>
          <p:cNvPr id="9" name="TextBox 8"/>
          <p:cNvSpPr txBox="1"/>
          <p:nvPr/>
        </p:nvSpPr>
        <p:spPr>
          <a:xfrm>
            <a:off x="395536" y="3861048"/>
            <a:ext cx="360040" cy="400110"/>
          </a:xfrm>
          <a:prstGeom prst="rect">
            <a:avLst/>
          </a:prstGeom>
          <a:noFill/>
        </p:spPr>
        <p:txBody>
          <a:bodyPr wrap="square" rtlCol="0">
            <a:spAutoFit/>
          </a:bodyPr>
          <a:lstStyle/>
          <a:p>
            <a:r>
              <a:rPr lang="en-US" altLang="zh-CN" sz="2000" b="1" dirty="0" smtClean="0">
                <a:solidFill>
                  <a:srgbClr val="00B050"/>
                </a:solidFill>
              </a:rPr>
              <a:t>…</a:t>
            </a:r>
            <a:endParaRPr lang="zh-CN" altLang="en-US" sz="2000" b="1" dirty="0">
              <a:solidFill>
                <a:srgbClr val="00B050"/>
              </a:solidFill>
            </a:endParaRPr>
          </a:p>
        </p:txBody>
      </p:sp>
      <p:sp>
        <p:nvSpPr>
          <p:cNvPr id="11" name="TextBox 10"/>
          <p:cNvSpPr txBox="1"/>
          <p:nvPr/>
        </p:nvSpPr>
        <p:spPr>
          <a:xfrm>
            <a:off x="3995936" y="2771636"/>
            <a:ext cx="2448272" cy="369332"/>
          </a:xfrm>
          <a:prstGeom prst="rect">
            <a:avLst/>
          </a:prstGeom>
          <a:noFill/>
        </p:spPr>
        <p:txBody>
          <a:bodyPr wrap="square" rtlCol="0">
            <a:spAutoFit/>
          </a:bodyPr>
          <a:lstStyle/>
          <a:p>
            <a:pPr algn="ctr"/>
            <a:r>
              <a:rPr lang="en-US" altLang="zh-CN" dirty="0" smtClean="0"/>
              <a:t>…………</a:t>
            </a:r>
            <a:endParaRPr lang="zh-CN" altLang="en-US" dirty="0"/>
          </a:p>
        </p:txBody>
      </p:sp>
      <p:sp>
        <p:nvSpPr>
          <p:cNvPr id="12" name="TextBox 11"/>
          <p:cNvSpPr txBox="1"/>
          <p:nvPr/>
        </p:nvSpPr>
        <p:spPr>
          <a:xfrm>
            <a:off x="395536" y="4075102"/>
            <a:ext cx="360040" cy="400110"/>
          </a:xfrm>
          <a:prstGeom prst="rect">
            <a:avLst/>
          </a:prstGeom>
          <a:noFill/>
        </p:spPr>
        <p:txBody>
          <a:bodyPr wrap="square" rtlCol="0">
            <a:spAutoFit/>
          </a:bodyPr>
          <a:lstStyle/>
          <a:p>
            <a:r>
              <a:rPr lang="en-US" altLang="zh-CN" sz="2000" b="1" dirty="0" smtClean="0">
                <a:solidFill>
                  <a:srgbClr val="00B050"/>
                </a:solidFill>
              </a:rPr>
              <a:t>…</a:t>
            </a:r>
            <a:endParaRPr lang="zh-CN" altLang="en-US" sz="2000" b="1" dirty="0">
              <a:solidFill>
                <a:srgbClr val="00B050"/>
              </a:solidFill>
            </a:endParaRPr>
          </a:p>
        </p:txBody>
      </p:sp>
      <p:sp>
        <p:nvSpPr>
          <p:cNvPr id="13" name="TextBox 12"/>
          <p:cNvSpPr txBox="1"/>
          <p:nvPr/>
        </p:nvSpPr>
        <p:spPr>
          <a:xfrm>
            <a:off x="395536" y="4326790"/>
            <a:ext cx="360040" cy="400110"/>
          </a:xfrm>
          <a:prstGeom prst="rect">
            <a:avLst/>
          </a:prstGeom>
          <a:noFill/>
        </p:spPr>
        <p:txBody>
          <a:bodyPr wrap="square" rtlCol="0">
            <a:spAutoFit/>
          </a:bodyPr>
          <a:lstStyle/>
          <a:p>
            <a:r>
              <a:rPr lang="en-US" altLang="zh-CN" sz="2000" b="1" dirty="0" smtClean="0">
                <a:solidFill>
                  <a:srgbClr val="00B050"/>
                </a:solidFill>
              </a:rPr>
              <a:t>…</a:t>
            </a:r>
            <a:endParaRPr lang="zh-CN" altLang="en-US" sz="2000" b="1" dirty="0">
              <a:solidFill>
                <a:srgbClr val="00B050"/>
              </a:solidFill>
            </a:endParaRPr>
          </a:p>
        </p:txBody>
      </p:sp>
      <p:sp>
        <p:nvSpPr>
          <p:cNvPr id="14" name="TextBox 13"/>
          <p:cNvSpPr txBox="1"/>
          <p:nvPr/>
        </p:nvSpPr>
        <p:spPr>
          <a:xfrm>
            <a:off x="395536" y="4552106"/>
            <a:ext cx="360040" cy="400110"/>
          </a:xfrm>
          <a:prstGeom prst="rect">
            <a:avLst/>
          </a:prstGeom>
          <a:noFill/>
        </p:spPr>
        <p:txBody>
          <a:bodyPr wrap="square" rtlCol="0">
            <a:spAutoFit/>
          </a:bodyPr>
          <a:lstStyle/>
          <a:p>
            <a:r>
              <a:rPr lang="en-US" altLang="zh-CN" sz="2000" b="1" dirty="0" smtClean="0">
                <a:solidFill>
                  <a:srgbClr val="00B050"/>
                </a:solidFill>
              </a:rPr>
              <a:t>…</a:t>
            </a:r>
            <a:endParaRPr lang="zh-CN" altLang="en-US" sz="2000" b="1" dirty="0">
              <a:solidFill>
                <a:srgbClr val="00B050"/>
              </a:solidFill>
            </a:endParaRPr>
          </a:p>
        </p:txBody>
      </p:sp>
      <p:sp>
        <p:nvSpPr>
          <p:cNvPr id="15" name="TextBox 14"/>
          <p:cNvSpPr txBox="1"/>
          <p:nvPr/>
        </p:nvSpPr>
        <p:spPr>
          <a:xfrm>
            <a:off x="403156" y="4783370"/>
            <a:ext cx="360040" cy="400110"/>
          </a:xfrm>
          <a:prstGeom prst="rect">
            <a:avLst/>
          </a:prstGeom>
          <a:noFill/>
        </p:spPr>
        <p:txBody>
          <a:bodyPr wrap="square" rtlCol="0">
            <a:spAutoFit/>
          </a:bodyPr>
          <a:lstStyle/>
          <a:p>
            <a:r>
              <a:rPr lang="en-US" altLang="zh-CN" sz="2000" b="1" dirty="0" smtClean="0">
                <a:solidFill>
                  <a:srgbClr val="00B050"/>
                </a:solidFill>
              </a:rPr>
              <a:t>…</a:t>
            </a:r>
            <a:endParaRPr lang="zh-CN" altLang="en-US" sz="2000" b="1" dirty="0">
              <a:solidFill>
                <a:srgbClr val="00B050"/>
              </a:solidFill>
            </a:endParaRPr>
          </a:p>
        </p:txBody>
      </p:sp>
      <p:sp>
        <p:nvSpPr>
          <p:cNvPr id="7" name="矩形 6"/>
          <p:cNvSpPr/>
          <p:nvPr/>
        </p:nvSpPr>
        <p:spPr>
          <a:xfrm>
            <a:off x="395536" y="3140968"/>
            <a:ext cx="367660" cy="20882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TextBox 15"/>
          <p:cNvSpPr txBox="1"/>
          <p:nvPr/>
        </p:nvSpPr>
        <p:spPr>
          <a:xfrm>
            <a:off x="1259632" y="2556192"/>
            <a:ext cx="1368152" cy="400110"/>
          </a:xfrm>
          <a:prstGeom prst="rect">
            <a:avLst/>
          </a:prstGeom>
          <a:noFill/>
        </p:spPr>
        <p:txBody>
          <a:bodyPr wrap="square" rtlCol="0">
            <a:spAutoFit/>
          </a:bodyPr>
          <a:lstStyle/>
          <a:p>
            <a:r>
              <a:rPr lang="zh-CN" altLang="en-US" sz="2000" b="1" dirty="0" smtClean="0">
                <a:solidFill>
                  <a:srgbClr val="00B050"/>
                </a:solidFill>
              </a:rPr>
              <a:t>翻译日志</a:t>
            </a:r>
            <a:endParaRPr lang="zh-CN" altLang="en-US" sz="2000" b="1" dirty="0">
              <a:solidFill>
                <a:srgbClr val="00B050"/>
              </a:solidFill>
            </a:endParaRPr>
          </a:p>
        </p:txBody>
      </p:sp>
      <p:cxnSp>
        <p:nvCxnSpPr>
          <p:cNvPr id="17" name="直接箭头连接符 16"/>
          <p:cNvCxnSpPr/>
          <p:nvPr/>
        </p:nvCxnSpPr>
        <p:spPr>
          <a:xfrm flipV="1">
            <a:off x="755576" y="2852936"/>
            <a:ext cx="504056" cy="2566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71780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翻译日志模型剪枝</a:t>
            </a:r>
            <a:endParaRPr lang="zh-CN" altLang="en-US" dirty="0"/>
          </a:p>
        </p:txBody>
      </p:sp>
      <p:sp>
        <p:nvSpPr>
          <p:cNvPr id="3" name="内容占位符 2"/>
          <p:cNvSpPr>
            <a:spLocks noGrp="1"/>
          </p:cNvSpPr>
          <p:nvPr>
            <p:ph idx="1"/>
          </p:nvPr>
        </p:nvSpPr>
        <p:spPr/>
        <p:txBody>
          <a:bodyPr/>
          <a:lstStyle/>
          <a:p>
            <a:r>
              <a:rPr lang="zh-CN" altLang="en-US" dirty="0" smtClean="0"/>
              <a:t>模型剪枝</a:t>
            </a:r>
            <a:endParaRPr lang="en-US" altLang="zh-CN" dirty="0" smtClean="0"/>
          </a:p>
          <a:p>
            <a:pPr lvl="1"/>
            <a:r>
              <a:rPr lang="zh-CN" altLang="en-US" dirty="0"/>
              <a:t>仅</a:t>
            </a:r>
            <a:r>
              <a:rPr lang="zh-CN" altLang="en-US" dirty="0" smtClean="0"/>
              <a:t>保留在翻译中命中的规则</a:t>
            </a:r>
            <a:endParaRPr lang="en-US" altLang="zh-CN" dirty="0" smtClean="0"/>
          </a:p>
          <a:p>
            <a:pPr lvl="1"/>
            <a:r>
              <a:rPr lang="zh-CN" altLang="en-US" dirty="0" smtClean="0"/>
              <a:t>命中次数</a:t>
            </a:r>
            <a:r>
              <a:rPr lang="en-US" altLang="zh-CN" dirty="0" smtClean="0"/>
              <a:t>&gt;0</a:t>
            </a:r>
            <a:r>
              <a:rPr lang="zh-CN" altLang="en-US" dirty="0" smtClean="0"/>
              <a:t>的规则</a:t>
            </a:r>
            <a:endParaRPr lang="zh-CN" altLang="en-US" dirty="0"/>
          </a:p>
        </p:txBody>
      </p:sp>
    </p:spTree>
    <p:extLst>
      <p:ext uri="{BB962C8B-B14F-4D97-AF65-F5344CB8AC3E}">
        <p14:creationId xmlns:p14="http://schemas.microsoft.com/office/powerpoint/2010/main" val="23530645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大纲</a:t>
            </a:r>
            <a:endParaRPr lang="zh-CN" altLang="en-US" dirty="0"/>
          </a:p>
        </p:txBody>
      </p:sp>
      <p:sp>
        <p:nvSpPr>
          <p:cNvPr id="3" name="内容占位符 2"/>
          <p:cNvSpPr>
            <a:spLocks noGrp="1"/>
          </p:cNvSpPr>
          <p:nvPr>
            <p:ph idx="1"/>
          </p:nvPr>
        </p:nvSpPr>
        <p:spPr/>
        <p:txBody>
          <a:bodyPr/>
          <a:lstStyle/>
          <a:p>
            <a:r>
              <a:rPr lang="zh-CN" altLang="en-US" dirty="0" smtClean="0"/>
              <a:t>研究动机</a:t>
            </a:r>
            <a:endParaRPr lang="en-US" altLang="zh-CN" dirty="0" smtClean="0"/>
          </a:p>
          <a:p>
            <a:endParaRPr lang="en-US" altLang="zh-CN" dirty="0"/>
          </a:p>
          <a:p>
            <a:r>
              <a:rPr lang="zh-CN" altLang="en-US" dirty="0" smtClean="0"/>
              <a:t>翻译解码方法</a:t>
            </a:r>
            <a:endParaRPr lang="en-US" altLang="zh-CN" dirty="0" smtClean="0"/>
          </a:p>
          <a:p>
            <a:endParaRPr lang="en-US" altLang="zh-CN" dirty="0"/>
          </a:p>
          <a:p>
            <a:r>
              <a:rPr lang="zh-CN" altLang="en-US" dirty="0" smtClean="0"/>
              <a:t>翻译日志模型剪枝</a:t>
            </a:r>
            <a:endParaRPr lang="en-US" altLang="zh-CN" dirty="0" smtClean="0"/>
          </a:p>
          <a:p>
            <a:endParaRPr lang="en-US" altLang="zh-CN" dirty="0"/>
          </a:p>
          <a:p>
            <a:r>
              <a:rPr lang="zh-CN" altLang="en-US" dirty="0" smtClean="0">
                <a:solidFill>
                  <a:srgbClr val="0070C0"/>
                </a:solidFill>
              </a:rPr>
              <a:t>实验</a:t>
            </a:r>
            <a:endParaRPr lang="en-US" altLang="zh-CN" dirty="0" smtClean="0">
              <a:solidFill>
                <a:srgbClr val="0070C0"/>
              </a:solidFill>
            </a:endParaRPr>
          </a:p>
        </p:txBody>
      </p:sp>
    </p:spTree>
    <p:extLst>
      <p:ext uri="{BB962C8B-B14F-4D97-AF65-F5344CB8AC3E}">
        <p14:creationId xmlns:p14="http://schemas.microsoft.com/office/powerpoint/2010/main" val="19147490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实验</a:t>
            </a:r>
            <a:endParaRPr lang="zh-CN" altLang="en-US" dirty="0"/>
          </a:p>
        </p:txBody>
      </p:sp>
      <p:sp>
        <p:nvSpPr>
          <p:cNvPr id="3" name="内容占位符 2"/>
          <p:cNvSpPr>
            <a:spLocks noGrp="1"/>
          </p:cNvSpPr>
          <p:nvPr>
            <p:ph idx="1"/>
          </p:nvPr>
        </p:nvSpPr>
        <p:spPr/>
        <p:txBody>
          <a:bodyPr/>
          <a:lstStyle/>
          <a:p>
            <a:r>
              <a:rPr lang="zh-CN" altLang="en-US" dirty="0" smtClean="0"/>
              <a:t>实验配置（汉</a:t>
            </a:r>
            <a:r>
              <a:rPr lang="en-US" altLang="zh-CN" dirty="0" smtClean="0"/>
              <a:t>-</a:t>
            </a:r>
            <a:r>
              <a:rPr lang="zh-CN" altLang="en-US" dirty="0" smtClean="0"/>
              <a:t>英）</a:t>
            </a:r>
            <a:endParaRPr lang="en-US" altLang="zh-CN" dirty="0" smtClean="0"/>
          </a:p>
          <a:p>
            <a:pPr lvl="1"/>
            <a:r>
              <a:rPr lang="zh-CN" altLang="en-US" dirty="0" smtClean="0"/>
              <a:t>训练语料：</a:t>
            </a:r>
            <a:r>
              <a:rPr lang="en-US" altLang="zh-CN" dirty="0" smtClean="0"/>
              <a:t>LDC</a:t>
            </a:r>
            <a:r>
              <a:rPr lang="zh-CN" altLang="en-US" dirty="0" smtClean="0"/>
              <a:t>，</a:t>
            </a:r>
            <a:r>
              <a:rPr lang="en-US" altLang="zh-CN" dirty="0" smtClean="0"/>
              <a:t>1.5M</a:t>
            </a:r>
            <a:r>
              <a:rPr lang="zh-CN" altLang="en-US" dirty="0" smtClean="0"/>
              <a:t>句对</a:t>
            </a:r>
            <a:endParaRPr lang="en-US" altLang="zh-CN" dirty="0" smtClean="0"/>
          </a:p>
          <a:p>
            <a:pPr lvl="1"/>
            <a:r>
              <a:rPr lang="zh-CN" altLang="en-US" dirty="0" smtClean="0"/>
              <a:t>语言模型：法新社</a:t>
            </a:r>
            <a:r>
              <a:rPr lang="en-US" altLang="zh-CN" dirty="0" smtClean="0"/>
              <a:t>+Giga</a:t>
            </a:r>
            <a:r>
              <a:rPr lang="zh-CN" altLang="en-US" dirty="0" smtClean="0"/>
              <a:t>新华</a:t>
            </a:r>
            <a:r>
              <a:rPr lang="en-US" altLang="zh-CN" dirty="0" smtClean="0"/>
              <a:t>5</a:t>
            </a:r>
            <a:r>
              <a:rPr lang="zh-CN" altLang="en-US" dirty="0" smtClean="0"/>
              <a:t>元</a:t>
            </a:r>
            <a:endParaRPr lang="en-US" altLang="zh-CN" dirty="0" smtClean="0"/>
          </a:p>
          <a:p>
            <a:pPr lvl="1"/>
            <a:r>
              <a:rPr lang="zh-CN" altLang="en-US" dirty="0" smtClean="0"/>
              <a:t>翻译日志模拟语料：</a:t>
            </a:r>
            <a:endParaRPr lang="en-US" altLang="zh-CN" dirty="0" smtClean="0"/>
          </a:p>
          <a:p>
            <a:pPr lvl="2"/>
            <a:r>
              <a:rPr lang="zh-CN" altLang="en-US" dirty="0" smtClean="0"/>
              <a:t>训练集</a:t>
            </a:r>
            <a:r>
              <a:rPr lang="en-US" altLang="zh-CN" dirty="0" smtClean="0"/>
              <a:t>1.5M</a:t>
            </a:r>
          </a:p>
          <a:p>
            <a:pPr lvl="2"/>
            <a:r>
              <a:rPr lang="zh-CN" altLang="en-US" dirty="0" smtClean="0"/>
              <a:t>新闻语料</a:t>
            </a:r>
            <a:r>
              <a:rPr lang="en-US" altLang="zh-CN" dirty="0" smtClean="0"/>
              <a:t>5.28M</a:t>
            </a:r>
          </a:p>
          <a:p>
            <a:pPr lvl="2"/>
            <a:r>
              <a:rPr lang="en-US" altLang="zh-CN" dirty="0" smtClean="0"/>
              <a:t>Web</a:t>
            </a:r>
            <a:r>
              <a:rPr lang="zh-CN" altLang="en-US" dirty="0" smtClean="0"/>
              <a:t>语料</a:t>
            </a:r>
            <a:r>
              <a:rPr lang="en-US" altLang="zh-CN" dirty="0" smtClean="0"/>
              <a:t>6.06M</a:t>
            </a:r>
            <a:r>
              <a:rPr lang="zh-CN" altLang="en-US" dirty="0" smtClean="0"/>
              <a:t>（搜狗全网）</a:t>
            </a:r>
            <a:endParaRPr lang="en-US" altLang="zh-CN" dirty="0"/>
          </a:p>
          <a:p>
            <a:pPr lvl="1"/>
            <a:r>
              <a:rPr lang="zh-CN" altLang="en-US" dirty="0" smtClean="0"/>
              <a:t>开发测试集：</a:t>
            </a:r>
            <a:endParaRPr lang="en-US" altLang="zh-CN" dirty="0" smtClean="0"/>
          </a:p>
          <a:p>
            <a:pPr lvl="2"/>
            <a:r>
              <a:rPr lang="en-US" altLang="zh-CN" dirty="0" smtClean="0"/>
              <a:t>Dev:nist06; Tst:nist04,nist05,nist08</a:t>
            </a:r>
          </a:p>
          <a:p>
            <a:endParaRPr lang="zh-CN" altLang="en-US" dirty="0"/>
          </a:p>
        </p:txBody>
      </p:sp>
    </p:spTree>
    <p:extLst>
      <p:ext uri="{BB962C8B-B14F-4D97-AF65-F5344CB8AC3E}">
        <p14:creationId xmlns:p14="http://schemas.microsoft.com/office/powerpoint/2010/main" val="31830147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实验</a:t>
            </a:r>
            <a:endParaRPr lang="zh-CN" altLang="en-US" dirty="0"/>
          </a:p>
        </p:txBody>
      </p:sp>
      <p:sp>
        <p:nvSpPr>
          <p:cNvPr id="3" name="内容占位符 2"/>
          <p:cNvSpPr>
            <a:spLocks noGrp="1"/>
          </p:cNvSpPr>
          <p:nvPr>
            <p:ph idx="1"/>
          </p:nvPr>
        </p:nvSpPr>
        <p:spPr/>
        <p:txBody>
          <a:bodyPr/>
          <a:lstStyle/>
          <a:p>
            <a:r>
              <a:rPr lang="zh-CN" altLang="en-US" dirty="0" smtClean="0"/>
              <a:t>实验结果</a:t>
            </a:r>
            <a:endParaRPr lang="en-US" altLang="zh-CN" dirty="0" smtClean="0"/>
          </a:p>
          <a:p>
            <a:pPr lvl="1"/>
            <a:r>
              <a:rPr lang="zh-CN" altLang="en-US" dirty="0" smtClean="0"/>
              <a:t>直接过滤规则表</a:t>
            </a:r>
            <a:endParaRPr lang="en-US" altLang="zh-CN" dirty="0" smtClean="0"/>
          </a:p>
          <a:p>
            <a:endParaRPr lang="en-US" altLang="zh-CN" dirty="0"/>
          </a:p>
          <a:p>
            <a:endParaRPr lang="en-US" altLang="zh-CN" dirty="0" smtClean="0"/>
          </a:p>
          <a:p>
            <a:endParaRPr lang="en-US" altLang="zh-CN" dirty="0"/>
          </a:p>
          <a:p>
            <a:pPr marL="0" indent="0">
              <a:buNone/>
            </a:pPr>
            <a:endParaRPr lang="en-US" altLang="zh-CN" dirty="0"/>
          </a:p>
          <a:p>
            <a:pPr lvl="1"/>
            <a:r>
              <a:rPr lang="en-US" altLang="zh-CN" sz="2000" dirty="0" smtClean="0"/>
              <a:t>Count:</a:t>
            </a:r>
            <a:r>
              <a:rPr lang="zh-CN" altLang="en-US" sz="2000" dirty="0" smtClean="0"/>
              <a:t>低于等于该使用频度的规则不被保留</a:t>
            </a:r>
            <a:endParaRPr lang="zh-CN" altLang="en-US" sz="2000" dirty="0"/>
          </a:p>
        </p:txBody>
      </p:sp>
      <p:graphicFrame>
        <p:nvGraphicFramePr>
          <p:cNvPr id="5" name="对象 4"/>
          <p:cNvGraphicFramePr>
            <a:graphicFrameLocks noChangeAspect="1"/>
          </p:cNvGraphicFramePr>
          <p:nvPr>
            <p:extLst>
              <p:ext uri="{D42A27DB-BD31-4B8C-83A1-F6EECF244321}">
                <p14:modId xmlns:p14="http://schemas.microsoft.com/office/powerpoint/2010/main" val="2177684970"/>
              </p:ext>
            </p:extLst>
          </p:nvPr>
        </p:nvGraphicFramePr>
        <p:xfrm>
          <a:off x="467544" y="2708920"/>
          <a:ext cx="8345550" cy="2558454"/>
        </p:xfrm>
        <a:graphic>
          <a:graphicData uri="http://schemas.openxmlformats.org/presentationml/2006/ole">
            <mc:AlternateContent xmlns:mc="http://schemas.openxmlformats.org/markup-compatibility/2006">
              <mc:Choice xmlns:v="urn:schemas-microsoft-com:vml" Requires="v">
                <p:oleObj spid="_x0000_s8295" name="文档" r:id="rId4" imgW="5417312" imgH="1663383" progId="Word.Document.12">
                  <p:embed/>
                </p:oleObj>
              </mc:Choice>
              <mc:Fallback>
                <p:oleObj name="文档" r:id="rId4" imgW="5417312" imgH="1663383" progId="Word.Document.12">
                  <p:embed/>
                  <p:pic>
                    <p:nvPicPr>
                      <p:cNvPr id="0" name=""/>
                      <p:cNvPicPr/>
                      <p:nvPr/>
                    </p:nvPicPr>
                    <p:blipFill>
                      <a:blip r:embed="rId5"/>
                      <a:stretch>
                        <a:fillRect/>
                      </a:stretch>
                    </p:blipFill>
                    <p:spPr>
                      <a:xfrm>
                        <a:off x="467544" y="2708920"/>
                        <a:ext cx="8345550" cy="2558454"/>
                      </a:xfrm>
                      <a:prstGeom prst="rect">
                        <a:avLst/>
                      </a:prstGeom>
                    </p:spPr>
                  </p:pic>
                </p:oleObj>
              </mc:Fallback>
            </mc:AlternateContent>
          </a:graphicData>
        </a:graphic>
      </p:graphicFrame>
    </p:spTree>
    <p:extLst>
      <p:ext uri="{BB962C8B-B14F-4D97-AF65-F5344CB8AC3E}">
        <p14:creationId xmlns:p14="http://schemas.microsoft.com/office/powerpoint/2010/main" val="40576528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实验</a:t>
            </a:r>
            <a:endParaRPr lang="zh-CN" altLang="en-US" dirty="0"/>
          </a:p>
        </p:txBody>
      </p:sp>
      <p:sp>
        <p:nvSpPr>
          <p:cNvPr id="3" name="内容占位符 2"/>
          <p:cNvSpPr>
            <a:spLocks noGrp="1"/>
          </p:cNvSpPr>
          <p:nvPr>
            <p:ph idx="1"/>
          </p:nvPr>
        </p:nvSpPr>
        <p:spPr/>
        <p:txBody>
          <a:bodyPr/>
          <a:lstStyle/>
          <a:p>
            <a:r>
              <a:rPr lang="zh-CN" altLang="en-US" dirty="0" smtClean="0"/>
              <a:t>实验结果</a:t>
            </a:r>
            <a:endParaRPr lang="en-US" altLang="zh-CN" dirty="0" smtClean="0"/>
          </a:p>
          <a:p>
            <a:pPr lvl="1"/>
            <a:r>
              <a:rPr lang="zh-CN" altLang="en-US" dirty="0" smtClean="0"/>
              <a:t>在过滤规则表基础上重新调参</a:t>
            </a:r>
            <a:endParaRPr lang="en-US" altLang="zh-CN" dirty="0" smtClean="0"/>
          </a:p>
          <a:p>
            <a:pPr lvl="1"/>
            <a:endParaRPr lang="en-US" altLang="zh-CN" dirty="0"/>
          </a:p>
          <a:p>
            <a:pPr lvl="1"/>
            <a:endParaRPr lang="en-US" altLang="zh-CN" dirty="0" smtClean="0"/>
          </a:p>
          <a:p>
            <a:pPr lvl="1"/>
            <a:endParaRPr lang="en-US" altLang="zh-CN" dirty="0"/>
          </a:p>
          <a:p>
            <a:pPr lvl="1"/>
            <a:r>
              <a:rPr lang="zh-CN" altLang="en-US" dirty="0" smtClean="0"/>
              <a:t>能够更加接近原始规则表的效果</a:t>
            </a:r>
            <a:endParaRPr lang="zh-CN" altLang="en-US" dirty="0"/>
          </a:p>
        </p:txBody>
      </p:sp>
      <p:graphicFrame>
        <p:nvGraphicFramePr>
          <p:cNvPr id="5" name="对象 4"/>
          <p:cNvGraphicFramePr>
            <a:graphicFrameLocks noChangeAspect="1"/>
          </p:cNvGraphicFramePr>
          <p:nvPr>
            <p:extLst>
              <p:ext uri="{D42A27DB-BD31-4B8C-83A1-F6EECF244321}">
                <p14:modId xmlns:p14="http://schemas.microsoft.com/office/powerpoint/2010/main" val="1091398380"/>
              </p:ext>
            </p:extLst>
          </p:nvPr>
        </p:nvGraphicFramePr>
        <p:xfrm>
          <a:off x="-684583" y="2780928"/>
          <a:ext cx="9577063" cy="1490453"/>
        </p:xfrm>
        <a:graphic>
          <a:graphicData uri="http://schemas.openxmlformats.org/presentationml/2006/ole">
            <mc:AlternateContent xmlns:mc="http://schemas.openxmlformats.org/markup-compatibility/2006">
              <mc:Choice xmlns:v="urn:schemas-microsoft-com:vml" Requires="v">
                <p:oleObj spid="_x0000_s18530" name="文档" r:id="rId4" imgW="5416952" imgH="843030" progId="Word.Document.12">
                  <p:embed/>
                </p:oleObj>
              </mc:Choice>
              <mc:Fallback>
                <p:oleObj name="文档" r:id="rId4" imgW="5416952" imgH="843030" progId="Word.Document.12">
                  <p:embed/>
                  <p:pic>
                    <p:nvPicPr>
                      <p:cNvPr id="0" name=""/>
                      <p:cNvPicPr/>
                      <p:nvPr/>
                    </p:nvPicPr>
                    <p:blipFill>
                      <a:blip r:embed="rId5"/>
                      <a:stretch>
                        <a:fillRect/>
                      </a:stretch>
                    </p:blipFill>
                    <p:spPr>
                      <a:xfrm>
                        <a:off x="-684583" y="2780928"/>
                        <a:ext cx="9577063" cy="1490453"/>
                      </a:xfrm>
                      <a:prstGeom prst="rect">
                        <a:avLst/>
                      </a:prstGeom>
                    </p:spPr>
                  </p:pic>
                </p:oleObj>
              </mc:Fallback>
            </mc:AlternateContent>
          </a:graphicData>
        </a:graphic>
      </p:graphicFrame>
    </p:spTree>
    <p:extLst>
      <p:ext uri="{BB962C8B-B14F-4D97-AF65-F5344CB8AC3E}">
        <p14:creationId xmlns:p14="http://schemas.microsoft.com/office/powerpoint/2010/main" val="27051666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实验</a:t>
            </a:r>
            <a:endParaRPr lang="zh-CN" altLang="en-US" dirty="0"/>
          </a:p>
        </p:txBody>
      </p:sp>
      <p:sp>
        <p:nvSpPr>
          <p:cNvPr id="3" name="内容占位符 2"/>
          <p:cNvSpPr>
            <a:spLocks noGrp="1"/>
          </p:cNvSpPr>
          <p:nvPr>
            <p:ph idx="1"/>
          </p:nvPr>
        </p:nvSpPr>
        <p:spPr/>
        <p:txBody>
          <a:bodyPr/>
          <a:lstStyle/>
          <a:p>
            <a:r>
              <a:rPr lang="zh-CN" altLang="en-US" dirty="0" smtClean="0"/>
              <a:t>讨论</a:t>
            </a:r>
            <a:endParaRPr lang="en-US" altLang="zh-CN" dirty="0" smtClean="0"/>
          </a:p>
          <a:p>
            <a:pPr lvl="1"/>
            <a:r>
              <a:rPr lang="en-US" altLang="zh-CN" dirty="0" smtClean="0"/>
              <a:t>OOV</a:t>
            </a:r>
            <a:r>
              <a:rPr lang="zh-CN" altLang="en-US" dirty="0" smtClean="0"/>
              <a:t>问题</a:t>
            </a:r>
            <a:endParaRPr lang="en-US" altLang="zh-CN" dirty="0" smtClean="0"/>
          </a:p>
          <a:p>
            <a:pPr lvl="2"/>
            <a:r>
              <a:rPr lang="zh-CN" altLang="en-US" dirty="0" smtClean="0"/>
              <a:t>解决：利用训练集获取翻译日志</a:t>
            </a:r>
            <a:endParaRPr lang="en-US" altLang="zh-CN" dirty="0"/>
          </a:p>
          <a:p>
            <a:pPr lvl="1"/>
            <a:endParaRPr lang="en-US" altLang="zh-CN" dirty="0" smtClean="0"/>
          </a:p>
          <a:p>
            <a:pPr lvl="1"/>
            <a:r>
              <a:rPr lang="zh-CN" altLang="en-US" dirty="0" smtClean="0"/>
              <a:t>领域问题</a:t>
            </a:r>
            <a:endParaRPr lang="en-US" altLang="zh-CN" dirty="0" smtClean="0"/>
          </a:p>
          <a:p>
            <a:pPr lvl="2"/>
            <a:r>
              <a:rPr lang="zh-CN" altLang="en-US" dirty="0" smtClean="0"/>
              <a:t>确实存在</a:t>
            </a:r>
            <a:endParaRPr lang="en-US" altLang="zh-CN" dirty="0" smtClean="0"/>
          </a:p>
          <a:p>
            <a:pPr lvl="3"/>
            <a:r>
              <a:rPr lang="zh-CN" altLang="en-US" dirty="0" smtClean="0"/>
              <a:t>新闻</a:t>
            </a:r>
            <a:r>
              <a:rPr lang="en-US" altLang="zh-CN" dirty="0" smtClean="0"/>
              <a:t>: 34.06=&gt;33.74</a:t>
            </a:r>
          </a:p>
          <a:p>
            <a:pPr lvl="3"/>
            <a:r>
              <a:rPr lang="en-US" altLang="zh-CN" dirty="0" smtClean="0"/>
              <a:t>Web: 34.06=&gt;32.76</a:t>
            </a:r>
          </a:p>
          <a:p>
            <a:pPr lvl="3"/>
            <a:endParaRPr lang="zh-CN" altLang="en-US" dirty="0"/>
          </a:p>
        </p:txBody>
      </p:sp>
    </p:spTree>
    <p:extLst>
      <p:ext uri="{BB962C8B-B14F-4D97-AF65-F5344CB8AC3E}">
        <p14:creationId xmlns:p14="http://schemas.microsoft.com/office/powerpoint/2010/main" val="262255332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结论</a:t>
            </a:r>
            <a:endParaRPr lang="zh-CN" altLang="en-US" dirty="0"/>
          </a:p>
        </p:txBody>
      </p:sp>
      <p:sp>
        <p:nvSpPr>
          <p:cNvPr id="3" name="内容占位符 2"/>
          <p:cNvSpPr>
            <a:spLocks noGrp="1"/>
          </p:cNvSpPr>
          <p:nvPr>
            <p:ph idx="1"/>
          </p:nvPr>
        </p:nvSpPr>
        <p:spPr/>
        <p:txBody>
          <a:bodyPr>
            <a:normAutofit/>
          </a:bodyPr>
          <a:lstStyle/>
          <a:p>
            <a:r>
              <a:rPr lang="zh-CN" altLang="en-US" dirty="0" smtClean="0"/>
              <a:t>简单动机和方法</a:t>
            </a:r>
            <a:endParaRPr lang="en-US" altLang="zh-CN" dirty="0" smtClean="0"/>
          </a:p>
          <a:p>
            <a:endParaRPr lang="en-US" altLang="zh-CN" dirty="0"/>
          </a:p>
          <a:p>
            <a:r>
              <a:rPr lang="zh-CN" altLang="en-US" dirty="0" smtClean="0"/>
              <a:t>效果显著</a:t>
            </a:r>
            <a:endParaRPr lang="en-US" altLang="zh-CN" dirty="0" smtClean="0"/>
          </a:p>
          <a:p>
            <a:pPr lvl="1"/>
            <a:r>
              <a:rPr lang="zh-CN" altLang="en-US" dirty="0" smtClean="0"/>
              <a:t>规则表大小：</a:t>
            </a:r>
            <a:r>
              <a:rPr lang="en-US" altLang="zh-CN" dirty="0" smtClean="0"/>
              <a:t>100%=&gt;2.4%</a:t>
            </a:r>
          </a:p>
          <a:p>
            <a:pPr lvl="1"/>
            <a:r>
              <a:rPr lang="zh-CN" altLang="en-US" dirty="0" smtClean="0"/>
              <a:t>翻译效果：</a:t>
            </a:r>
            <a:r>
              <a:rPr lang="en-US" altLang="zh-CN" dirty="0" smtClean="0"/>
              <a:t>31.18=&gt;31.03</a:t>
            </a:r>
          </a:p>
          <a:p>
            <a:endParaRPr lang="en-US" altLang="zh-CN" dirty="0" smtClean="0"/>
          </a:p>
          <a:p>
            <a:r>
              <a:rPr lang="zh-CN" altLang="en-US" dirty="0" smtClean="0"/>
              <a:t>语言模型剪枝也可参照该思想</a:t>
            </a:r>
            <a:endParaRPr lang="en-US" altLang="zh-CN" dirty="0" smtClean="0"/>
          </a:p>
          <a:p>
            <a:pPr lvl="1"/>
            <a:endParaRPr lang="en-US" altLang="zh-CN" dirty="0"/>
          </a:p>
        </p:txBody>
      </p:sp>
    </p:spTree>
    <p:extLst>
      <p:ext uri="{BB962C8B-B14F-4D97-AF65-F5344CB8AC3E}">
        <p14:creationId xmlns:p14="http://schemas.microsoft.com/office/powerpoint/2010/main" val="56786692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zh-CN" altLang="en-US" dirty="0" smtClean="0"/>
              <a:t>谢谢！</a:t>
            </a:r>
            <a:endParaRPr lang="zh-CN" altLang="en-US" dirty="0"/>
          </a:p>
        </p:txBody>
      </p:sp>
      <p:sp>
        <p:nvSpPr>
          <p:cNvPr id="5" name="文本占位符 4"/>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6312977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研究动机</a:t>
            </a:r>
            <a:endParaRPr lang="zh-CN" altLang="en-US" dirty="0"/>
          </a:p>
        </p:txBody>
      </p:sp>
      <p:sp>
        <p:nvSpPr>
          <p:cNvPr id="3" name="内容占位符 2"/>
          <p:cNvSpPr>
            <a:spLocks noGrp="1"/>
          </p:cNvSpPr>
          <p:nvPr>
            <p:ph idx="1"/>
          </p:nvPr>
        </p:nvSpPr>
        <p:spPr/>
        <p:txBody>
          <a:bodyPr/>
          <a:lstStyle/>
          <a:p>
            <a:r>
              <a:rPr lang="zh-CN" altLang="en-US" dirty="0" smtClean="0"/>
              <a:t>实用机器翻译系统</a:t>
            </a:r>
            <a:endParaRPr lang="en-US" altLang="zh-CN" dirty="0" smtClean="0"/>
          </a:p>
          <a:p>
            <a:pPr lvl="1"/>
            <a:r>
              <a:rPr lang="zh-CN" altLang="en-US" dirty="0" smtClean="0"/>
              <a:t>训练语料庞大</a:t>
            </a:r>
            <a:endParaRPr lang="en-US" altLang="zh-CN" dirty="0" smtClean="0"/>
          </a:p>
          <a:p>
            <a:pPr lvl="1"/>
            <a:endParaRPr lang="en-US" altLang="zh-CN" dirty="0"/>
          </a:p>
        </p:txBody>
      </p:sp>
    </p:spTree>
    <p:extLst>
      <p:ext uri="{BB962C8B-B14F-4D97-AF65-F5344CB8AC3E}">
        <p14:creationId xmlns:p14="http://schemas.microsoft.com/office/powerpoint/2010/main" val="6117528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研究动机</a:t>
            </a:r>
            <a:endParaRPr lang="zh-CN" altLang="en-US" dirty="0"/>
          </a:p>
        </p:txBody>
      </p:sp>
      <p:sp>
        <p:nvSpPr>
          <p:cNvPr id="3" name="内容占位符 2"/>
          <p:cNvSpPr>
            <a:spLocks noGrp="1"/>
          </p:cNvSpPr>
          <p:nvPr>
            <p:ph idx="1"/>
          </p:nvPr>
        </p:nvSpPr>
        <p:spPr/>
        <p:txBody>
          <a:bodyPr/>
          <a:lstStyle/>
          <a:p>
            <a:r>
              <a:rPr lang="zh-CN" altLang="en-US" dirty="0" smtClean="0"/>
              <a:t>实用机器翻译系统</a:t>
            </a:r>
            <a:endParaRPr lang="en-US" altLang="zh-CN" dirty="0" smtClean="0"/>
          </a:p>
          <a:p>
            <a:pPr lvl="1"/>
            <a:r>
              <a:rPr lang="zh-CN" altLang="en-US" dirty="0" smtClean="0"/>
              <a:t>训练语料庞大</a:t>
            </a:r>
            <a:endParaRPr lang="en-US" altLang="zh-CN" dirty="0" smtClean="0"/>
          </a:p>
          <a:p>
            <a:pPr lvl="1"/>
            <a:endParaRPr lang="en-US" altLang="zh-CN" dirty="0"/>
          </a:p>
          <a:p>
            <a:pPr lvl="1"/>
            <a:r>
              <a:rPr lang="zh-CN" altLang="en-US" dirty="0" smtClean="0"/>
              <a:t>翻译模型庞大</a:t>
            </a:r>
            <a:endParaRPr lang="en-US" altLang="zh-CN" dirty="0" smtClean="0"/>
          </a:p>
        </p:txBody>
      </p:sp>
      <p:sp>
        <p:nvSpPr>
          <p:cNvPr id="4" name="下箭头 3"/>
          <p:cNvSpPr/>
          <p:nvPr/>
        </p:nvSpPr>
        <p:spPr>
          <a:xfrm>
            <a:off x="2034303" y="2794576"/>
            <a:ext cx="654306" cy="27617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353863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wipe(up)">
                                      <p:cBhvr>
                                        <p:cTn id="1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研究动机</a:t>
            </a:r>
            <a:endParaRPr lang="zh-CN" altLang="en-US" dirty="0"/>
          </a:p>
        </p:txBody>
      </p:sp>
      <p:sp>
        <p:nvSpPr>
          <p:cNvPr id="3" name="内容占位符 2"/>
          <p:cNvSpPr>
            <a:spLocks noGrp="1"/>
          </p:cNvSpPr>
          <p:nvPr>
            <p:ph idx="1"/>
          </p:nvPr>
        </p:nvSpPr>
        <p:spPr/>
        <p:txBody>
          <a:bodyPr/>
          <a:lstStyle/>
          <a:p>
            <a:r>
              <a:rPr lang="zh-CN" altLang="en-US" dirty="0" smtClean="0"/>
              <a:t>实用机器翻译系统</a:t>
            </a:r>
            <a:endParaRPr lang="en-US" altLang="zh-CN" dirty="0" smtClean="0"/>
          </a:p>
          <a:p>
            <a:pPr lvl="1"/>
            <a:r>
              <a:rPr lang="zh-CN" altLang="en-US" dirty="0" smtClean="0"/>
              <a:t>训练语料庞大</a:t>
            </a:r>
            <a:endParaRPr lang="en-US" altLang="zh-CN" dirty="0" smtClean="0"/>
          </a:p>
          <a:p>
            <a:pPr lvl="1"/>
            <a:endParaRPr lang="en-US" altLang="zh-CN" dirty="0"/>
          </a:p>
          <a:p>
            <a:pPr lvl="1"/>
            <a:r>
              <a:rPr lang="zh-CN" altLang="en-US" dirty="0" smtClean="0"/>
              <a:t>翻译模型庞大</a:t>
            </a:r>
            <a:endParaRPr lang="en-US" altLang="zh-CN" dirty="0" smtClean="0"/>
          </a:p>
          <a:p>
            <a:pPr lvl="1"/>
            <a:endParaRPr lang="en-US" altLang="zh-CN" dirty="0"/>
          </a:p>
          <a:p>
            <a:pPr lvl="1"/>
            <a:r>
              <a:rPr lang="zh-CN" altLang="en-US" dirty="0" smtClean="0"/>
              <a:t>较大的运行成本</a:t>
            </a:r>
            <a:r>
              <a:rPr lang="en-US" altLang="zh-CN" dirty="0" smtClean="0"/>
              <a:t>&amp;</a:t>
            </a:r>
            <a:r>
              <a:rPr lang="zh-CN" altLang="en-US" dirty="0" smtClean="0"/>
              <a:t>应用场景受限</a:t>
            </a:r>
            <a:endParaRPr lang="en-US" altLang="zh-CN" dirty="0" smtClean="0"/>
          </a:p>
        </p:txBody>
      </p:sp>
      <p:sp>
        <p:nvSpPr>
          <p:cNvPr id="4" name="下箭头 3"/>
          <p:cNvSpPr/>
          <p:nvPr/>
        </p:nvSpPr>
        <p:spPr>
          <a:xfrm>
            <a:off x="2034303" y="2794576"/>
            <a:ext cx="654306" cy="27617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下箭头 4"/>
          <p:cNvSpPr/>
          <p:nvPr/>
        </p:nvSpPr>
        <p:spPr>
          <a:xfrm>
            <a:off x="2034303" y="3820049"/>
            <a:ext cx="654306" cy="27617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75033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Effect transition="in" filter="wipe(up)">
                                      <p:cBhvr>
                                        <p:cTn id="1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研究动机</a:t>
            </a:r>
            <a:endParaRPr lang="zh-CN" altLang="en-US" dirty="0"/>
          </a:p>
        </p:txBody>
      </p:sp>
      <p:sp>
        <p:nvSpPr>
          <p:cNvPr id="3" name="内容占位符 2"/>
          <p:cNvSpPr>
            <a:spLocks noGrp="1"/>
          </p:cNvSpPr>
          <p:nvPr>
            <p:ph idx="1"/>
          </p:nvPr>
        </p:nvSpPr>
        <p:spPr/>
        <p:txBody>
          <a:bodyPr/>
          <a:lstStyle/>
          <a:p>
            <a:r>
              <a:rPr lang="zh-CN" altLang="en-US" dirty="0" smtClean="0"/>
              <a:t>规则表规模</a:t>
            </a:r>
            <a:endParaRPr lang="en-US" altLang="zh-CN" dirty="0" smtClean="0"/>
          </a:p>
          <a:p>
            <a:pPr lvl="1"/>
            <a:r>
              <a:rPr lang="en-US" altLang="zh-CN" dirty="0" smtClean="0"/>
              <a:t>FBIS(0.2M)</a:t>
            </a:r>
          </a:p>
          <a:p>
            <a:pPr lvl="2"/>
            <a:r>
              <a:rPr lang="zh-CN" altLang="en-US" dirty="0" smtClean="0"/>
              <a:t>规则数：</a:t>
            </a:r>
            <a:r>
              <a:rPr lang="en-US" altLang="zh-CN" dirty="0" smtClean="0"/>
              <a:t>32M</a:t>
            </a:r>
            <a:endParaRPr lang="en-US" altLang="zh-CN" dirty="0"/>
          </a:p>
          <a:p>
            <a:pPr lvl="2"/>
            <a:r>
              <a:rPr lang="zh-CN" altLang="en-US" dirty="0" smtClean="0"/>
              <a:t>大小：</a:t>
            </a:r>
            <a:r>
              <a:rPr lang="en-US" altLang="zh-CN" dirty="0" smtClean="0"/>
              <a:t>1G</a:t>
            </a:r>
            <a:r>
              <a:rPr lang="zh-CN" altLang="en-US" dirty="0" smtClean="0"/>
              <a:t>（压缩后）</a:t>
            </a:r>
            <a:endParaRPr lang="en-US" altLang="zh-CN" dirty="0" smtClean="0"/>
          </a:p>
          <a:p>
            <a:pPr lvl="1"/>
            <a:r>
              <a:rPr lang="en-US" altLang="zh-CN" dirty="0" smtClean="0"/>
              <a:t>LDC(1.5M)</a:t>
            </a:r>
          </a:p>
          <a:p>
            <a:pPr lvl="2"/>
            <a:r>
              <a:rPr lang="zh-CN" altLang="en-US" dirty="0" smtClean="0"/>
              <a:t>规则数：</a:t>
            </a:r>
            <a:r>
              <a:rPr lang="en-US" altLang="zh-CN" dirty="0" smtClean="0"/>
              <a:t>167M</a:t>
            </a:r>
          </a:p>
          <a:p>
            <a:pPr lvl="2"/>
            <a:r>
              <a:rPr lang="zh-CN" altLang="en-US" dirty="0" smtClean="0"/>
              <a:t>大小：</a:t>
            </a:r>
            <a:r>
              <a:rPr lang="en-US" altLang="zh-CN" dirty="0" smtClean="0"/>
              <a:t>4G</a:t>
            </a:r>
            <a:r>
              <a:rPr lang="zh-CN" altLang="en-US" dirty="0" smtClean="0"/>
              <a:t>（压缩后）</a:t>
            </a:r>
            <a:endParaRPr lang="en-US" altLang="zh-CN" dirty="0" smtClean="0"/>
          </a:p>
          <a:p>
            <a:pPr lvl="1"/>
            <a:r>
              <a:rPr lang="en-US" altLang="zh-CN" dirty="0" err="1" smtClean="0"/>
              <a:t>Baidu</a:t>
            </a:r>
            <a:r>
              <a:rPr lang="zh-CN" altLang="en-US" dirty="0" smtClean="0"/>
              <a:t>、</a:t>
            </a:r>
            <a:r>
              <a:rPr lang="en-US" altLang="zh-CN" dirty="0" smtClean="0"/>
              <a:t>Bing</a:t>
            </a:r>
            <a:r>
              <a:rPr lang="zh-CN" altLang="en-US" dirty="0" smtClean="0"/>
              <a:t>、</a:t>
            </a:r>
            <a:r>
              <a:rPr lang="en-US" altLang="zh-CN" dirty="0" smtClean="0"/>
              <a:t>Google……</a:t>
            </a:r>
          </a:p>
          <a:p>
            <a:pPr lvl="2"/>
            <a:endParaRPr lang="zh-CN" altLang="en-US" dirty="0"/>
          </a:p>
        </p:txBody>
      </p:sp>
    </p:spTree>
    <p:extLst>
      <p:ext uri="{BB962C8B-B14F-4D97-AF65-F5344CB8AC3E}">
        <p14:creationId xmlns:p14="http://schemas.microsoft.com/office/powerpoint/2010/main" val="28612045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研究动机</a:t>
            </a:r>
            <a:endParaRPr lang="zh-CN" altLang="en-US" dirty="0"/>
          </a:p>
        </p:txBody>
      </p:sp>
      <p:sp>
        <p:nvSpPr>
          <p:cNvPr id="3" name="内容占位符 2"/>
          <p:cNvSpPr>
            <a:spLocks noGrp="1"/>
          </p:cNvSpPr>
          <p:nvPr>
            <p:ph idx="1"/>
          </p:nvPr>
        </p:nvSpPr>
        <p:spPr/>
        <p:txBody>
          <a:bodyPr/>
          <a:lstStyle/>
          <a:p>
            <a:r>
              <a:rPr lang="zh-CN" altLang="en-US" dirty="0" smtClean="0"/>
              <a:t>规则表规模问题</a:t>
            </a:r>
            <a:endParaRPr lang="en-US" altLang="zh-CN" dirty="0" smtClean="0"/>
          </a:p>
          <a:p>
            <a:pPr lvl="1"/>
            <a:r>
              <a:rPr lang="zh-CN" altLang="en-US" dirty="0" smtClean="0"/>
              <a:t>需要大规模服务器提供服务</a:t>
            </a:r>
            <a:endParaRPr lang="en-US" altLang="zh-CN" dirty="0" smtClean="0"/>
          </a:p>
          <a:p>
            <a:pPr lvl="1"/>
            <a:endParaRPr lang="en-US" altLang="zh-CN" dirty="0"/>
          </a:p>
        </p:txBody>
      </p:sp>
      <p:pic>
        <p:nvPicPr>
          <p:cNvPr id="1026" name="Picture 2" descr="E:\下载\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8144" y="1268760"/>
            <a:ext cx="2592288" cy="185163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5614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研究动机</a:t>
            </a:r>
            <a:endParaRPr lang="zh-CN" altLang="en-US" dirty="0"/>
          </a:p>
        </p:txBody>
      </p:sp>
      <p:sp>
        <p:nvSpPr>
          <p:cNvPr id="3" name="内容占位符 2"/>
          <p:cNvSpPr>
            <a:spLocks noGrp="1"/>
          </p:cNvSpPr>
          <p:nvPr>
            <p:ph idx="1"/>
          </p:nvPr>
        </p:nvSpPr>
        <p:spPr/>
        <p:txBody>
          <a:bodyPr/>
          <a:lstStyle/>
          <a:p>
            <a:r>
              <a:rPr lang="zh-CN" altLang="en-US" dirty="0" smtClean="0"/>
              <a:t>规则表规模问题</a:t>
            </a:r>
            <a:endParaRPr lang="en-US" altLang="zh-CN" dirty="0" smtClean="0"/>
          </a:p>
          <a:p>
            <a:pPr lvl="1"/>
            <a:r>
              <a:rPr lang="zh-CN" altLang="en-US" dirty="0" smtClean="0"/>
              <a:t>需要大规模服务器提供服务</a:t>
            </a:r>
            <a:endParaRPr lang="en-US" altLang="zh-CN" dirty="0" smtClean="0"/>
          </a:p>
          <a:p>
            <a:pPr lvl="1"/>
            <a:endParaRPr lang="en-US" altLang="zh-CN" dirty="0"/>
          </a:p>
          <a:p>
            <a:pPr lvl="1"/>
            <a:r>
              <a:rPr lang="zh-CN" altLang="en-US" dirty="0" smtClean="0"/>
              <a:t>难以移植到移动终端</a:t>
            </a:r>
            <a:endParaRPr lang="en-US" altLang="zh-CN" dirty="0" smtClean="0"/>
          </a:p>
        </p:txBody>
      </p:sp>
      <p:pic>
        <p:nvPicPr>
          <p:cNvPr id="1026" name="Picture 2" descr="E:\下载\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8144" y="1268760"/>
            <a:ext cx="2592288" cy="185163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028" name="Picture 4" descr="E:\下载\images (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28184" y="4149080"/>
            <a:ext cx="1872208" cy="203765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下箭头 3"/>
          <p:cNvSpPr/>
          <p:nvPr/>
        </p:nvSpPr>
        <p:spPr>
          <a:xfrm flipV="1">
            <a:off x="6840252" y="3356992"/>
            <a:ext cx="648072" cy="5246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4390984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970</TotalTime>
  <Words>3223</Words>
  <Application>Microsoft Office PowerPoint</Application>
  <PresentationFormat>全屏显示(4:3)</PresentationFormat>
  <Paragraphs>421</Paragraphs>
  <Slides>38</Slides>
  <Notes>38</Notes>
  <HiddenSlides>0</HiddenSlides>
  <MMClips>0</MMClips>
  <ScaleCrop>false</ScaleCrop>
  <HeadingPairs>
    <vt:vector size="8" baseType="variant">
      <vt:variant>
        <vt:lpstr>主题</vt:lpstr>
      </vt:variant>
      <vt:variant>
        <vt:i4>1</vt:i4>
      </vt:variant>
      <vt:variant>
        <vt:lpstr>链接</vt:lpstr>
      </vt:variant>
      <vt:variant>
        <vt:i4>10</vt:i4>
      </vt:variant>
      <vt:variant>
        <vt:lpstr>嵌入 OLE 服务器</vt:lpstr>
      </vt:variant>
      <vt:variant>
        <vt:i4>1</vt:i4>
      </vt:variant>
      <vt:variant>
        <vt:lpstr>幻灯片标题</vt:lpstr>
      </vt:variant>
      <vt:variant>
        <vt:i4>38</vt:i4>
      </vt:variant>
    </vt:vector>
  </HeadingPairs>
  <TitlesOfParts>
    <vt:vector size="50" baseType="lpstr">
      <vt:lpstr>Office 主题​​</vt:lpstr>
      <vt:lpstr>E:\TransLog\NLP&amp;CC\例子.vsd\Drawing\~页-1\动态连接线.16</vt:lpstr>
      <vt:lpstr>E:\TransLog\NLP&amp;CC\例子.vsd\Drawing\~页-1\动态连接线.17</vt:lpstr>
      <vt:lpstr>E:\TransLog\NLP&amp;CC\例子.vsd\Drawing\~页-1\动态连接线.19</vt:lpstr>
      <vt:lpstr>E:\TransLog\NLP&amp;CC\例子.vsd\Drawing\~页-1\动态连接线.18</vt:lpstr>
      <vt:lpstr>E:\TransLog\NLP&amp;CC\例子.vsd\Drawing\~页-1\动态连接线.21</vt:lpstr>
      <vt:lpstr>E:\TransLog\NLP&amp;CC\例子.vsd\Drawing\~页-1\动态连接线.20</vt:lpstr>
      <vt:lpstr>E:\TransLog\NLP&amp;CC\例子.vsd\Drawing\~页-1\动态连接线.21</vt:lpstr>
      <vt:lpstr>E:\TransLog\NLP&amp;CC\例子.vsd\Drawing\~页-1\动态连接线.20</vt:lpstr>
      <vt:lpstr>E:\TransLog\NLP&amp;CC\例子.vsd\Drawing\~页-1\动态连接线.21</vt:lpstr>
      <vt:lpstr>E:\TransLog\NLP&amp;CC\例子.vsd\Drawing\~页-1\动态连接线.20</vt:lpstr>
      <vt:lpstr>文档</vt:lpstr>
      <vt:lpstr>基于翻译日志的统计机器翻译模型剪枝</vt:lpstr>
      <vt:lpstr>大纲</vt:lpstr>
      <vt:lpstr>大纲</vt:lpstr>
      <vt:lpstr>研究动机</vt:lpstr>
      <vt:lpstr>研究动机</vt:lpstr>
      <vt:lpstr>研究动机</vt:lpstr>
      <vt:lpstr>研究动机</vt:lpstr>
      <vt:lpstr>研究动机</vt:lpstr>
      <vt:lpstr>研究动机</vt:lpstr>
      <vt:lpstr>研究动机</vt:lpstr>
      <vt:lpstr>研究动机</vt:lpstr>
      <vt:lpstr>研究动机</vt:lpstr>
      <vt:lpstr>研究动机</vt:lpstr>
      <vt:lpstr>研究动机</vt:lpstr>
      <vt:lpstr>研究动机</vt:lpstr>
      <vt:lpstr>研究动机</vt:lpstr>
      <vt:lpstr>大纲</vt:lpstr>
      <vt:lpstr>翻译解码</vt:lpstr>
      <vt:lpstr>翻译解码</vt:lpstr>
      <vt:lpstr>翻译解码</vt:lpstr>
      <vt:lpstr>翻译解码</vt:lpstr>
      <vt:lpstr>翻译解码</vt:lpstr>
      <vt:lpstr>翻译解码</vt:lpstr>
      <vt:lpstr>翻译解码</vt:lpstr>
      <vt:lpstr>大纲</vt:lpstr>
      <vt:lpstr>翻译日志模型剪枝</vt:lpstr>
      <vt:lpstr>翻译日志模型剪枝</vt:lpstr>
      <vt:lpstr>翻译日志模型剪枝</vt:lpstr>
      <vt:lpstr>翻译日志模型剪枝</vt:lpstr>
      <vt:lpstr>翻译日志模型剪枝</vt:lpstr>
      <vt:lpstr>翻译日志模型剪枝</vt:lpstr>
      <vt:lpstr>大纲</vt:lpstr>
      <vt:lpstr>实验</vt:lpstr>
      <vt:lpstr>实验</vt:lpstr>
      <vt:lpstr>实验</vt:lpstr>
      <vt:lpstr>实验</vt:lpstr>
      <vt:lpstr>结论</vt:lpstr>
      <vt:lpstr>谢谢！</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基于翻译日志的统计机器翻译模型剪枝</dc:title>
  <dc:creator>LIUKai</dc:creator>
  <cp:lastModifiedBy>Liu Kai</cp:lastModifiedBy>
  <cp:revision>169</cp:revision>
  <dcterms:created xsi:type="dcterms:W3CDTF">2013-11-14T07:14:00Z</dcterms:created>
  <dcterms:modified xsi:type="dcterms:W3CDTF">2013-11-18T03:29:34Z</dcterms:modified>
</cp:coreProperties>
</file>