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57" r:id="rId3"/>
    <p:sldId id="259" r:id="rId4"/>
    <p:sldId id="260" r:id="rId5"/>
    <p:sldId id="282" r:id="rId6"/>
    <p:sldId id="269" r:id="rId7"/>
    <p:sldId id="283" r:id="rId8"/>
    <p:sldId id="280" r:id="rId9"/>
    <p:sldId id="285" r:id="rId10"/>
    <p:sldId id="261" r:id="rId11"/>
    <p:sldId id="262" r:id="rId12"/>
    <p:sldId id="284" r:id="rId13"/>
    <p:sldId id="263" r:id="rId14"/>
    <p:sldId id="271" r:id="rId15"/>
    <p:sldId id="272" r:id="rId16"/>
    <p:sldId id="275" r:id="rId17"/>
    <p:sldId id="273" r:id="rId18"/>
    <p:sldId id="267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2" autoAdjust="0"/>
  </p:normalViewPr>
  <p:slideViewPr>
    <p:cSldViewPr>
      <p:cViewPr>
        <p:scale>
          <a:sx n="75" d="100"/>
          <a:sy n="75" d="100"/>
        </p:scale>
        <p:origin x="-182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7E316-5BD6-4601-A601-1CD06F259FE2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1D044-CBE4-4F96-B0DD-2C0899144B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53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E74B-3F35-4257-B457-D57C6F152984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B06B-3858-4265-A911-77BAD5C161A3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EF3B-CA0A-42B9-AE74-84D0ECBE1F47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3FDA-E2BC-47DF-9BE3-46864A902E74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0ECA-6E2F-4FCC-9DC9-548EF21FD637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3924-C88E-427A-AFF2-B52AAC8DD71E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5CEF-57FE-4380-A6A8-3B442C4D20E5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390D-4E75-4564-B869-DF45AE672ADE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BCA1-F710-4E57-80C8-9B5D62AF7FB3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C122-C957-40B2-A4FF-683CBA3F7415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F2F4-73A2-4AE6-9D35-888A96524DBB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8EBF20-2966-4BE6-958A-C187BC24B653}" type="datetime1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158A3B1-D9C6-4ED7-9C6B-49D9B0B245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458200" cy="1927225"/>
          </a:xfrm>
        </p:spPr>
        <p:txBody>
          <a:bodyPr/>
          <a:lstStyle/>
          <a:p>
            <a:r>
              <a:rPr lang="en-US" altLang="zh-CN" sz="2400" dirty="0">
                <a:latin typeface="+mn-lt"/>
              </a:rPr>
              <a:t>A Mixed Model for Cross Lingual Opinion Analysis</a:t>
            </a:r>
            <a:endParaRPr lang="zh-CN" altLang="en-US" sz="2400" dirty="0">
              <a:latin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86880" cy="1752600"/>
          </a:xfrm>
        </p:spPr>
        <p:txBody>
          <a:bodyPr/>
          <a:lstStyle/>
          <a:p>
            <a:pPr algn="just"/>
            <a:r>
              <a:rPr lang="en-US" altLang="zh-CN" dirty="0"/>
              <a:t>Lin </a:t>
            </a:r>
            <a:r>
              <a:rPr lang="en-US" altLang="zh-CN" dirty="0" err="1" smtClean="0"/>
              <a:t>Gui</a:t>
            </a:r>
            <a:r>
              <a:rPr lang="en-US" altLang="zh-CN" dirty="0" smtClean="0"/>
              <a:t>, </a:t>
            </a:r>
            <a:r>
              <a:rPr lang="en-US" altLang="zh-CN" dirty="0" err="1"/>
              <a:t>Ruifeng</a:t>
            </a:r>
            <a:r>
              <a:rPr lang="en-US" altLang="zh-CN" dirty="0"/>
              <a:t> </a:t>
            </a:r>
            <a:r>
              <a:rPr lang="en-US" altLang="zh-CN" dirty="0" smtClean="0"/>
              <a:t>Xu, </a:t>
            </a:r>
            <a:r>
              <a:rPr lang="en-US" altLang="zh-CN" dirty="0"/>
              <a:t>Jun </a:t>
            </a:r>
            <a:r>
              <a:rPr lang="en-US" altLang="zh-CN" dirty="0" smtClean="0"/>
              <a:t>Xu, </a:t>
            </a:r>
            <a:r>
              <a:rPr lang="en-US" altLang="zh-CN" dirty="0"/>
              <a:t>Li </a:t>
            </a:r>
            <a:r>
              <a:rPr lang="en-US" altLang="zh-CN" dirty="0" smtClean="0"/>
              <a:t>Yuan, </a:t>
            </a:r>
            <a:r>
              <a:rPr lang="en-US" altLang="zh-CN" dirty="0" err="1"/>
              <a:t>Yuanlin</a:t>
            </a:r>
            <a:r>
              <a:rPr lang="en-US" altLang="zh-CN" dirty="0"/>
              <a:t> </a:t>
            </a:r>
            <a:r>
              <a:rPr lang="en-US" altLang="zh-CN" dirty="0" smtClean="0"/>
              <a:t>Yao, </a:t>
            </a:r>
            <a:r>
              <a:rPr lang="en-US" altLang="zh-CN" dirty="0" err="1"/>
              <a:t>Jiyun</a:t>
            </a:r>
            <a:r>
              <a:rPr lang="en-US" altLang="zh-CN" dirty="0"/>
              <a:t> </a:t>
            </a:r>
            <a:r>
              <a:rPr lang="en-US" altLang="zh-CN" dirty="0" smtClean="0"/>
              <a:t>Zhou, </a:t>
            </a:r>
            <a:r>
              <a:rPr lang="en-US" altLang="zh-CN" dirty="0" err="1"/>
              <a:t>Shuwei</a:t>
            </a:r>
            <a:r>
              <a:rPr lang="en-US" altLang="zh-CN" dirty="0"/>
              <a:t> </a:t>
            </a:r>
            <a:r>
              <a:rPr lang="en-US" altLang="zh-CN" dirty="0" smtClean="0"/>
              <a:t>Wang, </a:t>
            </a:r>
            <a:r>
              <a:rPr lang="en-US" altLang="zh-CN" dirty="0" err="1"/>
              <a:t>Qiaoyun</a:t>
            </a:r>
            <a:r>
              <a:rPr lang="en-US" altLang="zh-CN" dirty="0"/>
              <a:t> </a:t>
            </a:r>
            <a:r>
              <a:rPr lang="en-US" altLang="zh-CN" dirty="0" err="1" smtClean="0"/>
              <a:t>Qiu</a:t>
            </a:r>
            <a:r>
              <a:rPr lang="en-US" altLang="zh-CN" dirty="0" smtClean="0"/>
              <a:t>, </a:t>
            </a:r>
            <a:r>
              <a:rPr lang="en-US" altLang="zh-CN" dirty="0"/>
              <a:t>Ricky </a:t>
            </a:r>
            <a:r>
              <a:rPr lang="en-US" altLang="zh-CN" dirty="0" err="1"/>
              <a:t>Chenug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92696"/>
            <a:ext cx="4432728" cy="74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evaluation </a:t>
            </a: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This dataset consists of the reviews on DVD, Book and Music </a:t>
            </a:r>
            <a:r>
              <a:rPr lang="en-US" altLang="zh-CN" dirty="0" smtClean="0"/>
              <a:t>category</a:t>
            </a:r>
          </a:p>
          <a:p>
            <a:r>
              <a:rPr lang="en-US" altLang="zh-CN" dirty="0"/>
              <a:t> The training data of each category contains 4,000 English annotated </a:t>
            </a:r>
            <a:r>
              <a:rPr lang="en-US" altLang="zh-CN" dirty="0" smtClean="0"/>
              <a:t>documents and 40 Chinese annotated documents</a:t>
            </a:r>
          </a:p>
          <a:p>
            <a:r>
              <a:rPr lang="en-US" altLang="zh-CN" dirty="0"/>
              <a:t>Chinese raw corpus contains 17,814 DVD documents, 47,071 Book documents and 29,677 Music documents. </a:t>
            </a:r>
            <a:endParaRPr lang="en-US" altLang="zh-CN" dirty="0" smtClean="0"/>
          </a:p>
          <a:p>
            <a:r>
              <a:rPr lang="en-US" altLang="zh-CN" dirty="0"/>
              <a:t>each category contains 4,000 Chinese documents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baseline performance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605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Only use 40 Chinese annotated documents and the machine translation result of 4000 English annotated documents</a:t>
            </a:r>
          </a:p>
          <a:p>
            <a:r>
              <a:rPr lang="en-US" altLang="zh-CN" sz="2400" dirty="0" smtClean="0"/>
              <a:t>The classifier</a:t>
            </a:r>
            <a:r>
              <a:rPr lang="en-US" altLang="zh-CN" sz="2400" dirty="0"/>
              <a:t>:</a:t>
            </a:r>
            <a:r>
              <a:rPr lang="en-US" altLang="zh-CN" sz="2400" dirty="0" smtClean="0"/>
              <a:t> SVM-LIGHT</a:t>
            </a:r>
          </a:p>
          <a:p>
            <a:r>
              <a:rPr lang="en-US" altLang="zh-CN" sz="2400" dirty="0" smtClean="0"/>
              <a:t>Feature: </a:t>
            </a:r>
            <a:r>
              <a:rPr lang="en-US" altLang="zh-CN" sz="2400" dirty="0" smtClean="0"/>
              <a:t>lexicon/unigram/bigram</a:t>
            </a:r>
          </a:p>
          <a:p>
            <a:r>
              <a:rPr lang="en-US" altLang="zh-CN" sz="2400" dirty="0" smtClean="0"/>
              <a:t>MT system: </a:t>
            </a:r>
            <a:r>
              <a:rPr lang="en-US" altLang="zh-CN" sz="2400" dirty="0" err="1" smtClean="0"/>
              <a:t>Baidu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fanyi</a:t>
            </a:r>
            <a:endParaRPr lang="en-US" altLang="zh-CN" sz="2400" dirty="0" smtClean="0"/>
          </a:p>
          <a:p>
            <a:r>
              <a:rPr lang="en-US" altLang="zh-CN" sz="2400" dirty="0" smtClean="0"/>
              <a:t>Segmentation tools: ICTCLA</a:t>
            </a:r>
          </a:p>
          <a:p>
            <a:r>
              <a:rPr lang="en-US" altLang="zh-CN" sz="2400" dirty="0" smtClean="0"/>
              <a:t>Lexicon resource: </a:t>
            </a:r>
            <a:r>
              <a:rPr lang="en-US" altLang="zh-CN" sz="2400" dirty="0" err="1" smtClean="0"/>
              <a:t>WordNet</a:t>
            </a:r>
            <a:r>
              <a:rPr lang="en-US" altLang="zh-CN" sz="2400" dirty="0" smtClean="0"/>
              <a:t> Affect</a:t>
            </a:r>
            <a:endParaRPr lang="en-US" altLang="zh-CN" sz="2400" dirty="0" smtClean="0"/>
          </a:p>
          <a:p>
            <a:endParaRPr lang="zh-CN" altLang="en-US" sz="2400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baseline performance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605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400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0598"/>
              </p:ext>
            </p:extLst>
          </p:nvPr>
        </p:nvGraphicFramePr>
        <p:xfrm>
          <a:off x="1043608" y="2132856"/>
          <a:ext cx="7128792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547889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Category</a:t>
                      </a:r>
                      <a:endParaRPr lang="zh-C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Accuracy</a:t>
                      </a:r>
                      <a:endParaRPr lang="zh-C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7889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Accuracy</a:t>
                      </a:r>
                      <a:r>
                        <a:rPr lang="en-US" sz="2000" baseline="-25000">
                          <a:effectLst/>
                        </a:rPr>
                        <a:t>DVD</a:t>
                      </a:r>
                      <a:endParaRPr lang="zh-C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0.7373</a:t>
                      </a:r>
                      <a:endParaRPr lang="zh-C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7889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Accuracy</a:t>
                      </a:r>
                      <a:r>
                        <a:rPr lang="en-US" sz="2000" baseline="-25000" dirty="0">
                          <a:effectLst/>
                        </a:rPr>
                        <a:t>Book</a:t>
                      </a:r>
                      <a:endParaRPr lang="zh-C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0.7215</a:t>
                      </a:r>
                      <a:endParaRPr lang="zh-C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7889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Accuracy</a:t>
                      </a:r>
                      <a:r>
                        <a:rPr lang="en-US" sz="2000" baseline="-25000">
                          <a:effectLst/>
                        </a:rPr>
                        <a:t>Music</a:t>
                      </a:r>
                      <a:endParaRPr lang="zh-C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0.7423</a:t>
                      </a:r>
                      <a:endParaRPr lang="zh-C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7889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Accuracy</a:t>
                      </a:r>
                      <a:endParaRPr lang="zh-C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0.7337</a:t>
                      </a:r>
                      <a:endParaRPr lang="zh-C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6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evaluation of self-training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1800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 descr="selftraining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59632" y="1629320"/>
            <a:ext cx="6192688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evaluation of </a:t>
            </a:r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co-training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 descr="cotrain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1629320"/>
            <a:ext cx="6054376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evaluation of </a:t>
            </a:r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mixed model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66" y="1629320"/>
            <a:ext cx="6056219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evaluation </a:t>
            </a:r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391487"/>
              </p:ext>
            </p:extLst>
          </p:nvPr>
        </p:nvGraphicFramePr>
        <p:xfrm>
          <a:off x="1175811" y="1916833"/>
          <a:ext cx="6852573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300"/>
                <a:gridCol w="1351713"/>
                <a:gridCol w="1100631"/>
                <a:gridCol w="1075408"/>
                <a:gridCol w="1381521"/>
              </a:tblGrid>
              <a:tr h="548618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Team</a:t>
                      </a:r>
                      <a:endParaRPr lang="zh-CN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DVD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Music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Book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Accuracy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</a:tr>
              <a:tr h="548618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BISTU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0.6473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0.6605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0.5980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0.6353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</a:tr>
              <a:tr h="564653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HLT-Hitsz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0.7773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0.7513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0.7850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0.7712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</a:tr>
              <a:tr h="548618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THUIR-SENTI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0.7390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0.7325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0.7423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0.7379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</a:tr>
              <a:tr h="548618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SJTUGSLIU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0.7720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0.7453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0.7240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0.7471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</a:tr>
              <a:tr h="564653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LEO_WHU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0.7833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0.7595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0.7700</a:t>
                      </a:r>
                      <a:endParaRPr lang="zh-CN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0.7709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</a:tr>
              <a:tr h="564653"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Our Approach</a:t>
                      </a:r>
                      <a:endParaRPr lang="zh-CN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0.7965</a:t>
                      </a:r>
                      <a:endParaRPr lang="zh-C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0.7830</a:t>
                      </a:r>
                      <a:endParaRPr lang="zh-C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0.7870</a:t>
                      </a:r>
                      <a:endParaRPr lang="zh-C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  <a:tc>
                  <a:txBody>
                    <a:bodyPr/>
                    <a:lstStyle/>
                    <a:p>
                      <a:pPr indent="144145"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0.7889</a:t>
                      </a:r>
                      <a:endParaRPr lang="zh-C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696" marR="12369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3600" dirty="0" smtClean="0"/>
              <a:t>Conclusion &amp; future works</a:t>
            </a:r>
            <a:endParaRPr lang="zh-CN" altLang="zh-CN" sz="3600" dirty="0"/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1"/>
            <a:ext cx="8229600" cy="4124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 </a:t>
            </a:r>
            <a:r>
              <a:rPr lang="en-US" altLang="zh-CN" sz="2400" dirty="0"/>
              <a:t>This </a:t>
            </a:r>
            <a:r>
              <a:rPr lang="en-US" altLang="zh-CN" sz="2400" dirty="0" smtClean="0"/>
              <a:t>weighted based mixed </a:t>
            </a:r>
            <a:r>
              <a:rPr lang="en-US" altLang="zh-CN" sz="2400" dirty="0"/>
              <a:t>model achieves the best performance on NLP&amp;CC 2013 CLOA bakeoff </a:t>
            </a:r>
            <a:r>
              <a:rPr lang="en-US" altLang="zh-CN" sz="2400" dirty="0" smtClean="0"/>
              <a:t>dataset</a:t>
            </a:r>
          </a:p>
          <a:p>
            <a:r>
              <a:rPr lang="en-US" altLang="zh-CN" sz="2400" dirty="0" smtClean="0"/>
              <a:t>Transfer </a:t>
            </a:r>
            <a:r>
              <a:rPr lang="en-US" altLang="zh-CN" sz="2400" dirty="0"/>
              <a:t>learning process does not satisfy the independent identical distribution hypothesis</a:t>
            </a:r>
            <a:endParaRPr lang="en-US" altLang="zh-CN" sz="2400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35896" y="3006080"/>
            <a:ext cx="3000396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Content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Our approach</a:t>
            </a:r>
          </a:p>
          <a:p>
            <a:r>
              <a:rPr lang="en-US" altLang="zh-CN" dirty="0" smtClean="0"/>
              <a:t>The evaluation </a:t>
            </a:r>
          </a:p>
          <a:p>
            <a:r>
              <a:rPr lang="en-US" altLang="zh-CN" dirty="0" smtClean="0"/>
              <a:t>Future work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14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opinion analysis </a:t>
            </a:r>
            <a:r>
              <a:rPr lang="en-US" altLang="zh-CN" dirty="0" smtClean="0"/>
              <a:t>technique</a:t>
            </a:r>
            <a:r>
              <a:rPr lang="en-US" altLang="zh-CN" dirty="0"/>
              <a:t> become a focus topic in natural language processing </a:t>
            </a:r>
            <a:r>
              <a:rPr lang="en-US" altLang="zh-CN" dirty="0" smtClean="0"/>
              <a:t>research</a:t>
            </a:r>
          </a:p>
          <a:p>
            <a:r>
              <a:rPr lang="en-US" altLang="zh-CN" dirty="0" smtClean="0"/>
              <a:t>Rule-based/machine learning methods</a:t>
            </a:r>
          </a:p>
          <a:p>
            <a:r>
              <a:rPr lang="en-US" altLang="zh-CN" dirty="0" smtClean="0"/>
              <a:t>The bottle neck of machine learning method</a:t>
            </a:r>
          </a:p>
          <a:p>
            <a:r>
              <a:rPr lang="en-US" altLang="zh-CN" dirty="0" smtClean="0"/>
              <a:t>The cross-lingual method for opinion analysis</a:t>
            </a:r>
          </a:p>
          <a:p>
            <a:r>
              <a:rPr lang="en-US" altLang="zh-CN" dirty="0" smtClean="0"/>
              <a:t>Related work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Our approach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Cross-lingual self-training</a:t>
            </a:r>
          </a:p>
          <a:p>
            <a:r>
              <a:rPr lang="en-US" altLang="zh-CN" dirty="0" smtClean="0"/>
              <a:t>Cross-lingual co-training</a:t>
            </a:r>
          </a:p>
          <a:p>
            <a:r>
              <a:rPr lang="en-US" altLang="zh-CN" dirty="0" smtClean="0"/>
              <a:t>The mixed model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Cross-lingual self-training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内容占位符 2"/>
              <p:cNvSpPr txBox="1">
                <a:spLocks/>
              </p:cNvSpPr>
              <p:nvPr/>
            </p:nvSpPr>
            <p:spPr>
              <a:xfrm>
                <a:off x="609600" y="1752600"/>
                <a:ext cx="82296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 smtClean="0"/>
                  <a:t>An iterative training process</a:t>
                </a:r>
              </a:p>
              <a:p>
                <a:r>
                  <a:rPr lang="en-US" altLang="zh-CN" dirty="0" smtClean="0"/>
                  <a:t>Classify the raw samples and estimate the classification confidence</a:t>
                </a:r>
              </a:p>
              <a:p>
                <a:r>
                  <a:rPr lang="en-US" altLang="zh-CN" dirty="0" smtClean="0"/>
                  <a:t>Raw samples with high confidence are moved the annotated corpus</a:t>
                </a:r>
              </a:p>
              <a:p>
                <a:r>
                  <a:rPr lang="en-US" altLang="zh-CN" dirty="0" smtClean="0"/>
                  <a:t>Re-trained by using the expanded annotated corpus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</a:rPr>
                      <m:t>𝑦</m:t>
                    </m:r>
                    <m:r>
                      <a:rPr lang="en-US" altLang="zh-CN" sz="24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CN" sz="2400" i="1">
                            <a:latin typeface="Cambria Math"/>
                          </a:rPr>
                          <m:t>𝑗</m:t>
                        </m:r>
                        <m:r>
                          <a:rPr lang="en-US" altLang="zh-CN" sz="2400">
                            <a:latin typeface="Cambria Math"/>
                          </a:rPr>
                          <m:t>= </m:t>
                        </m:r>
                        <m:r>
                          <a:rPr lang="en-US" altLang="zh-CN" sz="2400" i="1">
                            <a:latin typeface="Cambria Math"/>
                          </a:rPr>
                          <m:t>𝑠𝑜𝑢𝑟𝑐𝑒</m:t>
                        </m:r>
                        <m:r>
                          <a:rPr lang="en-US" altLang="zh-CN" sz="2400">
                            <a:latin typeface="Cambria Math"/>
                          </a:rPr>
                          <m:t> </m:t>
                        </m:r>
                        <m:r>
                          <a:rPr lang="en-US" altLang="zh-CN" sz="2400" i="1">
                            <a:latin typeface="Cambria Math"/>
                          </a:rPr>
                          <m:t>&amp; </m:t>
                        </m:r>
                        <m:r>
                          <a:rPr lang="en-US" altLang="zh-CN" sz="2400" i="1">
                            <a:latin typeface="Cambria Math"/>
                          </a:rPr>
                          <m:t>𝑡𝑎𝑟𝑔𝑒𝑡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CN" altLang="zh-C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2400">
                                <a:latin typeface="Cambria Math"/>
                              </a:rPr>
                              <m:t>(1</m:t>
                            </m:r>
                            <m:r>
                              <a:rPr lang="en-US" altLang="zh-CN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sz="240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>
                            <a:latin typeface="Cambria Math"/>
                          </a:rPr>
                          <m:t>)</m:t>
                        </m:r>
                        <m:sSub>
                          <m:sSubPr>
                            <m:ctrlPr>
                              <a:rPr lang="zh-CN" altLang="zh-C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altLang="zh-CN" sz="3600" dirty="0" smtClean="0"/>
              </a:p>
            </p:txBody>
          </p:sp>
        </mc:Choice>
        <mc:Fallback xmlns="">
          <p:sp>
            <p:nvSpPr>
              <p:cNvPr id="20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8229600" cy="4525963"/>
              </a:xfrm>
              <a:prstGeom prst="rect">
                <a:avLst/>
              </a:prstGeom>
              <a:blipFill rotWithShape="1">
                <a:blip r:embed="rId4"/>
                <a:stretch>
                  <a:fillRect l="-1630" t="-1887" r="-5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Cross-lingual self-training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352476" y="1596075"/>
            <a:ext cx="8334324" cy="4327775"/>
            <a:chOff x="352476" y="1596075"/>
            <a:chExt cx="8334324" cy="4327775"/>
          </a:xfrm>
        </p:grpSpPr>
        <p:cxnSp>
          <p:nvCxnSpPr>
            <p:cNvPr id="17" name="直接箭头连接符 16"/>
            <p:cNvCxnSpPr>
              <a:stCxn id="13" idx="3"/>
              <a:endCxn id="21" idx="1"/>
            </p:cNvCxnSpPr>
            <p:nvPr/>
          </p:nvCxnSpPr>
          <p:spPr>
            <a:xfrm>
              <a:off x="3922666" y="5399213"/>
              <a:ext cx="11546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306542" y="5085184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MT</a:t>
              </a:r>
              <a:endParaRPr lang="zh-CN" altLang="en-US" dirty="0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5076056" y="1596075"/>
              <a:ext cx="1944216" cy="4327775"/>
              <a:chOff x="5076056" y="1596075"/>
              <a:chExt cx="1944216" cy="4327775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5076056" y="1596075"/>
                <a:ext cx="1944216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Source language annotated corpus</a:t>
                </a:r>
                <a:endParaRPr lang="zh-CN" altLang="en-US" dirty="0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5077318" y="4874576"/>
                <a:ext cx="1942954" cy="10492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Unlabeled source language corpus</a:t>
                </a:r>
                <a:endParaRPr lang="zh-CN" altLang="en-US" dirty="0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5382089" y="3162260"/>
                <a:ext cx="1332149" cy="7920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SVMs</a:t>
                </a:r>
                <a:endParaRPr lang="zh-CN" altLang="en-US" dirty="0"/>
              </a:p>
            </p:txBody>
          </p:sp>
          <p:cxnSp>
            <p:nvCxnSpPr>
              <p:cNvPr id="31" name="直接箭头连接符 30"/>
              <p:cNvCxnSpPr>
                <a:stCxn id="12" idx="2"/>
                <a:endCxn id="25" idx="0"/>
              </p:cNvCxnSpPr>
              <p:nvPr/>
            </p:nvCxnSpPr>
            <p:spPr>
              <a:xfrm>
                <a:off x="6048164" y="2388163"/>
                <a:ext cx="0" cy="7740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箭头连接符 32"/>
              <p:cNvCxnSpPr>
                <a:stCxn id="25" idx="4"/>
                <a:endCxn id="21" idx="0"/>
              </p:cNvCxnSpPr>
              <p:nvPr/>
            </p:nvCxnSpPr>
            <p:spPr>
              <a:xfrm>
                <a:off x="6048164" y="3954348"/>
                <a:ext cx="631" cy="9202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/>
            <p:cNvGrpSpPr/>
            <p:nvPr/>
          </p:nvGrpSpPr>
          <p:grpSpPr>
            <a:xfrm>
              <a:off x="352476" y="1596075"/>
              <a:ext cx="4651572" cy="4327775"/>
              <a:chOff x="352476" y="1596075"/>
              <a:chExt cx="4651572" cy="4327775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979712" y="1596075"/>
                <a:ext cx="1944216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Target language annotated corpus</a:t>
                </a:r>
                <a:endParaRPr lang="zh-CN" altLang="en-US" dirty="0"/>
              </a:p>
            </p:txBody>
          </p:sp>
          <p:cxnSp>
            <p:nvCxnSpPr>
              <p:cNvPr id="7" name="直接箭头连接符 6"/>
              <p:cNvCxnSpPr/>
              <p:nvPr/>
            </p:nvCxnSpPr>
            <p:spPr>
              <a:xfrm flipH="1">
                <a:off x="3946503" y="1992119"/>
                <a:ext cx="105754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4257109" y="162880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MT</a:t>
                </a:r>
                <a:endParaRPr lang="zh-CN" altLang="en-US" dirty="0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979712" y="4874576"/>
                <a:ext cx="1942954" cy="10492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Unlabeled target language corpus</a:t>
                </a:r>
                <a:endParaRPr lang="zh-CN" altLang="en-US" dirty="0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2285114" y="3162260"/>
                <a:ext cx="1332149" cy="7920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SVMs</a:t>
                </a:r>
                <a:endParaRPr lang="zh-CN" altLang="en-US" dirty="0"/>
              </a:p>
            </p:txBody>
          </p:sp>
          <p:cxnSp>
            <p:nvCxnSpPr>
              <p:cNvPr id="27" name="直接箭头连接符 26"/>
              <p:cNvCxnSpPr>
                <a:stCxn id="3" idx="2"/>
                <a:endCxn id="24" idx="0"/>
              </p:cNvCxnSpPr>
              <p:nvPr/>
            </p:nvCxnSpPr>
            <p:spPr>
              <a:xfrm flipH="1">
                <a:off x="2951189" y="2388163"/>
                <a:ext cx="631" cy="7740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/>
              <p:cNvCxnSpPr>
                <a:stCxn id="24" idx="4"/>
              </p:cNvCxnSpPr>
              <p:nvPr/>
            </p:nvCxnSpPr>
            <p:spPr>
              <a:xfrm>
                <a:off x="2951189" y="3954348"/>
                <a:ext cx="632" cy="9202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流程图: 决策 53"/>
              <p:cNvSpPr/>
              <p:nvPr/>
            </p:nvSpPr>
            <p:spPr>
              <a:xfrm>
                <a:off x="352476" y="3162260"/>
                <a:ext cx="1529538" cy="807380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Top K</a:t>
                </a:r>
                <a:endParaRPr lang="zh-CN" altLang="en-US" dirty="0"/>
              </a:p>
            </p:txBody>
          </p:sp>
          <p:cxnSp>
            <p:nvCxnSpPr>
              <p:cNvPr id="57" name="肘形连接符 56"/>
              <p:cNvCxnSpPr>
                <a:stCxn id="13" idx="1"/>
                <a:endCxn id="54" idx="2"/>
              </p:cNvCxnSpPr>
              <p:nvPr/>
            </p:nvCxnSpPr>
            <p:spPr>
              <a:xfrm rot="10800000">
                <a:off x="1117246" y="3969641"/>
                <a:ext cx="862467" cy="142957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肘形连接符 58"/>
              <p:cNvCxnSpPr>
                <a:stCxn id="54" idx="0"/>
                <a:endCxn id="3" idx="1"/>
              </p:cNvCxnSpPr>
              <p:nvPr/>
            </p:nvCxnSpPr>
            <p:spPr>
              <a:xfrm rot="5400000" flipH="1" flipV="1">
                <a:off x="963408" y="2145957"/>
                <a:ext cx="1170141" cy="862467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组合 3"/>
            <p:cNvGrpSpPr/>
            <p:nvPr/>
          </p:nvGrpSpPr>
          <p:grpSpPr>
            <a:xfrm>
              <a:off x="7020272" y="1992119"/>
              <a:ext cx="1666528" cy="3407094"/>
              <a:chOff x="7020272" y="1992119"/>
              <a:chExt cx="1666528" cy="3407094"/>
            </a:xfrm>
          </p:grpSpPr>
          <p:sp>
            <p:nvSpPr>
              <p:cNvPr id="55" name="流程图: 决策 54"/>
              <p:cNvSpPr/>
              <p:nvPr/>
            </p:nvSpPr>
            <p:spPr>
              <a:xfrm>
                <a:off x="7157262" y="3183237"/>
                <a:ext cx="1529538" cy="807380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Top K</a:t>
                </a:r>
                <a:endParaRPr lang="zh-CN" altLang="en-US" dirty="0"/>
              </a:p>
            </p:txBody>
          </p:sp>
          <p:cxnSp>
            <p:nvCxnSpPr>
              <p:cNvPr id="61" name="肘形连接符 60"/>
              <p:cNvCxnSpPr>
                <a:stCxn id="21" idx="3"/>
                <a:endCxn id="55" idx="2"/>
              </p:cNvCxnSpPr>
              <p:nvPr/>
            </p:nvCxnSpPr>
            <p:spPr>
              <a:xfrm flipV="1">
                <a:off x="7020272" y="3990617"/>
                <a:ext cx="901759" cy="140859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肘形连接符 62"/>
              <p:cNvCxnSpPr>
                <a:stCxn id="55" idx="0"/>
                <a:endCxn id="12" idx="3"/>
              </p:cNvCxnSpPr>
              <p:nvPr/>
            </p:nvCxnSpPr>
            <p:spPr>
              <a:xfrm rot="16200000" flipV="1">
                <a:off x="6875593" y="2136798"/>
                <a:ext cx="1191118" cy="901759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108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Cross-lingual </a:t>
            </a:r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co-training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similar to cross-lingual transfer self-training </a:t>
            </a:r>
            <a:endParaRPr lang="en-US" altLang="zh-CN" dirty="0" smtClean="0"/>
          </a:p>
          <a:p>
            <a:r>
              <a:rPr lang="en-US" altLang="zh-CN" dirty="0" smtClean="0"/>
              <a:t>Difference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 algn="just"/>
            <a:r>
              <a:rPr lang="en-US" altLang="zh-CN" dirty="0" smtClean="0"/>
              <a:t>In </a:t>
            </a:r>
            <a:r>
              <a:rPr lang="en-US" altLang="zh-CN" dirty="0"/>
              <a:t>the co-training model, the classification results for a sample in one language and its translation in another language are incorporated for classification in each </a:t>
            </a:r>
            <a:r>
              <a:rPr lang="en-US" altLang="zh-CN" dirty="0" smtClean="0"/>
              <a:t>iteration</a:t>
            </a:r>
            <a:endParaRPr lang="en-US" altLang="zh-CN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4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Cross-lingual co-training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1043608" y="1596075"/>
            <a:ext cx="7200800" cy="4362497"/>
            <a:chOff x="1043608" y="1596075"/>
            <a:chExt cx="7200800" cy="4362497"/>
          </a:xfrm>
        </p:grpSpPr>
        <p:sp>
          <p:nvSpPr>
            <p:cNvPr id="12" name="矩形 11"/>
            <p:cNvSpPr/>
            <p:nvPr/>
          </p:nvSpPr>
          <p:spPr>
            <a:xfrm>
              <a:off x="6300192" y="1596075"/>
              <a:ext cx="194421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Source language annotated corpus</a:t>
              </a:r>
              <a:endParaRPr lang="zh-CN" altLang="en-US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6301454" y="4874576"/>
              <a:ext cx="1942954" cy="10492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Unlabeled source language corpus</a:t>
              </a:r>
              <a:endParaRPr lang="zh-CN" altLang="en-US" dirty="0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043608" y="1596075"/>
              <a:ext cx="6894766" cy="4362497"/>
              <a:chOff x="1043608" y="1596075"/>
              <a:chExt cx="6894766" cy="4362497"/>
            </a:xfrm>
          </p:grpSpPr>
          <p:cxnSp>
            <p:nvCxnSpPr>
              <p:cNvPr id="24" name="直接箭头连接符 23"/>
              <p:cNvCxnSpPr>
                <a:stCxn id="12" idx="2"/>
                <a:endCxn id="21" idx="0"/>
              </p:cNvCxnSpPr>
              <p:nvPr/>
            </p:nvCxnSpPr>
            <p:spPr>
              <a:xfrm>
                <a:off x="7272300" y="2388163"/>
                <a:ext cx="0" cy="7740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>
                <a:stCxn id="21" idx="4"/>
                <a:endCxn id="14" idx="0"/>
              </p:cNvCxnSpPr>
              <p:nvPr/>
            </p:nvCxnSpPr>
            <p:spPr>
              <a:xfrm>
                <a:off x="7272300" y="3954348"/>
                <a:ext cx="631" cy="9202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组合 29"/>
              <p:cNvGrpSpPr/>
              <p:nvPr/>
            </p:nvGrpSpPr>
            <p:grpSpPr>
              <a:xfrm>
                <a:off x="1043608" y="1596075"/>
                <a:ext cx="6894766" cy="4362497"/>
                <a:chOff x="1043608" y="1596075"/>
                <a:chExt cx="6894766" cy="4362497"/>
              </a:xfrm>
            </p:grpSpPr>
            <p:sp>
              <p:nvSpPr>
                <p:cNvPr id="21" name="椭圆 20"/>
                <p:cNvSpPr/>
                <p:nvPr/>
              </p:nvSpPr>
              <p:spPr>
                <a:xfrm>
                  <a:off x="6606225" y="3162260"/>
                  <a:ext cx="1332149" cy="7920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SVMs</a:t>
                  </a:r>
                  <a:endParaRPr lang="zh-CN" altLang="en-US" dirty="0"/>
                </a:p>
              </p:txBody>
            </p:sp>
            <p:grpSp>
              <p:nvGrpSpPr>
                <p:cNvPr id="28" name="组合 27"/>
                <p:cNvGrpSpPr/>
                <p:nvPr/>
              </p:nvGrpSpPr>
              <p:grpSpPr>
                <a:xfrm>
                  <a:off x="1043608" y="1596075"/>
                  <a:ext cx="5257848" cy="4362497"/>
                  <a:chOff x="1043608" y="1596075"/>
                  <a:chExt cx="5257848" cy="4362497"/>
                </a:xfrm>
              </p:grpSpPr>
              <p:grpSp>
                <p:nvGrpSpPr>
                  <p:cNvPr id="3" name="组合 2"/>
                  <p:cNvGrpSpPr/>
                  <p:nvPr/>
                </p:nvGrpSpPr>
                <p:grpSpPr>
                  <a:xfrm>
                    <a:off x="1043608" y="1596075"/>
                    <a:ext cx="1944216" cy="4327775"/>
                    <a:chOff x="1043608" y="1596075"/>
                    <a:chExt cx="1944216" cy="4327775"/>
                  </a:xfrm>
                </p:grpSpPr>
                <p:sp>
                  <p:nvSpPr>
                    <p:cNvPr id="11" name="矩形 10"/>
                    <p:cNvSpPr/>
                    <p:nvPr/>
                  </p:nvSpPr>
                  <p:spPr>
                    <a:xfrm>
                      <a:off x="1043608" y="1596075"/>
                      <a:ext cx="1944216" cy="792088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dirty="0" smtClean="0"/>
                        <a:t>Target language annotated corpus</a:t>
                      </a:r>
                      <a:endParaRPr lang="zh-CN" altLang="en-US" dirty="0"/>
                    </a:p>
                  </p:txBody>
                </p:sp>
                <p:sp>
                  <p:nvSpPr>
                    <p:cNvPr id="13" name="矩形 12"/>
                    <p:cNvSpPr/>
                    <p:nvPr/>
                  </p:nvSpPr>
                  <p:spPr>
                    <a:xfrm>
                      <a:off x="1043608" y="4874576"/>
                      <a:ext cx="1942954" cy="104927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dirty="0" smtClean="0"/>
                        <a:t>Unlabeled target language corpus</a:t>
                      </a:r>
                      <a:endParaRPr lang="zh-CN" altLang="en-US" dirty="0"/>
                    </a:p>
                  </p:txBody>
                </p:sp>
                <p:sp>
                  <p:nvSpPr>
                    <p:cNvPr id="17" name="椭圆 16"/>
                    <p:cNvSpPr/>
                    <p:nvPr/>
                  </p:nvSpPr>
                  <p:spPr>
                    <a:xfrm>
                      <a:off x="1349010" y="3162260"/>
                      <a:ext cx="1332149" cy="792088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dirty="0" smtClean="0"/>
                        <a:t>SVMs</a:t>
                      </a:r>
                      <a:endParaRPr lang="zh-CN" altLang="en-US" dirty="0"/>
                    </a:p>
                  </p:txBody>
                </p:sp>
                <p:cxnSp>
                  <p:nvCxnSpPr>
                    <p:cNvPr id="22" name="直接箭头连接符 21"/>
                    <p:cNvCxnSpPr>
                      <a:stCxn id="11" idx="2"/>
                      <a:endCxn id="17" idx="0"/>
                    </p:cNvCxnSpPr>
                    <p:nvPr/>
                  </p:nvCxnSpPr>
                  <p:spPr>
                    <a:xfrm flipH="1">
                      <a:off x="2015085" y="2388163"/>
                      <a:ext cx="631" cy="774097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直接箭头连接符 22"/>
                    <p:cNvCxnSpPr>
                      <a:stCxn id="17" idx="4"/>
                    </p:cNvCxnSpPr>
                    <p:nvPr/>
                  </p:nvCxnSpPr>
                  <p:spPr>
                    <a:xfrm>
                      <a:off x="2015085" y="3954348"/>
                      <a:ext cx="632" cy="92022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" name="组合 3"/>
                  <p:cNvGrpSpPr/>
                  <p:nvPr/>
                </p:nvGrpSpPr>
                <p:grpSpPr>
                  <a:xfrm>
                    <a:off x="2986562" y="1691516"/>
                    <a:ext cx="3314894" cy="4267056"/>
                    <a:chOff x="2986562" y="1691516"/>
                    <a:chExt cx="3314894" cy="4267056"/>
                  </a:xfrm>
                </p:grpSpPr>
                <p:sp>
                  <p:nvSpPr>
                    <p:cNvPr id="29" name="流程图: 决策 28"/>
                    <p:cNvSpPr/>
                    <p:nvPr/>
                  </p:nvSpPr>
                  <p:spPr>
                    <a:xfrm>
                      <a:off x="3923928" y="3162260"/>
                      <a:ext cx="1529538" cy="807380"/>
                    </a:xfrm>
                    <a:prstGeom prst="flowChartDecision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dirty="0" smtClean="0"/>
                        <a:t>Top K</a:t>
                      </a:r>
                      <a:endParaRPr lang="zh-CN" altLang="en-US" dirty="0"/>
                    </a:p>
                  </p:txBody>
                </p:sp>
                <p:cxnSp>
                  <p:nvCxnSpPr>
                    <p:cNvPr id="7" name="肘形连接符 6"/>
                    <p:cNvCxnSpPr>
                      <a:stCxn id="13" idx="3"/>
                      <a:endCxn id="29" idx="2"/>
                    </p:cNvCxnSpPr>
                    <p:nvPr/>
                  </p:nvCxnSpPr>
                  <p:spPr>
                    <a:xfrm flipV="1">
                      <a:off x="2986562" y="3969640"/>
                      <a:ext cx="1702135" cy="1429573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肘形连接符 32"/>
                    <p:cNvCxnSpPr>
                      <a:stCxn id="14" idx="1"/>
                      <a:endCxn id="29" idx="2"/>
                    </p:cNvCxnSpPr>
                    <p:nvPr/>
                  </p:nvCxnSpPr>
                  <p:spPr>
                    <a:xfrm rot="10800000">
                      <a:off x="4688698" y="3969641"/>
                      <a:ext cx="1612757" cy="1429573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肘形连接符 34"/>
                    <p:cNvCxnSpPr>
                      <a:stCxn id="29" idx="0"/>
                    </p:cNvCxnSpPr>
                    <p:nvPr/>
                  </p:nvCxnSpPr>
                  <p:spPr>
                    <a:xfrm rot="16200000" flipV="1">
                      <a:off x="3323559" y="1797121"/>
                      <a:ext cx="1029404" cy="1700873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肘形连接符 36"/>
                    <p:cNvCxnSpPr>
                      <a:stCxn id="29" idx="0"/>
                    </p:cNvCxnSpPr>
                    <p:nvPr/>
                  </p:nvCxnSpPr>
                  <p:spPr>
                    <a:xfrm rot="5400000" flipH="1" flipV="1">
                      <a:off x="4980374" y="1841179"/>
                      <a:ext cx="1029405" cy="1612758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4401125" y="1691516"/>
                      <a:ext cx="53091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dirty="0" smtClean="0"/>
                        <a:t>MT</a:t>
                      </a:r>
                      <a:endParaRPr lang="zh-CN" altLang="en-US" dirty="0"/>
                    </a:p>
                  </p:txBody>
                </p: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4427984" y="5589240"/>
                      <a:ext cx="53091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dirty="0" smtClean="0"/>
                        <a:t>MT</a:t>
                      </a:r>
                      <a:endParaRPr lang="zh-CN" altLang="en-US" dirty="0"/>
                    </a:p>
                  </p:txBody>
                </p:sp>
                <p:cxnSp>
                  <p:nvCxnSpPr>
                    <p:cNvPr id="43" name="直接箭头连接符 42"/>
                    <p:cNvCxnSpPr>
                      <a:stCxn id="12" idx="1"/>
                      <a:endCxn id="11" idx="3"/>
                    </p:cNvCxnSpPr>
                    <p:nvPr/>
                  </p:nvCxnSpPr>
                  <p:spPr>
                    <a:xfrm flipH="1">
                      <a:off x="2987824" y="1992119"/>
                      <a:ext cx="3312368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直接箭头连接符 44"/>
                    <p:cNvCxnSpPr/>
                    <p:nvPr/>
                  </p:nvCxnSpPr>
                  <p:spPr>
                    <a:xfrm>
                      <a:off x="2987824" y="5589240"/>
                      <a:ext cx="3312368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1998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zh-C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mixed model </a:t>
            </a:r>
            <a:endParaRPr lang="en-US" altLang="zh-CN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26" y="116632"/>
            <a:ext cx="1222538" cy="1036712"/>
          </a:xfr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1666528" cy="365125"/>
          </a:xfrm>
        </p:spPr>
        <p:txBody>
          <a:bodyPr/>
          <a:lstStyle/>
          <a:p>
            <a:fld id="{1158A3B1-D9C6-4ED7-9C6B-49D9B0B2459E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17304"/>
            <a:ext cx="2952327" cy="49569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467544" y="1196752"/>
            <a:ext cx="82192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67544" y="1196752"/>
            <a:ext cx="3888432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" y="6309320"/>
            <a:ext cx="8229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内容占位符 2"/>
              <p:cNvSpPr txBox="1">
                <a:spLocks/>
              </p:cNvSpPr>
              <p:nvPr/>
            </p:nvSpPr>
            <p:spPr>
              <a:xfrm>
                <a:off x="609600" y="1757957"/>
                <a:ext cx="82296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 smtClean="0"/>
                  <a:t>The weighting strategy in mixed model</a:t>
                </a:r>
                <a:r>
                  <a:rPr lang="zh-CN" altLang="en-US" dirty="0" smtClean="0"/>
                  <a:t>：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                            </m:t>
                    </m:r>
                    <m:r>
                      <a:rPr lang="en-US" altLang="zh-CN" sz="2400" i="1">
                        <a:latin typeface="Cambria Math"/>
                      </a:rPr>
                      <m:t>𝑦</m:t>
                    </m:r>
                    <m:r>
                      <a:rPr lang="en-US" altLang="zh-CN" sz="24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zh-CN" altLang="zh-CN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CN" sz="2400" i="1">
                            <a:latin typeface="Cambria Math"/>
                          </a:rPr>
                          <m:t>𝑗</m:t>
                        </m:r>
                        <m:r>
                          <a:rPr lang="en-US" altLang="zh-CN" sz="2400">
                            <a:latin typeface="Cambria Math"/>
                          </a:rPr>
                          <m:t>=</m:t>
                        </m:r>
                        <m:r>
                          <a:rPr lang="en-US" altLang="zh-CN" sz="2400" i="1">
                            <a:latin typeface="Cambria Math"/>
                          </a:rPr>
                          <m:t>𝑠</m:t>
                        </m:r>
                        <m:r>
                          <a:rPr lang="en-US" altLang="zh-CN" sz="2400">
                            <a:latin typeface="Cambria Math"/>
                          </a:rPr>
                          <m:t>&amp;</m:t>
                        </m:r>
                        <m:r>
                          <a:rPr lang="en-US" altLang="zh-CN" sz="2400" i="1">
                            <a:latin typeface="Cambria Math"/>
                          </a:rPr>
                          <m:t>𝑡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zh-CN" altLang="zh-CN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altLang="zh-CN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240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2400" i="1">
                                <a:latin typeface="Cambria Math"/>
                              </a:rPr>
                              <m:t>𝑠𝑡</m:t>
                            </m:r>
                            <m:r>
                              <a:rPr lang="en-US" altLang="zh-CN" sz="2400">
                                <a:latin typeface="Cambria Math"/>
                              </a:rPr>
                              <m:t>&amp;</m:t>
                            </m:r>
                            <m:r>
                              <a:rPr lang="en-US" altLang="zh-CN" sz="2400" i="1">
                                <a:latin typeface="Cambria Math"/>
                              </a:rPr>
                              <m:t>𝑐𝑡</m:t>
                            </m:r>
                          </m:sub>
                          <m:sup/>
                          <m:e>
                            <m:r>
                              <a:rPr lang="en-US" altLang="zh-CN" sz="2400">
                                <a:latin typeface="Cambria Math"/>
                              </a:rPr>
                              <m:t>(1</m:t>
                            </m:r>
                            <m:r>
                              <a:rPr lang="en-US" altLang="zh-CN" sz="2400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zh-CN" altLang="zh-C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CN" sz="2400">
                                    <a:latin typeface="Cambria Math"/>
                                  </a:rPr>
                                  <m:t>:</m:t>
                                </m:r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CN" sz="2400">
                                <a:latin typeface="Cambria Math"/>
                              </a:rPr>
                              <m:t>)</m:t>
                            </m:r>
                            <m:sSubSup>
                              <m:sSubSupPr>
                                <m:ctrlPr>
                                  <a:rPr lang="zh-CN" altLang="zh-CN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CN" sz="2400">
                                    <a:latin typeface="Cambria Math"/>
                                  </a:rPr>
                                  <m:t>:</m:t>
                                </m:r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zh-CN" sz="2400" i="1">
                                    <a:latin typeface="Cambria Math"/>
                                  </a:rPr>
                                  <m:t>𝑘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zh-CN" altLang="zh-CN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2400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nary>
                  </m:oMath>
                </a14:m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 </a:t>
                </a:r>
              </a:p>
              <a:p>
                <a:pPr lvl="1"/>
                <a:r>
                  <a:rPr lang="en-US" altLang="zh-CN" dirty="0"/>
                  <a:t>when y is greater than zero, the sample sentence will be classified as positive, otherwise </a:t>
                </a:r>
                <a:r>
                  <a:rPr lang="en-US" altLang="zh-CN" dirty="0" smtClean="0"/>
                  <a:t>negative</a:t>
                </a:r>
              </a:p>
              <a:p>
                <a:pPr lvl="1"/>
                <a:r>
                  <a:rPr lang="en-US" altLang="zh-CN" dirty="0"/>
                  <a:t> classifier with a lower error rate is assigned a higher weight in the final </a:t>
                </a:r>
                <a:r>
                  <a:rPr lang="en-US" altLang="zh-CN" dirty="0" smtClean="0"/>
                  <a:t>voting</a:t>
                </a:r>
              </a:p>
              <a:p>
                <a:pPr lvl="1"/>
                <a:r>
                  <a:rPr lang="en-US" altLang="zh-CN" dirty="0"/>
                  <a:t>expected to combine multiple classifier outputs for a better performance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1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7957"/>
                <a:ext cx="8229600" cy="4525963"/>
              </a:xfrm>
              <a:prstGeom prst="rect">
                <a:avLst/>
              </a:prstGeom>
              <a:blipFill rotWithShape="1">
                <a:blip r:embed="rId4"/>
                <a:stretch>
                  <a:fillRect l="-1630" t="-2288" r="-1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2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明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529</Words>
  <Application>Microsoft Office PowerPoint</Application>
  <PresentationFormat>全屏显示(4:3)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透明</vt:lpstr>
      <vt:lpstr>A Mixed Model for Cross Lingual Opinion Analysis</vt:lpstr>
      <vt:lpstr>Content</vt:lpstr>
      <vt:lpstr>Introduction</vt:lpstr>
      <vt:lpstr>Our approach</vt:lpstr>
      <vt:lpstr>Cross-lingual self-training</vt:lpstr>
      <vt:lpstr>Cross-lingual self-training</vt:lpstr>
      <vt:lpstr>Cross-lingual co-training</vt:lpstr>
      <vt:lpstr>Cross-lingual co-training</vt:lpstr>
      <vt:lpstr>The mixed model </vt:lpstr>
      <vt:lpstr>The evaluation </vt:lpstr>
      <vt:lpstr>The baseline performance</vt:lpstr>
      <vt:lpstr>The baseline performance</vt:lpstr>
      <vt:lpstr>The evaluation of self-training</vt:lpstr>
      <vt:lpstr>The evaluation of co-training</vt:lpstr>
      <vt:lpstr>The evaluation of mixed model</vt:lpstr>
      <vt:lpstr>The evaluation result</vt:lpstr>
      <vt:lpstr>Conclusion &amp; future works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跨语言情感分析研究</dc:title>
  <dc:creator>Feng</dc:creator>
  <cp:lastModifiedBy>Lin Gui</cp:lastModifiedBy>
  <cp:revision>61</cp:revision>
  <dcterms:created xsi:type="dcterms:W3CDTF">2012-12-10T07:03:55Z</dcterms:created>
  <dcterms:modified xsi:type="dcterms:W3CDTF">2013-11-17T18:04:27Z</dcterms:modified>
</cp:coreProperties>
</file>