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9" r:id="rId3"/>
    <p:sldId id="257" r:id="rId4"/>
    <p:sldId id="281" r:id="rId5"/>
    <p:sldId id="260" r:id="rId6"/>
    <p:sldId id="282" r:id="rId7"/>
    <p:sldId id="285" r:id="rId8"/>
    <p:sldId id="286" r:id="rId9"/>
    <p:sldId id="280" r:id="rId10"/>
    <p:sldId id="266" r:id="rId11"/>
    <p:sldId id="283" r:id="rId12"/>
    <p:sldId id="284" r:id="rId13"/>
    <p:sldId id="267" r:id="rId14"/>
    <p:sldId id="268" r:id="rId15"/>
    <p:sldId id="271" r:id="rId16"/>
    <p:sldId id="273" r:id="rId17"/>
    <p:sldId id="269" r:id="rId18"/>
    <p:sldId id="270" r:id="rId19"/>
    <p:sldId id="272"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333CC"/>
    <a:srgbClr val="FF9900"/>
    <a:srgbClr val="CCFFFF"/>
    <a:srgbClr val="FFCC00"/>
    <a:srgbClr val="0000FF"/>
    <a:srgbClr val="5EC7F5"/>
    <a:srgbClr val="8E6C00"/>
    <a:srgbClr val="FF0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3" autoAdjust="0"/>
    <p:restoredTop sz="65378" autoAdjust="0"/>
  </p:normalViewPr>
  <p:slideViewPr>
    <p:cSldViewPr snapToGrid="0">
      <p:cViewPr>
        <p:scale>
          <a:sx n="100" d="100"/>
          <a:sy n="100" d="100"/>
        </p:scale>
        <p:origin x="-198" y="1896"/>
      </p:cViewPr>
      <p:guideLst>
        <p:guide orient="horz" pos="2160"/>
        <p:guide pos="2880"/>
      </p:guideLst>
    </p:cSldViewPr>
  </p:slideViewPr>
  <p:notesTextViewPr>
    <p:cViewPr>
      <p:scale>
        <a:sx n="125" d="100"/>
        <a:sy n="125" d="100"/>
      </p:scale>
      <p:origin x="0" y="17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18" Type="http://schemas.openxmlformats.org/officeDocument/2006/relationships/image" Target="../media/image27.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17" Type="http://schemas.openxmlformats.org/officeDocument/2006/relationships/image" Target="../media/image26.wmf"/><Relationship Id="rId2" Type="http://schemas.openxmlformats.org/officeDocument/2006/relationships/image" Target="../media/image11.wmf"/><Relationship Id="rId16" Type="http://schemas.openxmlformats.org/officeDocument/2006/relationships/image" Target="../media/image25.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2.wmf"/><Relationship Id="rId18" Type="http://schemas.openxmlformats.org/officeDocument/2006/relationships/image" Target="../media/image27.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1.wmf"/><Relationship Id="rId17" Type="http://schemas.openxmlformats.org/officeDocument/2006/relationships/image" Target="../media/image26.wmf"/><Relationship Id="rId2" Type="http://schemas.openxmlformats.org/officeDocument/2006/relationships/image" Target="../media/image12.wmf"/><Relationship Id="rId16" Type="http://schemas.openxmlformats.org/officeDocument/2006/relationships/image" Target="../media/image25.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10.wmf"/><Relationship Id="rId5" Type="http://schemas.openxmlformats.org/officeDocument/2006/relationships/image" Target="../media/image15.wmf"/><Relationship Id="rId15" Type="http://schemas.openxmlformats.org/officeDocument/2006/relationships/image" Target="../media/image24.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 Id="rId1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68F14-E0EB-4E2F-8BD8-03BB355B2CF9}" type="datetimeFigureOut">
              <a:rPr lang="zh-CN" altLang="en-US" smtClean="0"/>
              <a:t>2013/11/18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42635-E9B6-4780-9EA0-03A353920799}" type="slidenum">
              <a:rPr lang="zh-CN" altLang="en-US" smtClean="0"/>
              <a:t>‹#›</a:t>
            </a:fld>
            <a:endParaRPr lang="zh-CN" altLang="en-US"/>
          </a:p>
        </p:txBody>
      </p:sp>
    </p:spTree>
    <p:extLst>
      <p:ext uri="{BB962C8B-B14F-4D97-AF65-F5344CB8AC3E}">
        <p14:creationId xmlns:p14="http://schemas.microsoft.com/office/powerpoint/2010/main" val="1438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 I’m </a:t>
            </a:r>
            <a:r>
              <a:rPr lang="en-US" altLang="zh-CN" dirty="0" err="1" smtClean="0"/>
              <a:t>Linmei</a:t>
            </a:r>
            <a:r>
              <a:rPr lang="en-US" altLang="zh-CN" dirty="0" smtClean="0"/>
              <a:t> Hu from Tsinghua University. It’s my pleasure to present our paper titled “Incorporating Entities in News Topic Modeling”</a:t>
            </a:r>
            <a:r>
              <a:rPr lang="en-US" altLang="zh-CN" baseline="0" dirty="0" smtClean="0"/>
              <a:t>. It is a </a:t>
            </a:r>
            <a:r>
              <a:rPr lang="en-US" altLang="zh-CN" dirty="0" smtClean="0">
                <a:effectLst/>
              </a:rPr>
              <a:t>joint work with </a:t>
            </a:r>
            <a:r>
              <a:rPr lang="en-US" altLang="zh-CN" baseline="0" dirty="0" err="1" smtClean="0"/>
              <a:t>Juanzi</a:t>
            </a:r>
            <a:r>
              <a:rPr lang="en-US" altLang="zh-CN" baseline="0" dirty="0" smtClean="0"/>
              <a:t> Li, Chao Shao and </a:t>
            </a:r>
            <a:r>
              <a:rPr lang="en-US" altLang="zh-CN" baseline="0" dirty="0" err="1" smtClean="0"/>
              <a:t>Zhixing</a:t>
            </a:r>
            <a:r>
              <a:rPr lang="en-US" altLang="zh-CN" baseline="0" dirty="0" smtClean="0"/>
              <a:t> Li from KEG, Tsinghua University and </a:t>
            </a:r>
            <a:r>
              <a:rPr lang="en-US" altLang="zh-CN" baseline="0" dirty="0" err="1" smtClean="0"/>
              <a:t>Zhihui</a:t>
            </a:r>
            <a:r>
              <a:rPr lang="en-US" altLang="zh-CN" baseline="0" dirty="0" smtClean="0"/>
              <a:t> Li from </a:t>
            </a:r>
            <a:r>
              <a:rPr lang="en-US" altLang="zh-CN" sz="1200" i="1" kern="1200" dirty="0" smtClean="0">
                <a:solidFill>
                  <a:schemeClr val="tx1"/>
                </a:solidFill>
                <a:latin typeface="+mn-lt"/>
                <a:ea typeface="+mn-ea"/>
                <a:cs typeface="+mn-cs"/>
              </a:rPr>
              <a:t>Beijing Information Science and Technology University</a:t>
            </a:r>
            <a:r>
              <a:rPr lang="en-US" altLang="zh-CN" baseline="0" dirty="0" smtClean="0"/>
              <a:t>.</a:t>
            </a:r>
          </a:p>
          <a:p>
            <a:endParaRPr lang="en-US" altLang="zh-CN" baseline="0" dirty="0" smtClean="0"/>
          </a:p>
          <a:p>
            <a:r>
              <a:rPr lang="zh-CN" altLang="en-US" baseline="0" dirty="0" smtClean="0"/>
              <a:t>大家下午好，我是来自清华大学的胡琳梅。很荣幸在这报告论文“</a:t>
            </a:r>
            <a:r>
              <a:rPr lang="en-US" altLang="zh-CN" baseline="0" dirty="0" smtClean="0"/>
              <a:t>Incorporating entities into news topic modeling</a:t>
            </a:r>
            <a:r>
              <a:rPr lang="zh-CN" altLang="en-US" baseline="0" dirty="0" smtClean="0"/>
              <a:t>”</a:t>
            </a:r>
            <a:r>
              <a:rPr lang="en-US" altLang="zh-CN" baseline="0" dirty="0" smtClean="0"/>
              <a:t>.</a:t>
            </a:r>
            <a:r>
              <a:rPr lang="zh-CN" altLang="en-US" baseline="0" dirty="0" smtClean="0"/>
              <a:t>文章其他作者还有清华大学</a:t>
            </a:r>
            <a:r>
              <a:rPr lang="en-US" altLang="zh-CN" baseline="0" dirty="0" smtClean="0"/>
              <a:t>keg</a:t>
            </a:r>
            <a:r>
              <a:rPr lang="zh-CN" altLang="en-US" baseline="0" dirty="0" smtClean="0"/>
              <a:t>实验室的李娟子，邵超，李智星以及北京信息科学技术大学的李智慧。</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a:t>
            </a:fld>
            <a:endParaRPr lang="zh-CN" altLang="en-US"/>
          </a:p>
        </p:txBody>
      </p:sp>
    </p:spTree>
    <p:extLst>
      <p:ext uri="{BB962C8B-B14F-4D97-AF65-F5344CB8AC3E}">
        <p14:creationId xmlns:p14="http://schemas.microsoft.com/office/powerpoint/2010/main" val="163569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experiments</a:t>
            </a:r>
            <a:r>
              <a:rPr lang="en-US" altLang="zh-CN" baseline="0" dirty="0" smtClean="0"/>
              <a:t> are conducted on three datasets from </a:t>
            </a:r>
            <a:r>
              <a:rPr lang="en-US" altLang="zh-CN" baseline="0" dirty="0" err="1" smtClean="0"/>
              <a:t>sina</a:t>
            </a:r>
            <a:r>
              <a:rPr lang="en-US" altLang="zh-CN" baseline="0" dirty="0" smtClean="0"/>
              <a:t> news.</a:t>
            </a:r>
            <a:r>
              <a:rPr lang="en-US" altLang="zh-CN" sz="1200" b="0" i="0" u="none" strike="noStrike" kern="1200" baseline="0" dirty="0" smtClean="0">
                <a:solidFill>
                  <a:schemeClr val="tx1"/>
                </a:solidFill>
                <a:latin typeface="+mn-lt"/>
                <a:ea typeface="+mn-ea"/>
                <a:cs typeface="+mn-cs"/>
              </a:rPr>
              <a:t> </a:t>
            </a:r>
          </a:p>
          <a:p>
            <a:r>
              <a:rPr lang="en-US" altLang="zh-CN" sz="1200" b="0" i="0" u="none" strike="noStrike" kern="1200" baseline="0" dirty="0" smtClean="0">
                <a:solidFill>
                  <a:schemeClr val="tx1"/>
                </a:solidFill>
                <a:latin typeface="+mn-lt"/>
                <a:ea typeface="+mn-ea"/>
                <a:cs typeface="+mn-cs"/>
              </a:rPr>
              <a:t>Dataset1 contains articles about Chile Earthquake Event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where entities all belong to the event.</a:t>
            </a:r>
          </a:p>
          <a:p>
            <a:r>
              <a:rPr lang="en-US" altLang="zh-CN" sz="1200" b="0" i="0" u="none" strike="noStrike" kern="1200" baseline="0" dirty="0" smtClean="0">
                <a:solidFill>
                  <a:schemeClr val="tx1"/>
                </a:solidFill>
                <a:latin typeface="+mn-lt"/>
                <a:ea typeface="+mn-ea"/>
                <a:cs typeface="+mn-cs"/>
              </a:rPr>
              <a:t>Dataset2 is about various kinds of national news with entities decentralized. </a:t>
            </a:r>
          </a:p>
          <a:p>
            <a:r>
              <a:rPr lang="en-US" altLang="zh-CN" sz="1200" b="0" i="0" u="none" strike="noStrike" kern="1200" baseline="0" dirty="0" smtClean="0">
                <a:solidFill>
                  <a:schemeClr val="tx1"/>
                </a:solidFill>
                <a:latin typeface="+mn-lt"/>
                <a:ea typeface="+mn-ea"/>
                <a:cs typeface="+mn-cs"/>
              </a:rPr>
              <a:t>Dataset3 is a collection about three events including Qinghai Earthquake, Two Sessions in 2013 and Tsinghua University. The entities  are centralized within a same event  while decentralized between different events.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want to test the model on datasets with different entity properties.</a:t>
            </a:r>
          </a:p>
          <a:p>
            <a:endParaRPr lang="en-US" altLang="zh-CN" sz="1200" b="0" i="0" u="none" strike="noStrike" kern="1200" baseline="0" dirty="0" smtClean="0">
              <a:solidFill>
                <a:schemeClr val="tx1"/>
              </a:solidFill>
              <a:latin typeface="+mn-lt"/>
              <a:ea typeface="+mn-ea"/>
              <a:cs typeface="+mn-cs"/>
            </a:endParaRPr>
          </a:p>
          <a:p>
            <a:r>
              <a:rPr lang="en-US" altLang="zh-CN" baseline="0" dirty="0" smtClean="0"/>
              <a:t>Table 2 summarizes some statistics about the datasets</a:t>
            </a:r>
            <a:r>
              <a:rPr lang="en-US" altLang="zh-CN" baseline="0" dirty="0" smtClean="0"/>
              <a:t>.</a:t>
            </a:r>
          </a:p>
          <a:p>
            <a:endParaRPr lang="en-US" altLang="zh-CN" baseline="0" dirty="0" smtClean="0"/>
          </a:p>
          <a:p>
            <a:r>
              <a:rPr lang="zh-CN" altLang="en-US" baseline="0" dirty="0" smtClean="0"/>
              <a:t>我们在三个数据集上做的实验。</a:t>
            </a:r>
            <a:endParaRPr lang="en-US" altLang="zh-CN" baseline="0" dirty="0" smtClean="0"/>
          </a:p>
          <a:p>
            <a:r>
              <a:rPr lang="zh-CN" altLang="en-US" baseline="0" dirty="0" smtClean="0"/>
              <a:t>第一个是智利地震事件，所有文章都与该事件有关，实体都与该事件相关</a:t>
            </a:r>
            <a:endParaRPr lang="en-US" altLang="zh-CN" baseline="0" dirty="0" smtClean="0"/>
          </a:p>
          <a:p>
            <a:r>
              <a:rPr lang="zh-CN" altLang="en-US" baseline="0" dirty="0" smtClean="0"/>
              <a:t>第二个是国内各种类别的新闻，实体相对分散</a:t>
            </a:r>
            <a:endParaRPr lang="en-US" altLang="zh-CN" baseline="0" dirty="0" smtClean="0"/>
          </a:p>
          <a:p>
            <a:r>
              <a:rPr lang="zh-CN" altLang="en-US" baseline="0" dirty="0" smtClean="0"/>
              <a:t>第三个是包含三个事件的数据集，实体在事件内集中，不同事件相对分散</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10</a:t>
            </a:fld>
            <a:endParaRPr lang="zh-CN" altLang="en-US"/>
          </a:p>
        </p:txBody>
      </p:sp>
    </p:spTree>
    <p:extLst>
      <p:ext uri="{BB962C8B-B14F-4D97-AF65-F5344CB8AC3E}">
        <p14:creationId xmlns:p14="http://schemas.microsoft.com/office/powerpoint/2010/main" val="141715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carry on three experiments</a:t>
            </a:r>
            <a:r>
              <a:rPr lang="en-US" altLang="zh-CN" baseline="0" dirty="0" smtClean="0"/>
              <a:t> with the datasets.</a:t>
            </a:r>
          </a:p>
          <a:p>
            <a:endParaRPr lang="en-US" altLang="zh-CN" baseline="0" dirty="0" smtClean="0"/>
          </a:p>
          <a:p>
            <a:r>
              <a:rPr lang="en-US" altLang="zh-CN" sz="1200" dirty="0" smtClean="0"/>
              <a:t>First, We evaluate ECTM’s performance by measure of perplexity taking LDA and CorrLDA2 as baselines.</a:t>
            </a:r>
          </a:p>
          <a:p>
            <a:pPr marL="0" indent="0">
              <a:buNone/>
            </a:pPr>
            <a:endParaRPr lang="en-US" altLang="zh-CN" sz="1200" dirty="0" smtClean="0"/>
          </a:p>
          <a:p>
            <a:r>
              <a:rPr lang="en-US" altLang="zh-CN" sz="1200" dirty="0" smtClean="0"/>
              <a:t>Second, To further analyze the entity topics generated using different models, we measure with average entropy of entity topics and average </a:t>
            </a:r>
            <a:r>
              <a:rPr lang="en-US" altLang="zh-CN" sz="1200" dirty="0" err="1" smtClean="0"/>
              <a:t>sKL</a:t>
            </a:r>
            <a:r>
              <a:rPr lang="en-US" altLang="zh-CN" sz="1200" dirty="0" smtClean="0"/>
              <a:t> of all pairs of entity topics.</a:t>
            </a:r>
          </a:p>
          <a:p>
            <a:endParaRPr lang="en-US" altLang="zh-CN" sz="1200" dirty="0" smtClean="0"/>
          </a:p>
          <a:p>
            <a:r>
              <a:rPr lang="en-US" altLang="zh-CN" sz="1200" dirty="0" smtClean="0"/>
              <a:t>Finally, we analyze and compare overall results of different models</a:t>
            </a:r>
            <a:r>
              <a:rPr lang="en-US" altLang="zh-CN" sz="1200" dirty="0" smtClean="0"/>
              <a:t>.</a:t>
            </a:r>
          </a:p>
          <a:p>
            <a:r>
              <a:rPr lang="zh-CN" altLang="en-US" sz="1200" dirty="0" smtClean="0"/>
              <a:t>我们在数据集上做了三个实验</a:t>
            </a:r>
            <a:endParaRPr lang="en-US" altLang="zh-CN" sz="1200" dirty="0" smtClean="0"/>
          </a:p>
          <a:p>
            <a:r>
              <a:rPr lang="zh-CN" altLang="en-US" sz="1200" dirty="0" smtClean="0"/>
              <a:t>第一，我们将</a:t>
            </a:r>
            <a:r>
              <a:rPr lang="en-US" altLang="zh-CN" sz="1200" dirty="0" smtClean="0"/>
              <a:t>LDA</a:t>
            </a:r>
            <a:r>
              <a:rPr lang="zh-CN" altLang="en-US" sz="1200" dirty="0" smtClean="0"/>
              <a:t>和</a:t>
            </a:r>
            <a:r>
              <a:rPr lang="en-US" altLang="zh-CN" sz="1200" dirty="0" smtClean="0"/>
              <a:t>CorrLDA2</a:t>
            </a:r>
            <a:r>
              <a:rPr lang="zh-CN" altLang="en-US" sz="1200" dirty="0" smtClean="0"/>
              <a:t>作为</a:t>
            </a:r>
            <a:r>
              <a:rPr lang="en-US" altLang="zh-CN" sz="1200" dirty="0" smtClean="0"/>
              <a:t>baseline</a:t>
            </a:r>
            <a:r>
              <a:rPr lang="zh-CN" altLang="en-US" sz="1200" dirty="0" smtClean="0"/>
              <a:t>，通过</a:t>
            </a:r>
            <a:r>
              <a:rPr lang="en-US" altLang="zh-CN" sz="1200" dirty="0" smtClean="0"/>
              <a:t>perplexity</a:t>
            </a:r>
            <a:r>
              <a:rPr lang="zh-CN" altLang="en-US" sz="1200" dirty="0" smtClean="0"/>
              <a:t>评价了</a:t>
            </a:r>
            <a:r>
              <a:rPr lang="en-US" altLang="zh-CN" sz="1200" dirty="0" smtClean="0"/>
              <a:t>ECTM</a:t>
            </a:r>
          </a:p>
          <a:p>
            <a:r>
              <a:rPr lang="zh-CN" altLang="en-US" sz="1200" dirty="0" smtClean="0"/>
              <a:t>第二，为了进一步分析不同模型生成的实体话题，我们通过信息熵和</a:t>
            </a:r>
            <a:r>
              <a:rPr lang="en-US" altLang="zh-CN" sz="1200" dirty="0" smtClean="0"/>
              <a:t>KL</a:t>
            </a:r>
            <a:r>
              <a:rPr lang="zh-CN" altLang="en-US" sz="1200" dirty="0" smtClean="0"/>
              <a:t>距离来评价实体话题，也就是实体聚类结果</a:t>
            </a:r>
            <a:endParaRPr lang="en-US" altLang="zh-CN" sz="1200" dirty="0" smtClean="0"/>
          </a:p>
          <a:p>
            <a:r>
              <a:rPr lang="zh-CN" altLang="en-US" sz="1200" dirty="0" smtClean="0"/>
              <a:t>最后，我们分析比较了不同模型的整体结果。</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11</a:t>
            </a:fld>
            <a:endParaRPr lang="zh-CN" altLang="en-US"/>
          </a:p>
        </p:txBody>
      </p:sp>
    </p:spTree>
    <p:extLst>
      <p:ext uri="{BB962C8B-B14F-4D97-AF65-F5344CB8AC3E}">
        <p14:creationId xmlns:p14="http://schemas.microsoft.com/office/powerpoint/2010/main" val="13176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introduce the definition of perplexity which comes form </a:t>
            </a:r>
            <a:r>
              <a:rPr lang="en-US" altLang="zh-CN" baseline="0" dirty="0" err="1" smtClean="0"/>
              <a:t>wikipedia</a:t>
            </a:r>
            <a:r>
              <a:rPr lang="en-US" altLang="zh-CN" baseline="0" dirty="0" smtClean="0"/>
              <a:t>.</a:t>
            </a:r>
          </a:p>
          <a:p>
            <a:r>
              <a:rPr lang="zh-CN" altLang="en-US" dirty="0" smtClean="0"/>
              <a:t>这里我们介绍了</a:t>
            </a:r>
            <a:r>
              <a:rPr lang="en-US" altLang="zh-CN" dirty="0" smtClean="0"/>
              <a:t>perplexity</a:t>
            </a:r>
            <a:r>
              <a:rPr lang="zh-CN" altLang="en-US" dirty="0" smtClean="0"/>
              <a:t>的定义，来自维基百科的解释。</a:t>
            </a:r>
            <a:endParaRPr lang="en-US" altLang="zh-CN" dirty="0" smtClean="0"/>
          </a:p>
          <a:p>
            <a:r>
              <a:rPr lang="zh-CN" altLang="en-US" dirty="0" smtClean="0"/>
              <a:t>通常我们会模拟一个未知的概率分布</a:t>
            </a:r>
            <a:r>
              <a:rPr lang="en-US" altLang="zh-CN" dirty="0" smtClean="0"/>
              <a:t>p</a:t>
            </a:r>
            <a:r>
              <a:rPr lang="zh-CN" altLang="en-US" dirty="0" smtClean="0"/>
              <a:t>，基于一个由</a:t>
            </a:r>
            <a:r>
              <a:rPr lang="en-US" altLang="zh-CN" dirty="0" smtClean="0"/>
              <a:t>p</a:t>
            </a:r>
            <a:r>
              <a:rPr lang="zh-CN" altLang="en-US" dirty="0" smtClean="0"/>
              <a:t>生成的训练数据。</a:t>
            </a:r>
            <a:endParaRPr lang="en-US" altLang="zh-CN" dirty="0" smtClean="0"/>
          </a:p>
          <a:p>
            <a:r>
              <a:rPr lang="zh-CN" altLang="en-US" dirty="0" smtClean="0"/>
              <a:t>给定一个概率模型</a:t>
            </a:r>
            <a:r>
              <a:rPr lang="en-US" altLang="zh-CN" dirty="0" smtClean="0"/>
              <a:t>q</a:t>
            </a:r>
            <a:r>
              <a:rPr lang="zh-CN" altLang="en-US" dirty="0" smtClean="0"/>
              <a:t>，我们可以通过判断它能多好的预测一个单独的测试样本集，</a:t>
            </a:r>
            <a:r>
              <a:rPr lang="en-US" altLang="zh-CN" dirty="0" smtClean="0"/>
              <a:t>x1</a:t>
            </a:r>
            <a:r>
              <a:rPr lang="zh-CN" altLang="en-US" dirty="0" smtClean="0"/>
              <a:t>到</a:t>
            </a:r>
            <a:r>
              <a:rPr lang="en-US" altLang="zh-CN" dirty="0" err="1" smtClean="0"/>
              <a:t>xn</a:t>
            </a:r>
            <a:r>
              <a:rPr lang="zh-CN" altLang="en-US" dirty="0" smtClean="0"/>
              <a:t>，也是由</a:t>
            </a:r>
            <a:r>
              <a:rPr lang="en-US" altLang="zh-CN" dirty="0" smtClean="0"/>
              <a:t>p</a:t>
            </a:r>
            <a:r>
              <a:rPr lang="zh-CN" altLang="en-US" dirty="0" smtClean="0"/>
              <a:t>生成。模型</a:t>
            </a:r>
            <a:r>
              <a:rPr lang="en-US" altLang="zh-CN" dirty="0" smtClean="0"/>
              <a:t>q</a:t>
            </a:r>
            <a:r>
              <a:rPr lang="zh-CN" altLang="en-US" dirty="0" smtClean="0"/>
              <a:t>的</a:t>
            </a:r>
            <a:r>
              <a:rPr lang="en-US" altLang="zh-CN" dirty="0" smtClean="0"/>
              <a:t>perplexity</a:t>
            </a:r>
            <a:r>
              <a:rPr lang="zh-CN" altLang="en-US" dirty="0" smtClean="0"/>
              <a:t>的定义如下。</a:t>
            </a:r>
            <a:endParaRPr lang="en-US" altLang="zh-CN" dirty="0" smtClean="0"/>
          </a:p>
          <a:p>
            <a:r>
              <a:rPr lang="zh-CN" altLang="en-US" dirty="0" smtClean="0"/>
              <a:t>好的模型</a:t>
            </a:r>
            <a:r>
              <a:rPr lang="en-US" altLang="zh-CN" dirty="0" smtClean="0"/>
              <a:t>q</a:t>
            </a:r>
            <a:r>
              <a:rPr lang="zh-CN" altLang="en-US" dirty="0" smtClean="0"/>
              <a:t>会倾向给予测试数据较大的概率，</a:t>
            </a:r>
            <a:r>
              <a:rPr lang="en-US" altLang="zh-CN" dirty="0" smtClean="0"/>
              <a:t>perplexity</a:t>
            </a:r>
            <a:r>
              <a:rPr lang="zh-CN" altLang="en-US" dirty="0" smtClean="0"/>
              <a:t>低，我们对于测试数据就会觉得正常。</a:t>
            </a:r>
            <a:endParaRPr lang="en-US" altLang="zh-CN" dirty="0" smtClean="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12</a:t>
            </a:fld>
            <a:endParaRPr lang="zh-CN" altLang="en-US"/>
          </a:p>
        </p:txBody>
      </p:sp>
    </p:spTree>
    <p:extLst>
      <p:ext uri="{BB962C8B-B14F-4D97-AF65-F5344CB8AC3E}">
        <p14:creationId xmlns:p14="http://schemas.microsoft.com/office/powerpoint/2010/main" val="108864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 We first determine the topic number by applying  LDA on three datasets and observing the trend of perplexity on topic numbers. Shown</a:t>
            </a:r>
            <a:r>
              <a:rPr lang="en-US" altLang="zh-CN" baseline="0" dirty="0" smtClean="0"/>
              <a:t> as the three curves. We determine the value with lowest perplexity as the most appropriate topic number.</a:t>
            </a:r>
            <a:endParaRPr lang="en-US" altLang="zh-CN" dirty="0" smtClean="0"/>
          </a:p>
          <a:p>
            <a:r>
              <a:rPr lang="en-US" altLang="zh-CN" dirty="0" smtClean="0"/>
              <a:t>2. Then we test perplexity of  topic models based on same topic number.</a:t>
            </a:r>
            <a:r>
              <a:rPr lang="en-US" altLang="zh-CN" sz="1200" b="0" i="0" u="none" strike="noStrike" kern="1200" baseline="0" dirty="0" smtClean="0">
                <a:solidFill>
                  <a:schemeClr val="tx1"/>
                </a:solidFill>
                <a:latin typeface="+mn-lt"/>
                <a:ea typeface="+mn-ea"/>
                <a:cs typeface="+mn-cs"/>
              </a:rPr>
              <a:t> It can be apparently seen that our proposed model has lowest perplexity, which shows ECTM performs well. The reason behind that may be it is more reasonable for news article to write with entities going first</a:t>
            </a:r>
            <a:r>
              <a:rPr lang="en-US" altLang="zh-CN" sz="1200" b="0" i="0" u="none" strike="noStrike" kern="1200" baseline="0" dirty="0" smtClean="0">
                <a:solidFill>
                  <a:schemeClr val="tx1"/>
                </a:solidFill>
                <a:latin typeface="+mn-lt"/>
                <a:ea typeface="+mn-ea"/>
                <a:cs typeface="+mn-cs"/>
              </a:rPr>
              <a:t>.</a:t>
            </a:r>
          </a:p>
          <a:p>
            <a:r>
              <a:rPr lang="zh-CN" altLang="en-US" sz="1200" b="0" i="0" u="none" strike="noStrike" kern="1200" baseline="0" dirty="0" smtClean="0">
                <a:solidFill>
                  <a:schemeClr val="tx1"/>
                </a:solidFill>
                <a:latin typeface="+mn-lt"/>
                <a:ea typeface="+mn-ea"/>
                <a:cs typeface="+mn-cs"/>
              </a:rPr>
              <a:t>我们首先通过</a:t>
            </a:r>
            <a:r>
              <a:rPr lang="en-US" altLang="zh-CN" sz="1200" b="0" i="0" u="none" strike="noStrike" kern="1200" baseline="0" dirty="0" smtClean="0">
                <a:solidFill>
                  <a:schemeClr val="tx1"/>
                </a:solidFill>
                <a:latin typeface="+mn-lt"/>
                <a:ea typeface="+mn-ea"/>
                <a:cs typeface="+mn-cs"/>
              </a:rPr>
              <a:t>LDA</a:t>
            </a:r>
            <a:r>
              <a:rPr lang="zh-CN" altLang="en-US" sz="1200" b="0" i="0" u="none" strike="noStrike" kern="1200" baseline="0" dirty="0" smtClean="0">
                <a:solidFill>
                  <a:schemeClr val="tx1"/>
                </a:solidFill>
                <a:latin typeface="+mn-lt"/>
                <a:ea typeface="+mn-ea"/>
                <a:cs typeface="+mn-cs"/>
              </a:rPr>
              <a:t>在三个数据集上不同</a:t>
            </a:r>
            <a:r>
              <a:rPr lang="en-US" altLang="zh-CN" sz="1200" b="0" i="0" u="none" strike="noStrike" kern="1200" baseline="0" dirty="0" smtClean="0">
                <a:solidFill>
                  <a:schemeClr val="tx1"/>
                </a:solidFill>
                <a:latin typeface="+mn-lt"/>
                <a:ea typeface="+mn-ea"/>
                <a:cs typeface="+mn-cs"/>
              </a:rPr>
              <a:t>topic</a:t>
            </a:r>
            <a:r>
              <a:rPr lang="zh-CN" altLang="en-US" sz="1200" b="0" i="0" u="none" strike="noStrike" kern="1200" baseline="0" dirty="0" smtClean="0">
                <a:solidFill>
                  <a:schemeClr val="tx1"/>
                </a:solidFill>
                <a:latin typeface="+mn-lt"/>
                <a:ea typeface="+mn-ea"/>
                <a:cs typeface="+mn-cs"/>
              </a:rPr>
              <a:t>数目的测试，确定最合适的</a:t>
            </a:r>
            <a:r>
              <a:rPr lang="en-US" altLang="zh-CN" sz="1200" b="0" i="0" u="none" strike="noStrike" kern="1200" baseline="0" dirty="0" smtClean="0">
                <a:solidFill>
                  <a:schemeClr val="tx1"/>
                </a:solidFill>
                <a:latin typeface="+mn-lt"/>
                <a:ea typeface="+mn-ea"/>
                <a:cs typeface="+mn-cs"/>
              </a:rPr>
              <a:t>topic</a:t>
            </a:r>
            <a:r>
              <a:rPr lang="zh-CN" altLang="en-US" sz="1200" b="0" i="0" u="none" strike="noStrike" kern="1200" baseline="0" dirty="0" smtClean="0">
                <a:solidFill>
                  <a:schemeClr val="tx1"/>
                </a:solidFill>
                <a:latin typeface="+mn-lt"/>
                <a:ea typeface="+mn-ea"/>
                <a:cs typeface="+mn-cs"/>
              </a:rPr>
              <a:t>数目</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接着，我们测试不同模型在同样的</a:t>
            </a:r>
            <a:r>
              <a:rPr lang="en-US" altLang="zh-CN" sz="1200" b="0" i="0" u="none" strike="noStrike" kern="1200" baseline="0" dirty="0" smtClean="0">
                <a:solidFill>
                  <a:schemeClr val="tx1"/>
                </a:solidFill>
                <a:latin typeface="+mn-lt"/>
                <a:ea typeface="+mn-ea"/>
                <a:cs typeface="+mn-cs"/>
              </a:rPr>
              <a:t>topic number</a:t>
            </a:r>
            <a:r>
              <a:rPr lang="zh-CN" altLang="en-US" sz="1200" b="0" i="0" u="none" strike="noStrike" kern="1200" baseline="0" dirty="0" smtClean="0">
                <a:solidFill>
                  <a:schemeClr val="tx1"/>
                </a:solidFill>
                <a:latin typeface="+mn-lt"/>
                <a:ea typeface="+mn-ea"/>
                <a:cs typeface="+mn-cs"/>
              </a:rPr>
              <a:t>下的</a:t>
            </a:r>
            <a:r>
              <a:rPr lang="en-US" altLang="zh-CN" sz="1200" b="0" i="0" u="none" strike="noStrike" kern="1200" baseline="0" dirty="0" smtClean="0">
                <a:solidFill>
                  <a:schemeClr val="tx1"/>
                </a:solidFill>
                <a:latin typeface="+mn-lt"/>
                <a:ea typeface="+mn-ea"/>
                <a:cs typeface="+mn-cs"/>
              </a:rPr>
              <a:t>perplexity</a:t>
            </a:r>
            <a:r>
              <a:rPr lang="zh-CN" altLang="en-US" sz="1200" b="0" i="0" u="none" strike="noStrike" kern="1200" baseline="0" dirty="0" smtClean="0">
                <a:solidFill>
                  <a:schemeClr val="tx1"/>
                </a:solidFill>
                <a:latin typeface="+mn-lt"/>
                <a:ea typeface="+mn-ea"/>
                <a:cs typeface="+mn-cs"/>
              </a:rPr>
              <a:t>。 我们可以从表格中看到</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的</a:t>
            </a:r>
            <a:r>
              <a:rPr lang="en-US" altLang="zh-CN" sz="1200" b="0" i="0" u="none" strike="noStrike" kern="1200" baseline="0" dirty="0" smtClean="0">
                <a:solidFill>
                  <a:schemeClr val="tx1"/>
                </a:solidFill>
                <a:latin typeface="+mn-lt"/>
                <a:ea typeface="+mn-ea"/>
                <a:cs typeface="+mn-cs"/>
              </a:rPr>
              <a:t>perplexity</a:t>
            </a:r>
            <a:r>
              <a:rPr lang="zh-CN" altLang="en-US" sz="1200" b="0" i="0" u="none" strike="noStrike" kern="1200" baseline="0" dirty="0" smtClean="0">
                <a:solidFill>
                  <a:schemeClr val="tx1"/>
                </a:solidFill>
                <a:latin typeface="+mn-lt"/>
                <a:ea typeface="+mn-ea"/>
                <a:cs typeface="+mn-cs"/>
              </a:rPr>
              <a:t>最低。</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并且，对于同一个数据集，我们发现</a:t>
            </a:r>
            <a:r>
              <a:rPr lang="en-US" altLang="zh-CN" sz="1200" b="0" i="0" u="none" strike="noStrike" kern="1200" baseline="0" dirty="0" smtClean="0">
                <a:solidFill>
                  <a:schemeClr val="tx1"/>
                </a:solidFill>
                <a:latin typeface="+mn-lt"/>
                <a:ea typeface="+mn-ea"/>
                <a:cs typeface="+mn-cs"/>
              </a:rPr>
              <a:t>perplexity</a:t>
            </a:r>
            <a:r>
              <a:rPr lang="zh-CN" altLang="en-US" sz="1200" b="0" i="0" u="none" strike="noStrike" kern="1200" baseline="0" dirty="0" smtClean="0">
                <a:solidFill>
                  <a:schemeClr val="tx1"/>
                </a:solidFill>
                <a:latin typeface="+mn-lt"/>
                <a:ea typeface="+mn-ea"/>
                <a:cs typeface="+mn-cs"/>
              </a:rPr>
              <a:t>随着数据集的词或者实体的数目增大而增大</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Besides, we find, for a same model, p</a:t>
            </a:r>
            <a:r>
              <a:rPr lang="en-US" altLang="zh-CN" dirty="0" smtClean="0"/>
              <a:t>erplexity grows with the size</a:t>
            </a:r>
            <a:r>
              <a:rPr lang="en-US" altLang="zh-CN" baseline="0" dirty="0" smtClean="0"/>
              <a:t> of dataset, namely the size of entities or words</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13</a:t>
            </a:fld>
            <a:endParaRPr lang="zh-CN" altLang="en-US"/>
          </a:p>
        </p:txBody>
      </p:sp>
    </p:spTree>
    <p:extLst>
      <p:ext uri="{BB962C8B-B14F-4D97-AF65-F5344CB8AC3E}">
        <p14:creationId xmlns:p14="http://schemas.microsoft.com/office/powerpoint/2010/main" val="126807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Different</a:t>
            </a:r>
            <a:r>
              <a:rPr lang="en-US" altLang="zh-CN" baseline="0" dirty="0" smtClean="0"/>
              <a:t> form LDA and ETM, both CorrLDA2 and our ECTM cluster entities as entity topic. We compare the performance of the entity cluster by entropy and SKL. SKL is short for Symmetrical </a:t>
            </a:r>
            <a:r>
              <a:rPr lang="en-US" altLang="zh-CN" baseline="0" dirty="0" err="1" smtClean="0"/>
              <a:t>Kullback</a:t>
            </a:r>
            <a:r>
              <a:rPr lang="en-US" altLang="zh-CN" baseline="0" dirty="0" smtClean="0"/>
              <a:t> </a:t>
            </a:r>
            <a:r>
              <a:rPr lang="en-US" altLang="zh-CN" baseline="0" dirty="0" err="1" smtClean="0"/>
              <a:t>Leibler</a:t>
            </a:r>
            <a:r>
              <a:rPr lang="en-US" altLang="zh-CN" baseline="0" dirty="0" smtClean="0"/>
              <a:t> Divergence which is based on KL divergence. </a:t>
            </a:r>
            <a:r>
              <a:rPr lang="en-US" altLang="zh-CN" sz="1200" b="0" i="0" u="none" strike="noStrike" kern="1200" baseline="0" dirty="0" smtClean="0">
                <a:solidFill>
                  <a:schemeClr val="tx1"/>
                </a:solidFill>
                <a:latin typeface="+mn-lt"/>
                <a:ea typeface="+mn-ea"/>
                <a:cs typeface="+mn-cs"/>
              </a:rPr>
              <a:t> As we all know, lower entropy and higher </a:t>
            </a:r>
            <a:r>
              <a:rPr lang="en-US" altLang="zh-CN" sz="1200" b="0" i="0" u="none" strike="noStrike" kern="1200" baseline="0" dirty="0" err="1" smtClean="0">
                <a:solidFill>
                  <a:schemeClr val="tx1"/>
                </a:solidFill>
                <a:latin typeface="+mn-lt"/>
                <a:ea typeface="+mn-ea"/>
                <a:cs typeface="+mn-cs"/>
              </a:rPr>
              <a:t>sKL</a:t>
            </a:r>
            <a:r>
              <a:rPr lang="en-US" altLang="zh-CN" sz="1200" b="0" i="0" u="none" strike="noStrike" kern="1200" baseline="0" dirty="0" smtClean="0">
                <a:solidFill>
                  <a:schemeClr val="tx1"/>
                </a:solidFill>
                <a:latin typeface="+mn-lt"/>
                <a:ea typeface="+mn-ea"/>
                <a:cs typeface="+mn-cs"/>
              </a:rPr>
              <a:t> means better clustering of entities with small distance within same entity topic but large distance between different entity topics.</a:t>
            </a:r>
          </a:p>
          <a:p>
            <a:endParaRPr lang="en-US" altLang="zh-CN" baseline="0" dirty="0" smtClean="0"/>
          </a:p>
          <a:p>
            <a:r>
              <a:rPr lang="en-US" altLang="zh-CN" sz="1200" b="0" i="0" u="none" strike="noStrike" kern="1200" baseline="0" dirty="0" smtClean="0">
                <a:solidFill>
                  <a:schemeClr val="tx1"/>
                </a:solidFill>
                <a:latin typeface="+mn-lt"/>
                <a:ea typeface="+mn-ea"/>
                <a:cs typeface="+mn-cs"/>
              </a:rPr>
              <a:t>Since entity topic is a distribution of entities. We set a probability threshold for each entity topic, we consider entity whose probability is larger than threshold belonging to the entity topic. The table presents average entropy of all entity topics under different thresholds and average </a:t>
            </a:r>
            <a:r>
              <a:rPr lang="en-US" altLang="zh-CN" sz="1200" b="0" i="0" u="none" strike="noStrike" kern="1200" baseline="0" dirty="0" err="1" smtClean="0">
                <a:solidFill>
                  <a:schemeClr val="tx1"/>
                </a:solidFill>
                <a:latin typeface="+mn-lt"/>
                <a:ea typeface="+mn-ea"/>
                <a:cs typeface="+mn-cs"/>
              </a:rPr>
              <a:t>sKL</a:t>
            </a:r>
            <a:r>
              <a:rPr lang="en-US" altLang="zh-CN" sz="1200" b="0" i="0" u="none" strike="noStrike" kern="1200" baseline="0" dirty="0" smtClean="0">
                <a:solidFill>
                  <a:schemeClr val="tx1"/>
                </a:solidFill>
                <a:latin typeface="+mn-lt"/>
                <a:ea typeface="+mn-ea"/>
                <a:cs typeface="+mn-cs"/>
              </a:rPr>
              <a:t> for all topic pairs.</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values with underlines show our ECTM better in entity clustering with </a:t>
            </a:r>
            <a:r>
              <a:rPr lang="en-US" altLang="zh-CN" dirty="0" smtClean="0"/>
              <a:t>lower entropy and larger </a:t>
            </a:r>
            <a:r>
              <a:rPr lang="en-US" altLang="zh-CN" dirty="0" err="1" smtClean="0"/>
              <a:t>sKL</a:t>
            </a:r>
            <a:r>
              <a:rPr lang="en-US" altLang="zh-CN" dirty="0" smtClean="0"/>
              <a:t>.</a:t>
            </a:r>
          </a:p>
          <a:p>
            <a:r>
              <a:rPr lang="zh-CN" altLang="en-US" sz="1200" b="0" i="0" u="none" strike="noStrike" kern="1200" baseline="0" dirty="0" smtClean="0">
                <a:solidFill>
                  <a:schemeClr val="tx1"/>
                </a:solidFill>
                <a:latin typeface="+mn-lt"/>
                <a:ea typeface="+mn-ea"/>
                <a:cs typeface="+mn-cs"/>
              </a:rPr>
              <a:t>与</a:t>
            </a:r>
            <a:r>
              <a:rPr lang="en-US" altLang="zh-CN" sz="1200" b="0" i="0" u="none" strike="noStrike" kern="1200" baseline="0" dirty="0" smtClean="0">
                <a:solidFill>
                  <a:schemeClr val="tx1"/>
                </a:solidFill>
                <a:latin typeface="+mn-lt"/>
                <a:ea typeface="+mn-ea"/>
                <a:cs typeface="+mn-cs"/>
              </a:rPr>
              <a:t>LDA</a:t>
            </a:r>
            <a:r>
              <a:rPr lang="zh-CN" altLang="en-US" sz="1200" b="0" i="0" u="none" strike="noStrike" kern="1200" baseline="0" dirty="0" smtClean="0">
                <a:solidFill>
                  <a:schemeClr val="tx1"/>
                </a:solidFill>
                <a:latin typeface="+mn-lt"/>
                <a:ea typeface="+mn-ea"/>
                <a:cs typeface="+mn-cs"/>
              </a:rPr>
              <a:t>和</a:t>
            </a:r>
            <a:r>
              <a:rPr lang="en-US" altLang="zh-CN" sz="1200" b="0" i="0" u="none" strike="noStrike" kern="1200" baseline="0" dirty="0" smtClean="0">
                <a:solidFill>
                  <a:schemeClr val="tx1"/>
                </a:solidFill>
                <a:latin typeface="+mn-lt"/>
                <a:ea typeface="+mn-ea"/>
                <a:cs typeface="+mn-cs"/>
              </a:rPr>
              <a:t>ETM</a:t>
            </a:r>
            <a:r>
              <a:rPr lang="zh-CN" altLang="en-US" sz="1200" b="0" i="0" u="none" strike="noStrike" kern="1200" baseline="0" dirty="0" smtClean="0">
                <a:solidFill>
                  <a:schemeClr val="tx1"/>
                </a:solidFill>
                <a:latin typeface="+mn-lt"/>
                <a:ea typeface="+mn-ea"/>
                <a:cs typeface="+mn-cs"/>
              </a:rPr>
              <a:t>不一样，</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和</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都会对实体聚类，产生实体话题，我们想通过信息熵和</a:t>
            </a:r>
            <a:r>
              <a:rPr lang="en-US" altLang="zh-CN" sz="1200" b="0" i="0" u="none" strike="noStrike" kern="1200" baseline="0" dirty="0" smtClean="0">
                <a:solidFill>
                  <a:schemeClr val="tx1"/>
                </a:solidFill>
                <a:latin typeface="+mn-lt"/>
                <a:ea typeface="+mn-ea"/>
                <a:cs typeface="+mn-cs"/>
              </a:rPr>
              <a:t>KL</a:t>
            </a:r>
            <a:r>
              <a:rPr lang="zh-CN" altLang="en-US" sz="1200" b="0" i="0" u="none" strike="noStrike" kern="1200" baseline="0" dirty="0" smtClean="0">
                <a:solidFill>
                  <a:schemeClr val="tx1"/>
                </a:solidFill>
                <a:latin typeface="+mn-lt"/>
                <a:ea typeface="+mn-ea"/>
                <a:cs typeface="+mn-cs"/>
              </a:rPr>
              <a:t>距离来比较实体聚类效果，又由于</a:t>
            </a:r>
            <a:r>
              <a:rPr lang="en-US" altLang="zh-CN" sz="1200" b="0" i="0" u="none" strike="noStrike" kern="1200" baseline="0" dirty="0" smtClean="0">
                <a:solidFill>
                  <a:schemeClr val="tx1"/>
                </a:solidFill>
                <a:latin typeface="+mn-lt"/>
                <a:ea typeface="+mn-ea"/>
                <a:cs typeface="+mn-cs"/>
              </a:rPr>
              <a:t>KL</a:t>
            </a:r>
            <a:r>
              <a:rPr lang="zh-CN" altLang="en-US" sz="1200" b="0" i="0" u="none" strike="noStrike" kern="1200" baseline="0" dirty="0" smtClean="0">
                <a:solidFill>
                  <a:schemeClr val="tx1"/>
                </a:solidFill>
                <a:latin typeface="+mn-lt"/>
                <a:ea typeface="+mn-ea"/>
                <a:cs typeface="+mn-cs"/>
              </a:rPr>
              <a:t>距离不对称，因此我们采用变形，对称</a:t>
            </a:r>
            <a:r>
              <a:rPr lang="en-US" altLang="zh-CN" sz="1200" b="0" i="0" u="none" strike="noStrike" kern="1200" baseline="0" dirty="0" smtClean="0">
                <a:solidFill>
                  <a:schemeClr val="tx1"/>
                </a:solidFill>
                <a:latin typeface="+mn-lt"/>
                <a:ea typeface="+mn-ea"/>
                <a:cs typeface="+mn-cs"/>
              </a:rPr>
              <a:t>KL</a:t>
            </a:r>
            <a:r>
              <a:rPr lang="zh-CN" altLang="en-US" sz="1200" b="0" i="0" u="none" strike="noStrike" kern="1200" baseline="0" dirty="0" smtClean="0">
                <a:solidFill>
                  <a:schemeClr val="tx1"/>
                </a:solidFill>
                <a:latin typeface="+mn-lt"/>
                <a:ea typeface="+mn-ea"/>
                <a:cs typeface="+mn-cs"/>
              </a:rPr>
              <a:t>距离，公式定义是这样。我们知道熵越小说明类内距离越小，而</a:t>
            </a:r>
            <a:r>
              <a:rPr lang="en-US" altLang="zh-CN" sz="1200" b="0" i="0" u="none" strike="noStrike" kern="1200" baseline="0" dirty="0" smtClean="0">
                <a:solidFill>
                  <a:schemeClr val="tx1"/>
                </a:solidFill>
                <a:latin typeface="+mn-lt"/>
                <a:ea typeface="+mn-ea"/>
                <a:cs typeface="+mn-cs"/>
              </a:rPr>
              <a:t>KL</a:t>
            </a:r>
            <a:r>
              <a:rPr lang="zh-CN" altLang="en-US" sz="1200" b="0" i="0" u="none" strike="noStrike" kern="1200" baseline="0" dirty="0" smtClean="0">
                <a:solidFill>
                  <a:schemeClr val="tx1"/>
                </a:solidFill>
                <a:latin typeface="+mn-lt"/>
                <a:ea typeface="+mn-ea"/>
                <a:cs typeface="+mn-cs"/>
              </a:rPr>
              <a:t>距离越大说明类间距离越大，聚类结果越好。</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这些带有下划线的值说明了我们的模型聚类结果更好。</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最后计算结果如表中所示。</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由于实体话题是在所有实体上的概率分布，我们设定了不同概率阈值，大于阈值的实体才被认为属于该实体话题。</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F742635-E9B6-4780-9EA0-03A353920799}" type="slidenum">
              <a:rPr lang="zh-CN" altLang="en-US" smtClean="0"/>
              <a:t>14</a:t>
            </a:fld>
            <a:endParaRPr lang="zh-CN" altLang="en-US"/>
          </a:p>
        </p:txBody>
      </p:sp>
    </p:spTree>
    <p:extLst>
      <p:ext uri="{BB962C8B-B14F-4D97-AF65-F5344CB8AC3E}">
        <p14:creationId xmlns:p14="http://schemas.microsoft.com/office/powerpoint/2010/main" val="56625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figure shows the ability of ECTM to organize news articles according to entity topics, where entity topic is a distribution</a:t>
            </a:r>
          </a:p>
          <a:p>
            <a:r>
              <a:rPr lang="en-US" altLang="zh-CN" sz="1200" b="0" i="0" u="none" strike="noStrike" kern="1200" baseline="0" dirty="0" smtClean="0">
                <a:solidFill>
                  <a:schemeClr val="tx1"/>
                </a:solidFill>
                <a:latin typeface="+mn-lt"/>
                <a:ea typeface="+mn-ea"/>
                <a:cs typeface="+mn-cs"/>
              </a:rPr>
              <a:t>over word topics. It is part of modeling results on Dataset1 and Dataset2. Both entity topics and word topics are represented with top 15 terms. </a:t>
            </a:r>
          </a:p>
          <a:p>
            <a:r>
              <a:rPr lang="en-US" altLang="zh-CN" sz="1200" b="0" i="0" u="none" strike="noStrike" kern="1200" baseline="0" dirty="0" smtClean="0">
                <a:solidFill>
                  <a:schemeClr val="tx1"/>
                </a:solidFill>
                <a:latin typeface="+mn-lt"/>
                <a:ea typeface="+mn-ea"/>
                <a:cs typeface="+mn-cs"/>
              </a:rPr>
              <a:t>In Dataset1, we can see ”Chile</a:t>
            </a:r>
            <a:r>
              <a:rPr lang="zh-CN" altLang="en-US" sz="1200" b="0" i="0" u="none" strike="noStrike" kern="1200" baseline="0" dirty="0" smtClean="0">
                <a:solidFill>
                  <a:schemeClr val="tx1"/>
                </a:solidFill>
                <a:latin typeface="+mn-lt"/>
                <a:ea typeface="+mn-ea"/>
                <a:cs typeface="+mn-cs"/>
              </a:rPr>
              <a:t>智利”</a:t>
            </a:r>
            <a:r>
              <a:rPr lang="en-US" altLang="zh-CN" sz="1200" b="0" i="0" u="none" strike="noStrike" kern="1200" baseline="0" dirty="0" smtClean="0">
                <a:solidFill>
                  <a:schemeClr val="tx1"/>
                </a:solidFill>
                <a:latin typeface="+mn-lt"/>
                <a:ea typeface="+mn-ea"/>
                <a:cs typeface="+mn-cs"/>
              </a:rPr>
              <a:t>, ”China</a:t>
            </a:r>
            <a:r>
              <a:rPr lang="zh-CN" altLang="en-US" sz="1200" b="0" i="0" u="none" strike="noStrike" kern="1200" baseline="0" dirty="0" smtClean="0">
                <a:solidFill>
                  <a:schemeClr val="tx1"/>
                </a:solidFill>
                <a:latin typeface="+mn-lt"/>
                <a:ea typeface="+mn-ea"/>
                <a:cs typeface="+mn-cs"/>
              </a:rPr>
              <a:t>中国”</a:t>
            </a:r>
            <a:r>
              <a:rPr lang="en-US" altLang="zh-CN" sz="1200" b="0" i="0" u="none" strike="noStrike" kern="1200" baseline="0" dirty="0" smtClean="0">
                <a:solidFill>
                  <a:schemeClr val="tx1"/>
                </a:solidFill>
                <a:latin typeface="+mn-lt"/>
                <a:ea typeface="+mn-ea"/>
                <a:cs typeface="+mn-cs"/>
              </a:rPr>
              <a:t>, ”</a:t>
            </a:r>
            <a:r>
              <a:rPr lang="en-US" altLang="zh-CN" sz="1200" b="0" i="0" kern="1200" dirty="0" smtClean="0">
                <a:solidFill>
                  <a:schemeClr val="tx1"/>
                </a:solidFill>
                <a:effectLst/>
                <a:latin typeface="+mn-lt"/>
                <a:ea typeface="+mn-ea"/>
                <a:cs typeface="+mn-cs"/>
              </a:rPr>
              <a:t> Ministry of Foreign Affairs</a:t>
            </a:r>
            <a:r>
              <a:rPr lang="zh-CN" altLang="en-US" sz="1200" b="0" i="0" u="none" strike="noStrike" kern="1200" baseline="0" dirty="0" smtClean="0">
                <a:solidFill>
                  <a:schemeClr val="tx1"/>
                </a:solidFill>
                <a:latin typeface="+mn-lt"/>
                <a:ea typeface="+mn-ea"/>
                <a:cs typeface="+mn-cs"/>
              </a:rPr>
              <a:t>外交部” </a:t>
            </a:r>
            <a:r>
              <a:rPr lang="en-US" altLang="zh-CN" sz="1200" b="0" i="0" u="none" strike="noStrike" kern="1200" baseline="0" dirty="0" smtClean="0">
                <a:solidFill>
                  <a:schemeClr val="tx1"/>
                </a:solidFill>
                <a:latin typeface="+mn-lt"/>
                <a:ea typeface="+mn-ea"/>
                <a:cs typeface="+mn-cs"/>
              </a:rPr>
              <a:t>these entities in the entity topic. We can judge the entity topic is about both China and Chile Earthquake. </a:t>
            </a:r>
          </a:p>
          <a:p>
            <a:r>
              <a:rPr lang="en-US" altLang="zh-CN" sz="1200" b="0" i="0" u="none" strike="noStrike" kern="1200" baseline="0" dirty="0" smtClean="0">
                <a:solidFill>
                  <a:schemeClr val="tx1"/>
                </a:solidFill>
                <a:latin typeface="+mn-lt"/>
                <a:ea typeface="+mn-ea"/>
                <a:cs typeface="+mn-cs"/>
              </a:rPr>
              <a:t>As expected, the entity topic is 73 percent talking about Chinese people situation in earthquake and 16 percent talking about Chile earthquake, which are shown on the edges. The top 15 words in a topic is listed below the topic label. It is not surprising that we see ”Chinese</a:t>
            </a:r>
            <a:r>
              <a:rPr lang="zh-CN" altLang="en-US" sz="1200" b="0" i="0" u="none" strike="noStrike" kern="1200" baseline="0" dirty="0" smtClean="0">
                <a:solidFill>
                  <a:schemeClr val="tx1"/>
                </a:solidFill>
                <a:latin typeface="+mn-lt"/>
                <a:ea typeface="+mn-ea"/>
                <a:cs typeface="+mn-cs"/>
              </a:rPr>
              <a:t>华人” </a:t>
            </a:r>
            <a:r>
              <a:rPr lang="en-US" altLang="zh-CN" sz="1200" b="0" i="0" u="none" strike="noStrike" kern="1200" baseline="0" dirty="0" smtClean="0">
                <a:solidFill>
                  <a:schemeClr val="tx1"/>
                </a:solidFill>
                <a:latin typeface="+mn-lt"/>
                <a:ea typeface="+mn-ea"/>
                <a:cs typeface="+mn-cs"/>
              </a:rPr>
              <a:t>in the word topic under the entity topic with many entities such as ”China</a:t>
            </a:r>
            <a:r>
              <a:rPr lang="zh-CN" altLang="en-US" sz="1200" b="0" i="0" u="none" strike="noStrike" kern="1200" baseline="0" dirty="0" smtClean="0">
                <a:solidFill>
                  <a:schemeClr val="tx1"/>
                </a:solidFill>
                <a:latin typeface="+mn-lt"/>
                <a:ea typeface="+mn-ea"/>
                <a:cs typeface="+mn-cs"/>
              </a:rPr>
              <a:t>中国”</a:t>
            </a:r>
            <a:r>
              <a:rPr lang="en-US" altLang="zh-CN" sz="1200" b="0" i="0" u="none" strike="noStrike" kern="1200" baseline="0" dirty="0" smtClean="0">
                <a:solidFill>
                  <a:schemeClr val="tx1"/>
                </a:solidFill>
                <a:latin typeface="+mn-lt"/>
                <a:ea typeface="+mn-ea"/>
                <a:cs typeface="+mn-cs"/>
              </a:rPr>
              <a:t>, ”</a:t>
            </a:r>
            <a:r>
              <a:rPr lang="en-US" altLang="zh-CN" sz="1200" b="0" i="0" kern="1200" dirty="0" smtClean="0">
                <a:solidFill>
                  <a:schemeClr val="tx1"/>
                </a:solidFill>
                <a:effectLst/>
                <a:latin typeface="+mn-lt"/>
                <a:ea typeface="+mn-ea"/>
                <a:cs typeface="+mn-cs"/>
              </a:rPr>
              <a:t> Ministry of Foreign Affairs</a:t>
            </a:r>
            <a:r>
              <a:rPr lang="zh-CN" altLang="en-US" sz="1200" b="0" i="0" u="none" strike="noStrike" kern="1200" baseline="0" dirty="0" smtClean="0">
                <a:solidFill>
                  <a:schemeClr val="tx1"/>
                </a:solidFill>
                <a:latin typeface="+mn-lt"/>
                <a:ea typeface="+mn-ea"/>
                <a:cs typeface="+mn-cs"/>
              </a:rPr>
              <a:t>外交部”</a:t>
            </a:r>
            <a:r>
              <a:rPr lang="en-US" altLang="zh-CN" sz="1200" b="0" i="0" u="none" strike="noStrike" kern="1200" baseline="0" dirty="0" smtClean="0">
                <a:solidFill>
                  <a:schemeClr val="tx1"/>
                </a:solidFill>
                <a:latin typeface="+mn-lt"/>
                <a:ea typeface="+mn-ea"/>
                <a:cs typeface="+mn-cs"/>
              </a:rPr>
              <a:t>, ”</a:t>
            </a:r>
            <a:r>
              <a:rPr lang="en-US" altLang="zh-CN" sz="1200" b="0" i="0" kern="1200" dirty="0" smtClean="0">
                <a:solidFill>
                  <a:schemeClr val="tx1"/>
                </a:solidFill>
                <a:effectLst/>
                <a:latin typeface="+mn-lt"/>
                <a:ea typeface="+mn-ea"/>
                <a:cs typeface="+mn-cs"/>
              </a:rPr>
              <a:t> The Chinese embassy in Chile</a:t>
            </a:r>
            <a:r>
              <a:rPr lang="zh-CN" altLang="en-US" sz="1200" b="0" i="0" u="none" strike="noStrike" kern="1200" baseline="0" dirty="0" smtClean="0">
                <a:solidFill>
                  <a:schemeClr val="tx1"/>
                </a:solidFill>
                <a:latin typeface="+mn-lt"/>
                <a:ea typeface="+mn-ea"/>
                <a:cs typeface="+mn-cs"/>
              </a:rPr>
              <a:t>中国驻智利使馆</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In dataset2, the entity topic of ”visit</a:t>
            </a:r>
            <a:r>
              <a:rPr lang="zh-CN" altLang="en-US" sz="1200" b="0" i="0" u="none" strike="noStrike" kern="1200" baseline="0" dirty="0" smtClean="0">
                <a:solidFill>
                  <a:schemeClr val="tx1"/>
                </a:solidFill>
                <a:latin typeface="+mn-lt"/>
                <a:ea typeface="+mn-ea"/>
                <a:cs typeface="+mn-cs"/>
              </a:rPr>
              <a:t>外访” </a:t>
            </a:r>
            <a:r>
              <a:rPr lang="en-US" altLang="zh-CN" sz="1200" b="0" i="0" u="none" strike="noStrike" kern="1200" baseline="0" dirty="0" smtClean="0">
                <a:solidFill>
                  <a:schemeClr val="tx1"/>
                </a:solidFill>
                <a:latin typeface="+mn-lt"/>
                <a:ea typeface="+mn-ea"/>
                <a:cs typeface="+mn-cs"/>
              </a:rPr>
              <a:t>includes entities like ”</a:t>
            </a:r>
            <a:r>
              <a:rPr lang="zh-CN" altLang="en-US" sz="1200" b="0" i="0" u="none" strike="noStrike" kern="1200" baseline="0" dirty="0" smtClean="0">
                <a:solidFill>
                  <a:schemeClr val="tx1"/>
                </a:solidFill>
                <a:latin typeface="+mn-lt"/>
                <a:ea typeface="+mn-ea"/>
                <a:cs typeface="+mn-cs"/>
              </a:rPr>
              <a:t>习近平”</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dirty="0" smtClean="0">
                <a:solidFill>
                  <a:schemeClr val="tx1"/>
                </a:solidFill>
                <a:effectLst/>
                <a:latin typeface="+mn-lt"/>
                <a:ea typeface="+mn-ea"/>
                <a:cs typeface="+mn-cs"/>
              </a:rPr>
              <a:t> Latin</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America</a:t>
            </a:r>
            <a:r>
              <a:rPr lang="zh-CN" altLang="en-US" sz="1200" b="0" i="0" u="none" strike="noStrike" kern="1200" baseline="0" dirty="0" smtClean="0">
                <a:solidFill>
                  <a:schemeClr val="tx1"/>
                </a:solidFill>
                <a:latin typeface="+mn-lt"/>
                <a:ea typeface="+mn-ea"/>
                <a:cs typeface="+mn-cs"/>
              </a:rPr>
              <a:t>拉美” </a:t>
            </a:r>
            <a:r>
              <a:rPr lang="en-US" altLang="zh-CN" sz="1200" b="0" i="0" u="none" strike="noStrike" kern="1200" baseline="0" dirty="0" smtClean="0">
                <a:solidFill>
                  <a:schemeClr val="tx1"/>
                </a:solidFill>
                <a:latin typeface="+mn-lt"/>
                <a:ea typeface="+mn-ea"/>
                <a:cs typeface="+mn-cs"/>
              </a:rPr>
              <a:t>and it is almost only related to the word topic ”International cooperation</a:t>
            </a:r>
            <a:r>
              <a:rPr lang="zh-CN" altLang="en-US" sz="1200" b="0" i="0" u="none" strike="noStrike" kern="1200" baseline="0" dirty="0" smtClean="0">
                <a:solidFill>
                  <a:schemeClr val="tx1"/>
                </a:solidFill>
                <a:latin typeface="+mn-lt"/>
                <a:ea typeface="+mn-ea"/>
                <a:cs typeface="+mn-cs"/>
              </a:rPr>
              <a:t>国际合作”</a:t>
            </a:r>
            <a:r>
              <a:rPr lang="en-US" altLang="zh-CN" sz="1200" b="0" i="0" u="none" strike="noStrike" kern="1200" baseline="0" dirty="0" smtClean="0">
                <a:solidFill>
                  <a:schemeClr val="tx1"/>
                </a:solidFill>
                <a:latin typeface="+mn-lt"/>
                <a:ea typeface="+mn-ea"/>
                <a:cs typeface="+mn-cs"/>
              </a:rPr>
              <a:t>.However, the entity topic of ”</a:t>
            </a:r>
            <a:r>
              <a:rPr lang="zh-CN" altLang="en-US" sz="1200" b="0" i="0" u="none" strike="noStrike" kern="1200" baseline="0" dirty="0" smtClean="0">
                <a:solidFill>
                  <a:schemeClr val="tx1"/>
                </a:solidFill>
                <a:latin typeface="+mn-lt"/>
                <a:ea typeface="+mn-ea"/>
                <a:cs typeface="+mn-cs"/>
              </a:rPr>
              <a:t>深圳” </a:t>
            </a:r>
            <a:r>
              <a:rPr lang="en-US" altLang="zh-CN" sz="1200" b="0" i="0" u="none" strike="noStrike" kern="1200" baseline="0" dirty="0" smtClean="0">
                <a:solidFill>
                  <a:schemeClr val="tx1"/>
                </a:solidFill>
                <a:latin typeface="+mn-lt"/>
                <a:ea typeface="+mn-ea"/>
                <a:cs typeface="+mn-cs"/>
              </a:rPr>
              <a:t>is almost 60% about ”</a:t>
            </a:r>
            <a:r>
              <a:rPr lang="en-US" altLang="zh-CN" sz="1200" b="0" i="0" kern="1200" dirty="0" smtClean="0">
                <a:solidFill>
                  <a:schemeClr val="tx1"/>
                </a:solidFill>
                <a:effectLst/>
                <a:latin typeface="+mn-lt"/>
                <a:ea typeface="+mn-ea"/>
                <a:cs typeface="+mn-cs"/>
              </a:rPr>
              <a:t> system reform </a:t>
            </a:r>
            <a:r>
              <a:rPr lang="zh-CN" altLang="en-US" sz="1200" b="0" i="0" u="none" strike="noStrike" kern="1200" baseline="0" dirty="0" smtClean="0">
                <a:solidFill>
                  <a:schemeClr val="tx1"/>
                </a:solidFill>
                <a:latin typeface="+mn-lt"/>
                <a:ea typeface="+mn-ea"/>
                <a:cs typeface="+mn-cs"/>
              </a:rPr>
              <a:t>体制改革” </a:t>
            </a:r>
            <a:r>
              <a:rPr lang="en-US" altLang="zh-CN" sz="1200" b="0" i="0" u="none" strike="noStrike" kern="1200" baseline="0" dirty="0" smtClean="0">
                <a:solidFill>
                  <a:schemeClr val="tx1"/>
                </a:solidFill>
                <a:latin typeface="+mn-lt"/>
                <a:ea typeface="+mn-ea"/>
                <a:cs typeface="+mn-cs"/>
              </a:rPr>
              <a:t>and 30% about ”</a:t>
            </a:r>
            <a:r>
              <a:rPr lang="en-US" altLang="zh-CN" sz="1200" b="0" i="0" u="none" strike="noStrike" kern="1200" baseline="0" dirty="0" err="1" smtClean="0">
                <a:solidFill>
                  <a:schemeClr val="tx1"/>
                </a:solidFill>
                <a:latin typeface="+mn-lt"/>
                <a:ea typeface="+mn-ea"/>
                <a:cs typeface="+mn-cs"/>
              </a:rPr>
              <a:t>ecomomic</a:t>
            </a:r>
            <a:r>
              <a:rPr lang="en-US" altLang="zh-CN" sz="1200" b="0" i="0" u="none" strike="noStrike" kern="1200" baseline="0" dirty="0" smtClean="0">
                <a:solidFill>
                  <a:schemeClr val="tx1"/>
                </a:solidFill>
                <a:latin typeface="+mn-lt"/>
                <a:ea typeface="+mn-ea"/>
                <a:cs typeface="+mn-cs"/>
              </a:rPr>
              <a:t> development</a:t>
            </a:r>
            <a:r>
              <a:rPr lang="zh-CN" altLang="en-US" sz="1200" b="0" i="0" u="none" strike="noStrike" kern="1200" baseline="0" dirty="0" smtClean="0">
                <a:solidFill>
                  <a:schemeClr val="tx1"/>
                </a:solidFill>
                <a:latin typeface="+mn-lt"/>
                <a:ea typeface="+mn-ea"/>
                <a:cs typeface="+mn-cs"/>
              </a:rPr>
              <a:t>经济发展” </a:t>
            </a:r>
            <a:r>
              <a:rPr lang="en-US" altLang="zh-CN" sz="1200" b="0" i="0" u="none" strike="noStrike" kern="1200" baseline="0" dirty="0" smtClean="0">
                <a:solidFill>
                  <a:schemeClr val="tx1"/>
                </a:solidFill>
                <a:latin typeface="+mn-lt"/>
                <a:ea typeface="+mn-ea"/>
                <a:cs typeface="+mn-cs"/>
              </a:rPr>
              <a:t>as shown in the figure. From those results, ECTM shows its effectiveness in clustering entities and mine entities-related word topics</a:t>
            </a:r>
            <a:r>
              <a:rPr lang="en-US" altLang="zh-CN"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这张图展示了</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对新闻按照实体话题的聚类，实体话题下有相关的词话题。对于深圳这个实体话题，我们可以看到它</a:t>
            </a:r>
            <a:r>
              <a:rPr lang="en-US" altLang="zh-CN" sz="1200" b="0" i="0" u="none" strike="noStrike" kern="1200" baseline="0" dirty="0" smtClean="0">
                <a:solidFill>
                  <a:schemeClr val="tx1"/>
                </a:solidFill>
                <a:latin typeface="+mn-lt"/>
                <a:ea typeface="+mn-ea"/>
                <a:cs typeface="+mn-cs"/>
              </a:rPr>
              <a:t>60%</a:t>
            </a:r>
            <a:r>
              <a:rPr lang="zh-CN" altLang="en-US" sz="1200" b="0" i="0" u="none" strike="noStrike" kern="1200" baseline="0" dirty="0" smtClean="0">
                <a:solidFill>
                  <a:schemeClr val="tx1"/>
                </a:solidFill>
                <a:latin typeface="+mn-lt"/>
                <a:ea typeface="+mn-ea"/>
                <a:cs typeface="+mn-cs"/>
              </a:rPr>
              <a:t>与体制改革话题相关，</a:t>
            </a:r>
            <a:r>
              <a:rPr lang="en-US" altLang="zh-CN" sz="1200" b="0" i="0" u="none" strike="noStrike" kern="1200" baseline="0" dirty="0" smtClean="0">
                <a:solidFill>
                  <a:schemeClr val="tx1"/>
                </a:solidFill>
                <a:latin typeface="+mn-lt"/>
                <a:ea typeface="+mn-ea"/>
                <a:cs typeface="+mn-cs"/>
              </a:rPr>
              <a:t>30%</a:t>
            </a:r>
            <a:r>
              <a:rPr lang="zh-CN" altLang="en-US" sz="1200" b="0" i="0" u="none" strike="noStrike" kern="1200" baseline="0" dirty="0" smtClean="0">
                <a:solidFill>
                  <a:schemeClr val="tx1"/>
                </a:solidFill>
                <a:latin typeface="+mn-lt"/>
                <a:ea typeface="+mn-ea"/>
                <a:cs typeface="+mn-cs"/>
              </a:rPr>
              <a:t>与经济发展相关。</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这些数据集展现了</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能够有效的用于挖掘新闻中实体话题与词话题之间的关系以及实体的聚类</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数据集</a:t>
            </a:r>
            <a:r>
              <a:rPr lang="en-US" altLang="zh-CN" sz="1200" b="0" i="0" u="none" strike="noStrike" kern="1200" baseline="0" dirty="0" smtClean="0">
                <a:solidFill>
                  <a:schemeClr val="tx1"/>
                </a:solidFill>
                <a:latin typeface="+mn-lt"/>
                <a:ea typeface="+mn-ea"/>
                <a:cs typeface="+mn-cs"/>
              </a:rPr>
              <a:t>1</a:t>
            </a:r>
            <a:r>
              <a:rPr lang="zh-CN" altLang="en-US" sz="1200" b="0" i="0" u="none" strike="noStrike" kern="1200" baseline="0" dirty="0" smtClean="0">
                <a:solidFill>
                  <a:schemeClr val="tx1"/>
                </a:solidFill>
                <a:latin typeface="+mn-lt"/>
                <a:ea typeface="+mn-ea"/>
                <a:cs typeface="+mn-cs"/>
              </a:rPr>
              <a:t>智利地震事件中我们可以看到包含中国，智利，外交部等实体的实体话题，我们猜测一定是华人在智利地震中的情况。确实如此，我们看到这个话题</a:t>
            </a:r>
            <a:r>
              <a:rPr lang="en-US" altLang="zh-CN" sz="1200" b="0" i="0" u="none" strike="noStrike" kern="1200" baseline="0" dirty="0" smtClean="0">
                <a:solidFill>
                  <a:schemeClr val="tx1"/>
                </a:solidFill>
                <a:latin typeface="+mn-lt"/>
                <a:ea typeface="+mn-ea"/>
                <a:cs typeface="+mn-cs"/>
              </a:rPr>
              <a:t>73%</a:t>
            </a:r>
            <a:r>
              <a:rPr lang="zh-CN" altLang="en-US" sz="1200" b="0" i="0" u="none" strike="noStrike" kern="1200" baseline="0" dirty="0" smtClean="0">
                <a:solidFill>
                  <a:schemeClr val="tx1"/>
                </a:solidFill>
                <a:latin typeface="+mn-lt"/>
                <a:ea typeface="+mn-ea"/>
                <a:cs typeface="+mn-cs"/>
              </a:rPr>
              <a:t>关于华人伤亡，</a:t>
            </a:r>
            <a:r>
              <a:rPr lang="en-US" altLang="zh-CN" sz="1200" b="0" i="0" u="none" strike="noStrike" kern="1200" baseline="0" dirty="0" smtClean="0">
                <a:solidFill>
                  <a:schemeClr val="tx1"/>
                </a:solidFill>
                <a:latin typeface="+mn-lt"/>
                <a:ea typeface="+mn-ea"/>
                <a:cs typeface="+mn-cs"/>
              </a:rPr>
              <a:t>16%</a:t>
            </a:r>
            <a:r>
              <a:rPr lang="zh-CN" altLang="en-US" sz="1200" b="0" i="0" u="none" strike="noStrike" kern="1200" baseline="0" dirty="0" smtClean="0">
                <a:solidFill>
                  <a:schemeClr val="tx1"/>
                </a:solidFill>
                <a:latin typeface="+mn-lt"/>
                <a:ea typeface="+mn-ea"/>
                <a:cs typeface="+mn-cs"/>
              </a:rPr>
              <a:t>与记者工作情况相关。与该实体话题相关的词话题中，我们可以看到华人等词。它基本上只和国际合作这个话题相关，</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0" u="none" strike="noStrike" kern="1200" baseline="0" dirty="0" smtClean="0">
                <a:solidFill>
                  <a:schemeClr val="tx1"/>
                </a:solidFill>
                <a:latin typeface="+mn-lt"/>
                <a:ea typeface="+mn-ea"/>
                <a:cs typeface="+mn-cs"/>
              </a:rPr>
              <a:t>数据集二中，外访这个实体话题下包含了习近平，拉美等实体。</a:t>
            </a: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15</a:t>
            </a:fld>
            <a:endParaRPr lang="zh-CN" altLang="en-US"/>
          </a:p>
        </p:txBody>
      </p:sp>
    </p:spTree>
    <p:extLst>
      <p:ext uri="{BB962C8B-B14F-4D97-AF65-F5344CB8AC3E}">
        <p14:creationId xmlns:p14="http://schemas.microsoft.com/office/powerpoint/2010/main" val="1146925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briefly compare ECTM’s experimental results on Dataset1 and Dataset2 with CorrLDA2. The left is result of CorrLDA2 and the right is result of ECTM where result is presented with word topics above of most related entity topic.</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choose almost the same word topic and pick up corresponding closely related entity topic.</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can see that ECTM clusters entities which are closely related to ”Japan</a:t>
            </a:r>
            <a:r>
              <a:rPr lang="zh-CN" altLang="en-US" sz="1200" b="0" i="0" u="none" strike="noStrike" kern="1200" baseline="0" dirty="0" smtClean="0">
                <a:solidFill>
                  <a:schemeClr val="tx1"/>
                </a:solidFill>
                <a:latin typeface="+mn-lt"/>
                <a:ea typeface="+mn-ea"/>
                <a:cs typeface="+mn-cs"/>
              </a:rPr>
              <a:t>日本</a:t>
            </a:r>
            <a:r>
              <a:rPr lang="en-US" altLang="zh-CN" sz="1200" b="0" i="0" u="none" strike="noStrike" kern="1200" baseline="0" dirty="0" smtClean="0">
                <a:solidFill>
                  <a:schemeClr val="tx1"/>
                </a:solidFill>
                <a:latin typeface="+mn-lt"/>
                <a:ea typeface="+mn-ea"/>
                <a:cs typeface="+mn-cs"/>
              </a:rPr>
              <a:t>”, while corrLDA2 clusters all countries related with ”</a:t>
            </a:r>
            <a:r>
              <a:rPr lang="en-US" altLang="zh-CN" sz="1200" b="1" i="0" kern="1200" dirty="0" smtClean="0">
                <a:solidFill>
                  <a:schemeClr val="tx1"/>
                </a:solidFill>
                <a:effectLst/>
                <a:latin typeface="+mn-lt"/>
                <a:ea typeface="+mn-ea"/>
                <a:cs typeface="+mn-cs"/>
              </a:rPr>
              <a:t> tsunami warning</a:t>
            </a:r>
            <a:r>
              <a:rPr lang="zh-CN" altLang="en-US" sz="1200" b="0" i="0" u="none" strike="noStrike" kern="1200" baseline="0" dirty="0" smtClean="0">
                <a:solidFill>
                  <a:schemeClr val="tx1"/>
                </a:solidFill>
                <a:latin typeface="+mn-lt"/>
                <a:ea typeface="+mn-ea"/>
                <a:cs typeface="+mn-cs"/>
              </a:rPr>
              <a:t>海啸预警” </a:t>
            </a:r>
            <a:r>
              <a:rPr lang="en-US" altLang="zh-CN" sz="1200" b="0" i="0" u="none" strike="noStrike" kern="1200" baseline="0" dirty="0" smtClean="0">
                <a:solidFill>
                  <a:schemeClr val="tx1"/>
                </a:solidFill>
                <a:latin typeface="+mn-lt"/>
                <a:ea typeface="+mn-ea"/>
                <a:cs typeface="+mn-cs"/>
              </a:rPr>
              <a:t>on Dataset1. For Dataset2, the results of CorrLDA2 are worse. For one side, as ”</a:t>
            </a:r>
            <a:r>
              <a:rPr lang="zh-CN" altLang="en-US" sz="1200" b="0" i="0" u="none" strike="noStrike" kern="1200" baseline="0" dirty="0" smtClean="0">
                <a:solidFill>
                  <a:schemeClr val="tx1"/>
                </a:solidFill>
                <a:latin typeface="+mn-lt"/>
                <a:ea typeface="+mn-ea"/>
                <a:cs typeface="+mn-cs"/>
              </a:rPr>
              <a:t>曹操</a:t>
            </a:r>
            <a:r>
              <a:rPr lang="en-US" altLang="zh-CN" sz="1200" b="0" i="0" u="none" strike="noStrike" kern="1200" baseline="0" dirty="0" smtClean="0">
                <a:solidFill>
                  <a:schemeClr val="tx1"/>
                </a:solidFill>
                <a:latin typeface="+mn-lt"/>
                <a:ea typeface="+mn-ea"/>
                <a:cs typeface="+mn-cs"/>
              </a:rPr>
              <a:t>” should be related with ”</a:t>
            </a:r>
            <a:r>
              <a:rPr lang="en-US" altLang="zh-CN" sz="1200" b="0" i="0" u="none" strike="noStrike" kern="1200" baseline="0" dirty="0" err="1" smtClean="0">
                <a:solidFill>
                  <a:schemeClr val="tx1"/>
                </a:solidFill>
                <a:latin typeface="+mn-lt"/>
                <a:ea typeface="+mn-ea"/>
                <a:cs typeface="+mn-cs"/>
              </a:rPr>
              <a:t>An’Yang</a:t>
            </a:r>
            <a:r>
              <a:rPr lang="en-US" altLang="zh-CN" sz="1200" b="0" i="0" u="none" strike="noStrike" kern="1200" baseline="0" dirty="0" smtClean="0">
                <a:solidFill>
                  <a:schemeClr val="tx1"/>
                </a:solidFill>
                <a:latin typeface="+mn-lt"/>
                <a:ea typeface="+mn-ea"/>
                <a:cs typeface="+mn-cs"/>
              </a:rPr>
              <a:t> Henan</a:t>
            </a:r>
            <a:r>
              <a:rPr lang="zh-CN" altLang="en-US" sz="1200" b="0" i="0" u="none" strike="noStrike" kern="1200" baseline="0" dirty="0" smtClean="0">
                <a:solidFill>
                  <a:schemeClr val="tx1"/>
                </a:solidFill>
                <a:latin typeface="+mn-lt"/>
                <a:ea typeface="+mn-ea"/>
                <a:cs typeface="+mn-cs"/>
              </a:rPr>
              <a:t>河南安阳” </a:t>
            </a:r>
            <a:r>
              <a:rPr lang="en-US" altLang="zh-CN" sz="1200" b="0" i="0" u="none" strike="noStrike" kern="1200" baseline="0" dirty="0" smtClean="0">
                <a:solidFill>
                  <a:schemeClr val="tx1"/>
                </a:solidFill>
                <a:latin typeface="+mn-lt"/>
                <a:ea typeface="+mn-ea"/>
                <a:cs typeface="+mn-cs"/>
              </a:rPr>
              <a:t>where he was buried, while the entities under the entity topic. are not as relevant as those generated by ECTM.</a:t>
            </a:r>
          </a:p>
          <a:p>
            <a:r>
              <a:rPr lang="en-US" altLang="zh-CN" sz="1200" b="0" i="0" u="none" strike="noStrike" kern="1200" baseline="0" dirty="0" smtClean="0">
                <a:solidFill>
                  <a:schemeClr val="tx1"/>
                </a:solidFill>
                <a:latin typeface="+mn-lt"/>
                <a:ea typeface="+mn-ea"/>
                <a:cs typeface="+mn-cs"/>
              </a:rPr>
              <a:t> For another side, the words included in the word topic, ”</a:t>
            </a:r>
            <a:r>
              <a:rPr lang="en-US" altLang="zh-CN" sz="1200" b="0" i="0" kern="1200" dirty="0" smtClean="0">
                <a:solidFill>
                  <a:schemeClr val="tx1"/>
                </a:solidFill>
                <a:effectLst/>
                <a:latin typeface="+mn-lt"/>
                <a:ea typeface="+mn-ea"/>
                <a:cs typeface="+mn-cs"/>
              </a:rPr>
              <a:t>grave-robbing </a:t>
            </a:r>
            <a:r>
              <a:rPr lang="zh-CN" altLang="en-US" sz="1200" b="0" i="0" u="none" strike="noStrike" kern="1200" baseline="0" dirty="0" smtClean="0">
                <a:solidFill>
                  <a:schemeClr val="tx1"/>
                </a:solidFill>
                <a:latin typeface="+mn-lt"/>
                <a:ea typeface="+mn-ea"/>
                <a:cs typeface="+mn-cs"/>
              </a:rPr>
              <a:t>盗墓” </a:t>
            </a:r>
            <a:r>
              <a:rPr lang="en-US" altLang="zh-CN" sz="1200" b="0" i="0" u="none" strike="noStrike" kern="1200" baseline="0" dirty="0" smtClean="0">
                <a:solidFill>
                  <a:schemeClr val="tx1"/>
                </a:solidFill>
                <a:latin typeface="+mn-lt"/>
                <a:ea typeface="+mn-ea"/>
                <a:cs typeface="+mn-cs"/>
              </a:rPr>
              <a:t>are also not accurate by the reason of some unrelated words such as ”food</a:t>
            </a:r>
            <a:r>
              <a:rPr lang="zh-CN" altLang="en-US" sz="1200" b="0" i="0" u="none" strike="noStrike" kern="1200" baseline="0" dirty="0" smtClean="0">
                <a:solidFill>
                  <a:schemeClr val="tx1"/>
                </a:solidFill>
                <a:latin typeface="+mn-lt"/>
                <a:ea typeface="+mn-ea"/>
                <a:cs typeface="+mn-cs"/>
              </a:rPr>
              <a:t>食品</a:t>
            </a:r>
            <a:r>
              <a:rPr lang="en-US" altLang="zh-CN" sz="1200" b="0" i="0" u="none" strike="noStrike" kern="1200" baseline="0" dirty="0" smtClean="0">
                <a:solidFill>
                  <a:schemeClr val="tx1"/>
                </a:solidFill>
                <a:latin typeface="+mn-lt"/>
                <a:ea typeface="+mn-ea"/>
                <a:cs typeface="+mn-cs"/>
              </a:rPr>
              <a:t>”, ”safety</a:t>
            </a:r>
            <a:r>
              <a:rPr lang="zh-CN" altLang="en-US" sz="1200" b="0" i="0" u="none" strike="noStrike" kern="1200" baseline="0" dirty="0" smtClean="0">
                <a:solidFill>
                  <a:schemeClr val="tx1"/>
                </a:solidFill>
                <a:latin typeface="+mn-lt"/>
                <a:ea typeface="+mn-ea"/>
                <a:cs typeface="+mn-cs"/>
              </a:rPr>
              <a:t>安全</a:t>
            </a:r>
            <a:r>
              <a:rPr lang="en-US" altLang="zh-CN" sz="1200" b="0" i="0" u="none" strike="noStrike" kern="1200" baseline="0" dirty="0" smtClean="0">
                <a:solidFill>
                  <a:schemeClr val="tx1"/>
                </a:solidFill>
                <a:latin typeface="+mn-lt"/>
                <a:ea typeface="+mn-ea"/>
                <a:cs typeface="+mn-cs"/>
              </a:rPr>
              <a:t>” and so on.</a:t>
            </a:r>
          </a:p>
          <a:p>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我们简单比较了我们的模型</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和</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在数据集</a:t>
            </a:r>
            <a:r>
              <a:rPr lang="en-US" altLang="zh-CN" sz="1200" b="0" i="0" u="none" strike="noStrike" kern="1200" baseline="0" dirty="0" smtClean="0">
                <a:solidFill>
                  <a:schemeClr val="tx1"/>
                </a:solidFill>
                <a:latin typeface="+mn-lt"/>
                <a:ea typeface="+mn-ea"/>
                <a:cs typeface="+mn-cs"/>
              </a:rPr>
              <a:t>1</a:t>
            </a:r>
            <a:r>
              <a:rPr lang="zh-CN" altLang="en-US" sz="1200" b="0" i="0" u="none" strike="noStrike" kern="1200" baseline="0" dirty="0" smtClean="0">
                <a:solidFill>
                  <a:schemeClr val="tx1"/>
                </a:solidFill>
                <a:latin typeface="+mn-lt"/>
                <a:ea typeface="+mn-ea"/>
                <a:cs typeface="+mn-cs"/>
              </a:rPr>
              <a:t>和数据集</a:t>
            </a:r>
            <a:r>
              <a:rPr lang="en-US" altLang="zh-CN" sz="1200" b="0" i="0" u="none" strike="noStrike" kern="1200" baseline="0" dirty="0" smtClean="0">
                <a:solidFill>
                  <a:schemeClr val="tx1"/>
                </a:solidFill>
                <a:latin typeface="+mn-lt"/>
                <a:ea typeface="+mn-ea"/>
                <a:cs typeface="+mn-cs"/>
              </a:rPr>
              <a:t>2</a:t>
            </a:r>
            <a:r>
              <a:rPr lang="zh-CN" altLang="en-US" sz="1200" b="0" i="0" u="none" strike="noStrike" kern="1200" baseline="0" dirty="0" smtClean="0">
                <a:solidFill>
                  <a:schemeClr val="tx1"/>
                </a:solidFill>
                <a:latin typeface="+mn-lt"/>
                <a:ea typeface="+mn-ea"/>
                <a:cs typeface="+mn-cs"/>
              </a:rPr>
              <a:t>上的效果</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左侧是</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的结果，右边是</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的实验结果。可以看到在数据集</a:t>
            </a:r>
            <a:r>
              <a:rPr lang="en-US" altLang="zh-CN" sz="1200" b="0" i="0" u="none" strike="noStrike" kern="1200" baseline="0" dirty="0" smtClean="0">
                <a:solidFill>
                  <a:schemeClr val="tx1"/>
                </a:solidFill>
                <a:latin typeface="+mn-lt"/>
                <a:ea typeface="+mn-ea"/>
                <a:cs typeface="+mn-cs"/>
              </a:rPr>
              <a:t>1</a:t>
            </a:r>
            <a:r>
              <a:rPr lang="zh-CN" altLang="en-US" sz="1200" b="0" i="0" u="none" strike="noStrike" kern="1200" baseline="0" dirty="0" smtClean="0">
                <a:solidFill>
                  <a:schemeClr val="tx1"/>
                </a:solidFill>
                <a:latin typeface="+mn-lt"/>
                <a:ea typeface="+mn-ea"/>
                <a:cs typeface="+mn-cs"/>
              </a:rPr>
              <a:t>上，对于同样的一个海峡预警的词话题，</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的相关实体话题中的实体比较分散，包含各个国家，然而</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的结果都是日本相关的地方。</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数据集二中，我们比较了对于词话题盗墓下的实体话题，我们发现</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把很多地名聚到一起，但很多不相关，因为曹操的墓在河南安阳，而我们</a:t>
            </a:r>
            <a:r>
              <a:rPr lang="en-US" altLang="zh-CN" sz="1200" b="0" i="0" u="none" strike="noStrike" kern="1200" baseline="0" dirty="0" smtClean="0">
                <a:solidFill>
                  <a:schemeClr val="tx1"/>
                </a:solidFill>
                <a:latin typeface="+mn-lt"/>
                <a:ea typeface="+mn-ea"/>
                <a:cs typeface="+mn-cs"/>
              </a:rPr>
              <a:t>ECTM</a:t>
            </a:r>
            <a:r>
              <a:rPr lang="zh-CN" altLang="en-US" sz="1200" b="0" i="0" u="none" strike="noStrike" kern="1200" baseline="0" dirty="0" smtClean="0">
                <a:solidFill>
                  <a:schemeClr val="tx1"/>
                </a:solidFill>
                <a:latin typeface="+mn-lt"/>
                <a:ea typeface="+mn-ea"/>
                <a:cs typeface="+mn-cs"/>
              </a:rPr>
              <a:t>的结果非常相关，地名正确还有一些和曹操相关的人，如刘备，孙权等</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更糟糕的是，</a:t>
            </a:r>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的词话题的词也比较乱，出现许多如食品，安全等不相关的词。</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F742635-E9B6-4780-9EA0-03A353920799}" type="slidenum">
              <a:rPr lang="zh-CN" altLang="en-US" smtClean="0"/>
              <a:t>16</a:t>
            </a:fld>
            <a:endParaRPr lang="zh-CN" altLang="en-US"/>
          </a:p>
        </p:txBody>
      </p:sp>
    </p:spTree>
    <p:extLst>
      <p:ext uri="{BB962C8B-B14F-4D97-AF65-F5344CB8AC3E}">
        <p14:creationId xmlns:p14="http://schemas.microsoft.com/office/powerpoint/2010/main" val="422225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we draw conclusions</a:t>
            </a:r>
            <a:r>
              <a:rPr lang="en-US" altLang="zh-CN" baseline="0" dirty="0" smtClean="0"/>
              <a:t>.</a:t>
            </a:r>
          </a:p>
          <a:p>
            <a:r>
              <a:rPr lang="zh-CN" altLang="en-US" baseline="0" dirty="0" smtClean="0"/>
              <a:t>现在，我们总结一下</a:t>
            </a:r>
            <a:endParaRPr lang="en-US" altLang="zh-CN" baseline="0" dirty="0" smtClean="0"/>
          </a:p>
          <a:p>
            <a:r>
              <a:rPr lang="zh-CN" altLang="en-US" baseline="0" dirty="0" smtClean="0"/>
              <a:t>我们提出了一个实体话题模型，</a:t>
            </a:r>
            <a:r>
              <a:rPr lang="en-US" altLang="zh-CN" baseline="0" dirty="0" smtClean="0"/>
              <a:t>ECTM</a:t>
            </a:r>
            <a:r>
              <a:rPr lang="zh-CN" altLang="en-US" baseline="0" dirty="0" smtClean="0"/>
              <a:t>模拟文档的生成过程是先生成实体，然后生成词</a:t>
            </a:r>
            <a:endParaRPr lang="en-US" altLang="zh-CN" baseline="0" dirty="0" smtClean="0"/>
          </a:p>
          <a:p>
            <a:r>
              <a:rPr lang="zh-CN" altLang="en-US" baseline="0" dirty="0" smtClean="0"/>
              <a:t>我们证明了</a:t>
            </a:r>
            <a:r>
              <a:rPr lang="en-US" altLang="zh-CN" baseline="0" dirty="0" smtClean="0"/>
              <a:t>ECTM</a:t>
            </a:r>
            <a:r>
              <a:rPr lang="zh-CN" altLang="en-US" baseline="0" dirty="0" smtClean="0"/>
              <a:t>有更好的实体聚类效果</a:t>
            </a:r>
            <a:endParaRPr lang="en-US" altLang="zh-CN" baseline="0" dirty="0" smtClean="0"/>
          </a:p>
          <a:p>
            <a:r>
              <a:rPr lang="zh-CN" altLang="en-US" baseline="0" dirty="0" smtClean="0"/>
              <a:t>实验证明了</a:t>
            </a:r>
            <a:r>
              <a:rPr lang="en-US" altLang="zh-CN" baseline="0" dirty="0" smtClean="0"/>
              <a:t>ECTM</a:t>
            </a:r>
            <a:r>
              <a:rPr lang="zh-CN" altLang="en-US" baseline="0" dirty="0" smtClean="0"/>
              <a:t>在新闻聚类上的效果</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17</a:t>
            </a:fld>
            <a:endParaRPr lang="zh-CN" altLang="en-US"/>
          </a:p>
        </p:txBody>
      </p:sp>
    </p:spTree>
    <p:extLst>
      <p:ext uri="{BB962C8B-B14F-4D97-AF65-F5344CB8AC3E}">
        <p14:creationId xmlns:p14="http://schemas.microsoft.com/office/powerpoint/2010/main" val="135486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a:t>
            </a:r>
            <a:r>
              <a:rPr lang="en-US" altLang="zh-CN" dirty="0" smtClean="0"/>
              <a:t>we </a:t>
            </a:r>
            <a:r>
              <a:rPr lang="en-US" altLang="zh-CN" dirty="0" smtClean="0"/>
              <a:t>give some future directions</a:t>
            </a:r>
            <a:r>
              <a:rPr lang="en-US" altLang="zh-CN" baseline="0" dirty="0" smtClean="0"/>
              <a:t> of our work</a:t>
            </a:r>
            <a:r>
              <a:rPr lang="en-US" altLang="zh-CN" baseline="0" dirty="0" smtClean="0"/>
              <a:t>.</a:t>
            </a:r>
          </a:p>
          <a:p>
            <a:r>
              <a:rPr lang="zh-CN" altLang="en-US" baseline="0" dirty="0" smtClean="0"/>
              <a:t>最后我们给出将来的一些方向：第一是事件聚类，将大量的新闻按事件进行聚类，因为同一事件的实体关系紧密</a:t>
            </a:r>
            <a:endParaRPr lang="en-US" altLang="zh-CN" baseline="0" dirty="0" smtClean="0"/>
          </a:p>
          <a:p>
            <a:r>
              <a:rPr lang="zh-CN" altLang="en-US" baseline="0" dirty="0" smtClean="0"/>
              <a:t>第二是建立层次实体话题模型，同时展现了话题与实体的关系以及话题与话题之间的关系</a:t>
            </a:r>
            <a:endParaRPr lang="en-US" altLang="zh-CN" baseline="0" dirty="0" smtClean="0"/>
          </a:p>
          <a:p>
            <a:r>
              <a:rPr lang="zh-CN" altLang="en-US" baseline="0" dirty="0" smtClean="0"/>
              <a:t>最后是建立时序的实体话题模型，考虑时间因素。</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18</a:t>
            </a:fld>
            <a:endParaRPr lang="zh-CN" altLang="en-US"/>
          </a:p>
        </p:txBody>
      </p:sp>
    </p:spTree>
    <p:extLst>
      <p:ext uri="{BB962C8B-B14F-4D97-AF65-F5344CB8AC3E}">
        <p14:creationId xmlns:p14="http://schemas.microsoft.com/office/powerpoint/2010/main" val="30623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19</a:t>
            </a:fld>
            <a:endParaRPr lang="zh-CN" altLang="en-US"/>
          </a:p>
        </p:txBody>
      </p:sp>
    </p:spTree>
    <p:extLst>
      <p:ext uri="{BB962C8B-B14F-4D97-AF65-F5344CB8AC3E}">
        <p14:creationId xmlns:p14="http://schemas.microsoft.com/office/powerpoint/2010/main" val="319552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outline of my presentation, I will start with the motivation, go through some of the related research, and then introduce our approach as well as the evaluation, finally I summarize our work and list some future directions</a:t>
            </a:r>
            <a:r>
              <a:rPr lang="en-US" altLang="zh-CN" baseline="0" dirty="0" smtClean="0"/>
              <a:t>.</a:t>
            </a:r>
          </a:p>
          <a:p>
            <a:endParaRPr lang="en-US" altLang="zh-CN" baseline="0" dirty="0" smtClean="0"/>
          </a:p>
          <a:p>
            <a:endParaRPr lang="en-US" altLang="zh-CN" baseline="0" dirty="0" smtClean="0"/>
          </a:p>
          <a:p>
            <a:endParaRPr lang="zh-CN" altLang="en-US" dirty="0" smtClean="0"/>
          </a:p>
          <a:p>
            <a:r>
              <a:rPr lang="zh-CN" altLang="en-US" dirty="0" smtClean="0"/>
              <a:t>这是报告提纲，</a:t>
            </a:r>
            <a:r>
              <a:rPr lang="en-US" altLang="zh-CN" dirty="0" smtClean="0"/>
              <a:t>motivation</a:t>
            </a:r>
            <a:r>
              <a:rPr lang="zh-CN" altLang="en-US" dirty="0" smtClean="0"/>
              <a:t>， </a:t>
            </a:r>
            <a:r>
              <a:rPr lang="en-US" altLang="zh-CN" dirty="0" smtClean="0"/>
              <a:t>related work</a:t>
            </a:r>
            <a:r>
              <a:rPr lang="zh-CN" altLang="en-US" dirty="0" smtClean="0"/>
              <a:t>，</a:t>
            </a:r>
            <a:r>
              <a:rPr lang="zh-CN" altLang="en-US" baseline="0" dirty="0" smtClean="0"/>
              <a:t> </a:t>
            </a:r>
            <a:r>
              <a:rPr lang="en-US" altLang="zh-CN" baseline="0" dirty="0" smtClean="0"/>
              <a:t>approach</a:t>
            </a:r>
            <a:r>
              <a:rPr lang="zh-CN" altLang="en-US" baseline="0" dirty="0" smtClean="0"/>
              <a:t>， </a:t>
            </a:r>
            <a:r>
              <a:rPr lang="en-US" altLang="zh-CN" baseline="0" dirty="0" smtClean="0"/>
              <a:t>experiment</a:t>
            </a:r>
            <a:r>
              <a:rPr lang="zh-CN" altLang="en-US" baseline="0" dirty="0" smtClean="0"/>
              <a:t>和</a:t>
            </a:r>
            <a:r>
              <a:rPr lang="en-US" altLang="zh-CN" baseline="0" dirty="0" smtClean="0"/>
              <a:t>conclusion and Future work</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2</a:t>
            </a:fld>
            <a:endParaRPr lang="zh-CN" altLang="en-US"/>
          </a:p>
        </p:txBody>
      </p:sp>
    </p:spTree>
    <p:extLst>
      <p:ext uri="{BB962C8B-B14F-4D97-AF65-F5344CB8AC3E}">
        <p14:creationId xmlns:p14="http://schemas.microsoft.com/office/powerpoint/2010/main" val="120989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Online news reading has become a popular habit.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rapid development of the Web facilitates people’s information acquiring. More and more people read news online, the number in China had reached 461 million by the end of June this year, about 78% of the Internet users.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buNone/>
            </a:pPr>
            <a:r>
              <a:rPr lang="en-US" altLang="zh-CN" dirty="0" smtClean="0"/>
              <a:t>With the  overwhelming volume of  news  articles, it is urgent to organize news to facilitate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Instead of flooding with </a:t>
            </a:r>
            <a:r>
              <a:rPr lang="en-US" altLang="zh-CN" sz="1200" baseline="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large  amount </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of information,  people prefer to get an overview of the current news by only reviewing named entities. Thus, we want to cluster news articles according to entities</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（在线新闻阅读已成为一个普遍的习惯，网络的快速发展方便了人们获取信息，越来越多的人在线阅读新闻，今年六月底，中国用户达到</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46.1</a:t>
            </a:r>
            <a:r>
              <a:rPr lang="zh-CN" altLang="en-US"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千万，占网络用户的</a:t>
            </a: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78%</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随着大量新闻文章的出现，我们急于找到好的组织方式加速新闻的阅读</a:t>
            </a: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为了避免迷失在信息爆炸中，人们喜欢通过命名实体大致了解新闻内容，因此，我们想要根据实体来聚类相关的新闻，例如，我们可以把所有和汶川，四川，玉树等实体相关的新闻聚成一类，而清华大学，陈吉宁，温家宝等实体相关新闻聚成一类）</a:t>
            </a: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3</a:t>
            </a:fld>
            <a:endParaRPr lang="zh-CN" altLang="en-US"/>
          </a:p>
        </p:txBody>
      </p:sp>
    </p:spTree>
    <p:extLst>
      <p:ext uri="{BB962C8B-B14F-4D97-AF65-F5344CB8AC3E}">
        <p14:creationId xmlns:p14="http://schemas.microsoft.com/office/powerpoint/2010/main" val="187725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Named entities which refer to names, locations, time, and organizations play critical roles in conveying news semantics like who, where, when</a:t>
            </a:r>
            <a:r>
              <a:rPr lang="en-US" altLang="zh-CN" baseline="0" dirty="0" smtClean="0"/>
              <a:t> and what</a:t>
            </a:r>
            <a:r>
              <a:rPr lang="en-US" altLang="zh-CN" dirty="0" smtClean="0"/>
              <a:t>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how can we incorporate entities into news modeling in order to get an efficient view of large online news articles</a:t>
            </a:r>
            <a:r>
              <a:rPr lang="zh-CN" altLang="en-US" baseline="0" dirty="0" smtClean="0"/>
              <a:t>？</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r>
              <a:rPr lang="zh-CN" altLang="en-US" dirty="0" smtClean="0"/>
              <a:t>命名实体包括人名，地名，时间和组织在表达新闻语义</a:t>
            </a:r>
            <a:r>
              <a:rPr lang="en-US" altLang="zh-CN" dirty="0" err="1" smtClean="0"/>
              <a:t>who,where</a:t>
            </a:r>
            <a:r>
              <a:rPr lang="en-US" altLang="zh-CN" baseline="0" dirty="0" smtClean="0"/>
              <a:t>, when and what</a:t>
            </a:r>
            <a:r>
              <a:rPr lang="zh-CN" altLang="en-US" baseline="0" dirty="0" smtClean="0"/>
              <a:t>有重要作用</a:t>
            </a:r>
            <a:endParaRPr lang="en-US" altLang="zh-CN" baseline="0" dirty="0" smtClean="0"/>
          </a:p>
          <a:p>
            <a:r>
              <a:rPr lang="zh-CN" altLang="en-US" baseline="0" dirty="0" smtClean="0"/>
              <a:t>但是如何把实体信息容纳到新闻建模来组织新闻，促使阅读的高效率？</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4</a:t>
            </a:fld>
            <a:endParaRPr lang="zh-CN" altLang="en-US"/>
          </a:p>
        </p:txBody>
      </p:sp>
    </p:spTree>
    <p:extLst>
      <p:ext uri="{BB962C8B-B14F-4D97-AF65-F5344CB8AC3E}">
        <p14:creationId xmlns:p14="http://schemas.microsoft.com/office/powerpoint/2010/main" val="388165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mainly work about news modeling in this paper, we review three most</a:t>
            </a:r>
            <a:r>
              <a:rPr lang="en-US" altLang="zh-CN" baseline="0" dirty="0" smtClean="0"/>
              <a:t> related articles all about topic model.</a:t>
            </a:r>
          </a:p>
          <a:p>
            <a:endParaRPr lang="en-US" altLang="zh-CN" baseline="0" dirty="0" smtClean="0"/>
          </a:p>
          <a:p>
            <a:r>
              <a:rPr lang="en-US" altLang="zh-CN" baseline="0" dirty="0" smtClean="0"/>
              <a:t>The first is LDA proposed by </a:t>
            </a:r>
            <a:r>
              <a:rPr lang="en-US" altLang="zh-CN" baseline="0" dirty="0" err="1" smtClean="0"/>
              <a:t>Blei</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second work is ETM, entity topic models for mining </a:t>
            </a:r>
            <a:r>
              <a:rPr lang="en-US" altLang="zh-CN" sz="1200" dirty="0" smtClean="0"/>
              <a:t>documents associated with entities</a:t>
            </a:r>
            <a:r>
              <a:rPr lang="en-US" altLang="zh-CN" sz="1200" dirty="0" smtClean="0">
                <a:latin typeface="Arial Unicode MS" panose="020B0604020202020204" pitchFamily="34" charset="-122"/>
                <a:ea typeface="Arial Unicode MS" panose="020B0604020202020204" pitchFamily="34" charset="-122"/>
              </a:rPr>
              <a:t>.</a:t>
            </a:r>
            <a:r>
              <a:rPr lang="en-US" altLang="zh-CN" sz="1200" baseline="0" dirty="0" smtClean="0">
                <a:latin typeface="Arial Unicode MS" panose="020B0604020202020204" pitchFamily="34" charset="-122"/>
                <a:ea typeface="Arial Unicode MS" panose="020B0604020202020204" pitchFamily="34" charset="-122"/>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latin typeface="Arial Unicode MS" panose="020B0604020202020204" pitchFamily="34" charset="-122"/>
                <a:ea typeface="Arial Unicode MS" panose="020B0604020202020204" pitchFamily="34" charset="-122"/>
              </a:rPr>
              <a:t>The last work is CorrLDA2, a statistical entity-topic model presented by Newman.</a:t>
            </a:r>
            <a:endParaRPr lang="en-US" altLang="zh-CN" sz="1200" dirty="0" smtClean="0">
              <a:latin typeface="Arial Unicode MS" panose="020B0604020202020204" pitchFamily="34" charset="-122"/>
              <a:ea typeface="Arial Unicode MS" panose="020B0604020202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有一些相关的模型来组织文档。</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第一个是</a:t>
            </a:r>
            <a:r>
              <a:rPr lang="en-US" altLang="zh-CN" dirty="0" err="1" smtClean="0"/>
              <a:t>blei</a:t>
            </a:r>
            <a:r>
              <a:rPr lang="zh-CN" altLang="en-US" dirty="0" smtClean="0"/>
              <a:t>提出的</a:t>
            </a:r>
            <a:r>
              <a:rPr lang="en-US" altLang="zh-CN" dirty="0" smtClean="0"/>
              <a:t>LDA</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第二个工作是</a:t>
            </a:r>
            <a:r>
              <a:rPr lang="en-US" altLang="zh-CN" dirty="0" smtClean="0"/>
              <a:t>ETM</a:t>
            </a:r>
            <a:r>
              <a:rPr lang="zh-CN" altLang="en-US" dirty="0" smtClean="0"/>
              <a:t>，实体话题模型用于挖掘文档以及实体</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第三个工作是</a:t>
            </a:r>
            <a:r>
              <a:rPr lang="en-US" altLang="zh-CN" dirty="0" smtClean="0"/>
              <a:t>,CorrLDA2</a:t>
            </a:r>
            <a:r>
              <a:rPr lang="zh-CN" altLang="en-US" dirty="0" smtClean="0"/>
              <a:t>，</a:t>
            </a:r>
            <a:r>
              <a:rPr lang="en-US" altLang="zh-CN" dirty="0" err="1" smtClean="0"/>
              <a:t>newman</a:t>
            </a:r>
            <a:r>
              <a:rPr lang="zh-CN" altLang="en-US" dirty="0" smtClean="0"/>
              <a:t>提出的统计实体话题模型</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5</a:t>
            </a:fld>
            <a:endParaRPr lang="zh-CN" altLang="en-US"/>
          </a:p>
        </p:txBody>
      </p:sp>
    </p:spTree>
    <p:extLst>
      <p:ext uri="{BB962C8B-B14F-4D97-AF65-F5344CB8AC3E}">
        <p14:creationId xmlns:p14="http://schemas.microsoft.com/office/powerpoint/2010/main" val="153912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illustrate different dependencies of topic, entity and word with different models as mentioned in related work. </a:t>
            </a:r>
          </a:p>
          <a:p>
            <a:r>
              <a:rPr lang="en-US" altLang="zh-CN" sz="1200" b="0" i="0" u="none" strike="noStrike" kern="1200" baseline="0" dirty="0" smtClean="0">
                <a:solidFill>
                  <a:schemeClr val="tx1"/>
                </a:solidFill>
                <a:latin typeface="+mn-lt"/>
                <a:ea typeface="+mn-ea"/>
                <a:cs typeface="+mn-cs"/>
              </a:rPr>
              <a:t>LDA can be extended to detect interaction between entities and topics, but it cannot model the relationship between words and entities.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ETM modeling the generative process of a word given its topic and entity information, but it does not cover relationship among entities.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David Newman proposed entity topic model, called CorrLDA2, modeling word topic as a distribution over entity topics. The model can cluster entities and explicitly show word topic related entity topics, while experimental results show unreasonable clustering of entities.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propose entity centered topic model, ECTM based on CorrLDA2 while differs in the generative order of words and entities. Therefore, the order of entity topic and word topic is reverse.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cluster news articles according to entity topics. Our model gets higher quality of entity topics, also called entity clusters. </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这个图我们展示了相关工作中的三个模型的不同的组织模式。</a:t>
            </a:r>
            <a:r>
              <a:rPr lang="en-US" altLang="zh-CN" sz="1200" b="0" i="0" u="none" strike="noStrike" kern="1200" baseline="0" dirty="0" smtClean="0">
                <a:solidFill>
                  <a:schemeClr val="tx1"/>
                </a:solidFill>
                <a:latin typeface="+mn-lt"/>
                <a:ea typeface="+mn-ea"/>
                <a:cs typeface="+mn-cs"/>
              </a:rPr>
              <a:t>LDA</a:t>
            </a:r>
            <a:r>
              <a:rPr lang="zh-CN" altLang="en-US" sz="1200" b="0" i="0" u="none" strike="noStrike" kern="1200" baseline="0" dirty="0" smtClean="0">
                <a:solidFill>
                  <a:schemeClr val="tx1"/>
                </a:solidFill>
                <a:latin typeface="+mn-lt"/>
                <a:ea typeface="+mn-ea"/>
                <a:cs typeface="+mn-cs"/>
              </a:rPr>
              <a:t>可以扩展得到话题和实体的关系，但是没有实体之间的关系以及实体和词之间的关系。</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ETM</a:t>
            </a:r>
            <a:r>
              <a:rPr lang="zh-CN" altLang="en-US" sz="1200" b="0" i="0" u="none" strike="noStrike" kern="1200" baseline="0" dirty="0" smtClean="0">
                <a:solidFill>
                  <a:schemeClr val="tx1"/>
                </a:solidFill>
                <a:latin typeface="+mn-lt"/>
                <a:ea typeface="+mn-ea"/>
                <a:cs typeface="+mn-cs"/>
              </a:rPr>
              <a:t>模拟词的生成过程是先给定一个实体信息，再生成</a:t>
            </a:r>
            <a:r>
              <a:rPr lang="en-US" altLang="zh-CN" sz="1200" b="0" i="0" u="none" strike="noStrike" kern="1200" baseline="0" dirty="0" smtClean="0">
                <a:solidFill>
                  <a:schemeClr val="tx1"/>
                </a:solidFill>
                <a:latin typeface="+mn-lt"/>
                <a:ea typeface="+mn-ea"/>
                <a:cs typeface="+mn-cs"/>
              </a:rPr>
              <a:t>topic. </a:t>
            </a:r>
            <a:r>
              <a:rPr lang="zh-CN" altLang="en-US" sz="1200" b="0" i="0" u="none" strike="noStrike" kern="1200" baseline="0" dirty="0" smtClean="0">
                <a:solidFill>
                  <a:schemeClr val="tx1"/>
                </a:solidFill>
                <a:latin typeface="+mn-lt"/>
                <a:ea typeface="+mn-ea"/>
                <a:cs typeface="+mn-cs"/>
              </a:rPr>
              <a:t>这个模型能得到实体和词之间的关系，但是没有实体与实体间的关系。</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CorrLDA2</a:t>
            </a:r>
            <a:r>
              <a:rPr lang="zh-CN" altLang="en-US" sz="1200" b="0" i="0" u="none" strike="noStrike" kern="1200" baseline="0" dirty="0" smtClean="0">
                <a:solidFill>
                  <a:schemeClr val="tx1"/>
                </a:solidFill>
                <a:latin typeface="+mn-lt"/>
                <a:ea typeface="+mn-ea"/>
                <a:cs typeface="+mn-cs"/>
              </a:rPr>
              <a:t>模拟词话题在实体话题上有一个</a:t>
            </a:r>
            <a:r>
              <a:rPr lang="en-US" altLang="zh-CN" sz="1200" b="0" i="0" u="none" strike="noStrike" kern="1200" baseline="0" dirty="0" smtClean="0">
                <a:solidFill>
                  <a:schemeClr val="tx1"/>
                </a:solidFill>
                <a:latin typeface="+mn-lt"/>
                <a:ea typeface="+mn-ea"/>
                <a:cs typeface="+mn-cs"/>
              </a:rPr>
              <a:t>distribution</a:t>
            </a:r>
            <a:r>
              <a:rPr lang="zh-CN" altLang="en-US" sz="1200" b="0" i="0" u="none" strike="noStrike" kern="1200" baseline="0" dirty="0" smtClean="0">
                <a:solidFill>
                  <a:schemeClr val="tx1"/>
                </a:solidFill>
                <a:latin typeface="+mn-lt"/>
                <a:ea typeface="+mn-ea"/>
                <a:cs typeface="+mn-cs"/>
              </a:rPr>
              <a:t>，可以对实体进行聚类成实体话题，同时清晰展示了词话题相关的实体话题。但是实验结果证明实体话题的效果并不是很好，也就是对实体聚类的效果不是很好。</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我们提出了</a:t>
            </a:r>
            <a:r>
              <a:rPr lang="en-US" altLang="zh-CN" sz="1200" b="0" i="0" u="none" strike="noStrike" kern="1200" baseline="0" dirty="0" smtClean="0">
                <a:solidFill>
                  <a:schemeClr val="tx1"/>
                </a:solidFill>
                <a:latin typeface="+mn-lt"/>
                <a:ea typeface="+mn-ea"/>
                <a:cs typeface="+mn-cs"/>
              </a:rPr>
              <a:t>Entity Centered Topic </a:t>
            </a:r>
            <a:r>
              <a:rPr lang="en-US" altLang="zh-CN" sz="1200" b="0" i="0" u="none" strike="noStrike" kern="1200" baseline="0" dirty="0" err="1" smtClean="0">
                <a:solidFill>
                  <a:schemeClr val="tx1"/>
                </a:solidFill>
                <a:latin typeface="+mn-lt"/>
                <a:ea typeface="+mn-ea"/>
                <a:cs typeface="+mn-cs"/>
              </a:rPr>
              <a:t>Model,ECTM</a:t>
            </a:r>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基于</a:t>
            </a:r>
            <a:r>
              <a:rPr lang="en-US" altLang="zh-CN" sz="1200" b="0" i="0" u="none" strike="noStrike" kern="1200" baseline="0" dirty="0" smtClean="0">
                <a:solidFill>
                  <a:schemeClr val="tx1"/>
                </a:solidFill>
                <a:latin typeface="+mn-lt"/>
                <a:ea typeface="+mn-ea"/>
                <a:cs typeface="+mn-cs"/>
              </a:rPr>
              <a:t>CorrLDA2 </a:t>
            </a:r>
            <a:r>
              <a:rPr lang="zh-CN" altLang="en-US" sz="1200" b="0" i="0" u="none" strike="noStrike" kern="1200" baseline="0" dirty="0" smtClean="0">
                <a:solidFill>
                  <a:schemeClr val="tx1"/>
                </a:solidFill>
                <a:latin typeface="+mn-lt"/>
                <a:ea typeface="+mn-ea"/>
                <a:cs typeface="+mn-cs"/>
              </a:rPr>
              <a:t>但是生成词和实体的顺序相反，得到实体话题在词话题上有一个分布。</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我们根据实体话题对新闻聚类，得到更高质量的实体话题，或者说实体聚类结果。</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baseline="0" dirty="0" smtClean="0"/>
          </a:p>
        </p:txBody>
      </p:sp>
      <p:sp>
        <p:nvSpPr>
          <p:cNvPr id="4" name="灯片编号占位符 3"/>
          <p:cNvSpPr>
            <a:spLocks noGrp="1"/>
          </p:cNvSpPr>
          <p:nvPr>
            <p:ph type="sldNum" sz="quarter" idx="10"/>
          </p:nvPr>
        </p:nvSpPr>
        <p:spPr/>
        <p:txBody>
          <a:bodyPr/>
          <a:lstStyle/>
          <a:p>
            <a:fld id="{1F742635-E9B6-4780-9EA0-03A353920799}" type="slidenum">
              <a:rPr lang="zh-CN" altLang="en-US" smtClean="0"/>
              <a:t>6</a:t>
            </a:fld>
            <a:endParaRPr lang="zh-CN" altLang="en-US"/>
          </a:p>
        </p:txBody>
      </p:sp>
    </p:spTree>
    <p:extLst>
      <p:ext uri="{BB962C8B-B14F-4D97-AF65-F5344CB8AC3E}">
        <p14:creationId xmlns:p14="http://schemas.microsoft.com/office/powerpoint/2010/main" val="36676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going into</a:t>
            </a:r>
            <a:r>
              <a:rPr lang="en-US" altLang="zh-CN" baseline="0" dirty="0" smtClean="0"/>
              <a:t> the detail of our model, we first introduce some basic concepts and facts.</a:t>
            </a:r>
          </a:p>
          <a:p>
            <a:r>
              <a:rPr lang="en-US" altLang="zh-CN" sz="1200" dirty="0" smtClean="0"/>
              <a:t>Entity topic</a:t>
            </a:r>
            <a:r>
              <a:rPr lang="en-US" altLang="zh-CN" sz="1200" baseline="0" dirty="0" smtClean="0"/>
              <a:t> is</a:t>
            </a:r>
            <a:r>
              <a:rPr lang="en-US" altLang="zh-CN" sz="1200" dirty="0" smtClean="0"/>
              <a:t> A multinomial distribution over entities, represented by top 15 entities.</a:t>
            </a:r>
          </a:p>
          <a:p>
            <a:r>
              <a:rPr lang="en-US" altLang="zh-CN" sz="1200" dirty="0" smtClean="0"/>
              <a:t>Word topic</a:t>
            </a:r>
            <a:r>
              <a:rPr lang="en-US" altLang="zh-CN" sz="1200" baseline="0" dirty="0" smtClean="0"/>
              <a:t> denotes</a:t>
            </a:r>
            <a:r>
              <a:rPr lang="en-US" altLang="zh-CN" sz="1200" dirty="0" smtClean="0"/>
              <a:t> A multinomial distribution over words, represented by top 15 words. </a:t>
            </a:r>
          </a:p>
          <a:p>
            <a:r>
              <a:rPr lang="en-US" altLang="zh-CN" sz="1200" dirty="0" smtClean="0"/>
              <a:t>We separately generate entities and words.</a:t>
            </a:r>
          </a:p>
          <a:p>
            <a:r>
              <a:rPr lang="en-US" altLang="zh-CN" sz="1200" dirty="0" smtClean="0"/>
              <a:t>We assume when writing a news article, named entities are determined first, which implies a set of entity topics. Then there goes the word topic given the entity topic which has a multinomial distribution over word topics.</a:t>
            </a:r>
            <a:endParaRPr lang="zh-CN" altLang="en-US" sz="1200" dirty="0" smtClean="0"/>
          </a:p>
          <a:p>
            <a:endParaRPr lang="en-US" altLang="zh-CN" sz="1200" dirty="0" smtClean="0"/>
          </a:p>
          <a:p>
            <a:r>
              <a:rPr lang="zh-CN" altLang="en-US" sz="1200" dirty="0" smtClean="0"/>
              <a:t>在介绍模型前，我们先介绍一些概念和假设。</a:t>
            </a:r>
            <a:endParaRPr lang="en-US" altLang="zh-CN" sz="1200" dirty="0" smtClean="0"/>
          </a:p>
          <a:p>
            <a:r>
              <a:rPr lang="zh-CN" altLang="en-US" sz="1200" dirty="0" smtClean="0"/>
              <a:t>实体话题是一个在实体上的多项分布，用</a:t>
            </a:r>
            <a:r>
              <a:rPr lang="en-US" altLang="zh-CN" sz="1200" dirty="0" smtClean="0"/>
              <a:t>top</a:t>
            </a:r>
            <a:r>
              <a:rPr lang="en-US" altLang="zh-CN" sz="1200" baseline="0" dirty="0" smtClean="0"/>
              <a:t> 15</a:t>
            </a:r>
            <a:r>
              <a:rPr lang="zh-CN" altLang="en-US" sz="1200" baseline="0" dirty="0" smtClean="0"/>
              <a:t>个实体表示</a:t>
            </a:r>
            <a:endParaRPr lang="en-US" altLang="zh-CN" sz="1200" baseline="0" dirty="0" smtClean="0"/>
          </a:p>
          <a:p>
            <a:r>
              <a:rPr lang="zh-CN" altLang="en-US" sz="1200" baseline="0" dirty="0" smtClean="0"/>
              <a:t>词话题是一个在词上的多项分布，用</a:t>
            </a:r>
            <a:r>
              <a:rPr lang="en-US" altLang="zh-CN" sz="1200" baseline="0" dirty="0" smtClean="0"/>
              <a:t>top 15</a:t>
            </a:r>
            <a:r>
              <a:rPr lang="zh-CN" altLang="en-US" sz="1200" baseline="0" dirty="0" smtClean="0"/>
              <a:t>个词表示</a:t>
            </a:r>
            <a:endParaRPr lang="en-US" altLang="zh-CN" sz="1200" baseline="0" dirty="0" smtClean="0"/>
          </a:p>
          <a:p>
            <a:r>
              <a:rPr lang="zh-CN" altLang="en-US" sz="1200" baseline="0" dirty="0" smtClean="0"/>
              <a:t>对于一篇文章，我们分别生成词和实体</a:t>
            </a:r>
            <a:endParaRPr lang="en-US" altLang="zh-CN" sz="1200" baseline="0" dirty="0" smtClean="0"/>
          </a:p>
          <a:p>
            <a:r>
              <a:rPr lang="zh-CN" altLang="en-US" sz="1200" baseline="0" dirty="0" smtClean="0"/>
              <a:t>我们假设在写一篇新闻的时候，命名实体先生成，形成了一组实体话题，然后根据他们相应的出现频率，我们先</a:t>
            </a:r>
            <a:r>
              <a:rPr lang="en-US" altLang="zh-CN" sz="1200" baseline="0" dirty="0" smtClean="0"/>
              <a:t>sample</a:t>
            </a:r>
            <a:r>
              <a:rPr lang="zh-CN" altLang="en-US" sz="1200" baseline="0" dirty="0" smtClean="0"/>
              <a:t>一个实体话题，再根据实体话题在词话题上的多项分布，</a:t>
            </a:r>
            <a:r>
              <a:rPr lang="en-US" altLang="zh-CN" sz="1200" baseline="0" dirty="0" smtClean="0"/>
              <a:t>sample</a:t>
            </a:r>
            <a:r>
              <a:rPr lang="zh-CN" altLang="en-US" sz="1200" baseline="0" dirty="0" smtClean="0"/>
              <a:t>一个词话题，最后再生成词</a:t>
            </a:r>
            <a:endParaRPr lang="en-US" altLang="zh-CN" sz="1200" baseline="0" dirty="0" smtClean="0"/>
          </a:p>
          <a:p>
            <a:endParaRPr lang="en-US" altLang="zh-CN" sz="1200" baseline="0" dirty="0" smtClean="0"/>
          </a:p>
          <a:p>
            <a:endParaRPr lang="en-US" altLang="zh-CN" sz="1200" dirty="0" smtClean="0"/>
          </a:p>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1F742635-E9B6-4780-9EA0-03A353920799}" type="slidenum">
              <a:rPr lang="zh-CN" altLang="en-US" smtClean="0"/>
              <a:t>7</a:t>
            </a:fld>
            <a:endParaRPr lang="zh-CN" altLang="en-US"/>
          </a:p>
        </p:txBody>
      </p:sp>
    </p:spTree>
    <p:extLst>
      <p:ext uri="{BB962C8B-B14F-4D97-AF65-F5344CB8AC3E}">
        <p14:creationId xmlns:p14="http://schemas.microsoft.com/office/powerpoint/2010/main" val="417811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presents the notation definition.</a:t>
            </a:r>
            <a:r>
              <a:rPr lang="en-US" altLang="zh-CN" baseline="0" dirty="0" smtClean="0"/>
              <a:t> Alpha, </a:t>
            </a:r>
            <a:r>
              <a:rPr lang="en-US" altLang="zh-CN" baseline="0" dirty="0" err="1" smtClean="0"/>
              <a:t>miu</a:t>
            </a:r>
            <a:r>
              <a:rPr lang="en-US" altLang="zh-CN" baseline="0" dirty="0" smtClean="0"/>
              <a:t>, eta, eta tilde are priors for topic distribution theta, word topic to entity topic distribution </a:t>
            </a:r>
            <a:r>
              <a:rPr lang="en-US" altLang="zh-CN" baseline="0" dirty="0" err="1" smtClean="0"/>
              <a:t>kesai</a:t>
            </a:r>
            <a:r>
              <a:rPr lang="en-US" altLang="zh-CN" baseline="0" dirty="0" smtClean="0"/>
              <a:t>, word distribution beta and entity distribution beta tilde respectively.</a:t>
            </a:r>
          </a:p>
          <a:p>
            <a:endParaRPr lang="en-US" altLang="zh-CN" baseline="0" dirty="0" smtClean="0"/>
          </a:p>
          <a:p>
            <a:r>
              <a:rPr lang="en-US" altLang="zh-CN" baseline="0" dirty="0" smtClean="0"/>
              <a:t>entity e and word w are observed data.</a:t>
            </a:r>
          </a:p>
          <a:p>
            <a:endParaRPr lang="en-US" altLang="zh-CN" baseline="0" dirty="0" smtClean="0"/>
          </a:p>
          <a:p>
            <a:r>
              <a:rPr lang="en-US" altLang="zh-CN" baseline="0" dirty="0" smtClean="0"/>
              <a:t>K and K tilde are number of word topics and number of entity topics respectively.</a:t>
            </a:r>
          </a:p>
          <a:p>
            <a:endParaRPr lang="en-US" altLang="zh-CN" baseline="0" dirty="0" smtClean="0"/>
          </a:p>
          <a:p>
            <a:r>
              <a:rPr lang="en-US" altLang="zh-CN" baseline="0" dirty="0" smtClean="0"/>
              <a:t>N and N tilde are number of words and number of entities respectively.</a:t>
            </a:r>
          </a:p>
          <a:p>
            <a:r>
              <a:rPr lang="zh-CN" altLang="en-US" dirty="0" smtClean="0"/>
              <a:t>这里给了一些符号定义，</a:t>
            </a:r>
            <a:r>
              <a:rPr lang="en-US" altLang="zh-CN" dirty="0" smtClean="0"/>
              <a:t>alpha</a:t>
            </a:r>
            <a:r>
              <a:rPr lang="zh-CN" altLang="en-US" dirty="0" smtClean="0"/>
              <a:t>，</a:t>
            </a:r>
            <a:r>
              <a:rPr lang="en-US" altLang="zh-CN" dirty="0" err="1" smtClean="0"/>
              <a:t>miu</a:t>
            </a:r>
            <a:r>
              <a:rPr lang="zh-CN" altLang="en-US" dirty="0" smtClean="0"/>
              <a:t>，</a:t>
            </a:r>
            <a:r>
              <a:rPr lang="en-US" altLang="zh-CN" dirty="0" smtClean="0"/>
              <a:t>eta</a:t>
            </a:r>
            <a:r>
              <a:rPr lang="zh-CN" altLang="en-US" dirty="0" smtClean="0"/>
              <a:t>和</a:t>
            </a:r>
            <a:r>
              <a:rPr lang="en-US" altLang="zh-CN" dirty="0" smtClean="0"/>
              <a:t>eta</a:t>
            </a:r>
            <a:r>
              <a:rPr lang="zh-CN" altLang="en-US" dirty="0" smtClean="0"/>
              <a:t>波浪线是</a:t>
            </a:r>
            <a:r>
              <a:rPr lang="en-US" altLang="zh-CN" dirty="0" smtClean="0"/>
              <a:t>theta</a:t>
            </a:r>
            <a:r>
              <a:rPr lang="zh-CN" altLang="en-US" dirty="0" smtClean="0"/>
              <a:t>，</a:t>
            </a:r>
            <a:r>
              <a:rPr lang="en-US" altLang="zh-CN" dirty="0" err="1" smtClean="0"/>
              <a:t>kesai</a:t>
            </a:r>
            <a:r>
              <a:rPr lang="zh-CN" altLang="en-US" dirty="0" smtClean="0"/>
              <a:t>，</a:t>
            </a:r>
            <a:r>
              <a:rPr lang="en-US" altLang="zh-CN" dirty="0" smtClean="0"/>
              <a:t>beta</a:t>
            </a:r>
            <a:r>
              <a:rPr lang="zh-CN" altLang="en-US" dirty="0" smtClean="0"/>
              <a:t>，</a:t>
            </a:r>
            <a:r>
              <a:rPr lang="en-US" altLang="zh-CN" dirty="0" smtClean="0"/>
              <a:t>beta</a:t>
            </a:r>
            <a:r>
              <a:rPr lang="zh-CN" altLang="en-US" dirty="0" smtClean="0"/>
              <a:t>波浪线的先验</a:t>
            </a:r>
            <a:endParaRPr lang="en-US" altLang="zh-CN" dirty="0" smtClean="0"/>
          </a:p>
          <a:p>
            <a:r>
              <a:rPr lang="en-US" altLang="zh-CN" dirty="0" smtClean="0"/>
              <a:t>Theta</a:t>
            </a:r>
            <a:r>
              <a:rPr lang="zh-CN" altLang="en-US" dirty="0" smtClean="0"/>
              <a:t>是文档在话题上的分布；</a:t>
            </a:r>
            <a:r>
              <a:rPr lang="en-US" altLang="zh-CN" dirty="0" err="1" smtClean="0"/>
              <a:t>kesai</a:t>
            </a:r>
            <a:r>
              <a:rPr lang="zh-CN" altLang="en-US" dirty="0" smtClean="0"/>
              <a:t>是实体话题到词话题上的分布；</a:t>
            </a:r>
            <a:r>
              <a:rPr lang="en-US" altLang="zh-CN" dirty="0" smtClean="0"/>
              <a:t>beta</a:t>
            </a:r>
            <a:r>
              <a:rPr lang="zh-CN" altLang="en-US" dirty="0" smtClean="0"/>
              <a:t>是词话题到词上的分布，</a:t>
            </a:r>
            <a:r>
              <a:rPr lang="en-US" altLang="zh-CN" dirty="0" smtClean="0"/>
              <a:t>beta</a:t>
            </a:r>
            <a:r>
              <a:rPr lang="zh-CN" altLang="en-US" dirty="0" smtClean="0"/>
              <a:t>波浪线是实体话题到实体的分布</a:t>
            </a:r>
            <a:endParaRPr lang="en-US" altLang="zh-CN" dirty="0" smtClean="0"/>
          </a:p>
          <a:p>
            <a:r>
              <a:rPr lang="zh-CN" altLang="en-US" dirty="0" smtClean="0"/>
              <a:t>实体</a:t>
            </a:r>
            <a:r>
              <a:rPr lang="en-US" altLang="zh-CN" dirty="0" smtClean="0"/>
              <a:t>e</a:t>
            </a:r>
            <a:r>
              <a:rPr lang="zh-CN" altLang="en-US" dirty="0" smtClean="0"/>
              <a:t>和词</a:t>
            </a:r>
            <a:r>
              <a:rPr lang="en-US" altLang="zh-CN" dirty="0" smtClean="0"/>
              <a:t>w</a:t>
            </a:r>
            <a:r>
              <a:rPr lang="zh-CN" altLang="en-US" dirty="0" smtClean="0"/>
              <a:t>是观测到的数据</a:t>
            </a:r>
            <a:endParaRPr lang="en-US" altLang="zh-CN" dirty="0" smtClean="0"/>
          </a:p>
          <a:p>
            <a:r>
              <a:rPr lang="en-US" altLang="zh-CN" dirty="0" smtClean="0"/>
              <a:t>K</a:t>
            </a:r>
            <a:r>
              <a:rPr lang="zh-CN" altLang="en-US" dirty="0" smtClean="0"/>
              <a:t>和</a:t>
            </a:r>
            <a:r>
              <a:rPr lang="en-US" altLang="zh-CN" dirty="0" smtClean="0"/>
              <a:t>K</a:t>
            </a:r>
            <a:r>
              <a:rPr lang="zh-CN" altLang="en-US" dirty="0" smtClean="0"/>
              <a:t>波浪线分别是模型中设定的词话题数和实体话题数</a:t>
            </a:r>
            <a:endParaRPr lang="en-US" altLang="zh-CN" dirty="0" smtClean="0"/>
          </a:p>
          <a:p>
            <a:r>
              <a:rPr lang="en-US" altLang="zh-CN" dirty="0" smtClean="0"/>
              <a:t>N</a:t>
            </a:r>
            <a:r>
              <a:rPr lang="zh-CN" altLang="en-US" dirty="0" smtClean="0"/>
              <a:t>和</a:t>
            </a:r>
            <a:r>
              <a:rPr lang="en-US" altLang="zh-CN" dirty="0" smtClean="0"/>
              <a:t>N</a:t>
            </a:r>
            <a:r>
              <a:rPr lang="zh-CN" altLang="en-US" dirty="0" smtClean="0"/>
              <a:t>波浪线分别是文档的词的数量和实体数量</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1F742635-E9B6-4780-9EA0-03A353920799}" type="slidenum">
              <a:rPr lang="zh-CN" altLang="en-US" smtClean="0"/>
              <a:t>8</a:t>
            </a:fld>
            <a:endParaRPr lang="zh-CN" altLang="en-US"/>
          </a:p>
        </p:txBody>
      </p:sp>
    </p:spTree>
    <p:extLst>
      <p:ext uri="{BB962C8B-B14F-4D97-AF65-F5344CB8AC3E}">
        <p14:creationId xmlns:p14="http://schemas.microsoft.com/office/powerpoint/2010/main" val="279257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en-US" altLang="zh-CN" dirty="0" smtClean="0"/>
              <a:t>The graph model is shown in the left.</a:t>
            </a:r>
            <a:r>
              <a:rPr lang="en-US" altLang="zh-CN" baseline="0" dirty="0" smtClean="0"/>
              <a:t> It is like a combination of two LDA models. In the left is a process of generating </a:t>
            </a:r>
            <a:r>
              <a:rPr lang="en-US" altLang="zh-CN" baseline="0" dirty="0" err="1" smtClean="0"/>
              <a:t>entites</a:t>
            </a:r>
            <a:r>
              <a:rPr lang="en-US" altLang="zh-CN" baseline="0" dirty="0" smtClean="0"/>
              <a:t> where it is the same as LDA, while in the right is the process of sampling words. It is different from LDA in that when sampling the topic, the super entity topic should be first sampled from a multinomial distribution, then according to the entity topic, a word topic is sampled.</a:t>
            </a:r>
          </a:p>
          <a:p>
            <a:endParaRPr lang="en-US" altLang="zh-CN" baseline="0" dirty="0" smtClean="0"/>
          </a:p>
          <a:p>
            <a:r>
              <a:rPr lang="en-US" altLang="zh-CN" baseline="0" dirty="0" smtClean="0"/>
              <a:t>The equation is also similar to the process of LDA, which can be referred to the paper titled “</a:t>
            </a:r>
            <a:r>
              <a:rPr lang="en-US" altLang="zh-CN" sz="1200" b="0" i="0" kern="1200" dirty="0" smtClean="0">
                <a:solidFill>
                  <a:schemeClr val="tx1"/>
                </a:solidFill>
                <a:effectLst/>
                <a:latin typeface="+mn-lt"/>
                <a:ea typeface="+mn-ea"/>
                <a:cs typeface="+mn-cs"/>
              </a:rPr>
              <a:t>Parameter estimation for text analysis”[J]. </a:t>
            </a:r>
            <a:endParaRPr lang="en-US" altLang="zh-CN" sz="1200" b="0" i="0" kern="120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r>
              <a:rPr lang="zh-CN" altLang="en-US" sz="1200" b="0" i="0" kern="1200" baseline="0" dirty="0" smtClean="0">
                <a:solidFill>
                  <a:schemeClr val="tx1"/>
                </a:solidFill>
                <a:effectLst/>
                <a:latin typeface="+mn-lt"/>
                <a:ea typeface="+mn-ea"/>
                <a:cs typeface="+mn-cs"/>
              </a:rPr>
              <a:t>左边就是我们的模型图，我们很容易看出它就像两个</a:t>
            </a:r>
            <a:r>
              <a:rPr lang="en-US" altLang="zh-CN" sz="1200" b="0" i="0" kern="1200" baseline="0" dirty="0" smtClean="0">
                <a:solidFill>
                  <a:schemeClr val="tx1"/>
                </a:solidFill>
                <a:effectLst/>
                <a:latin typeface="+mn-lt"/>
                <a:ea typeface="+mn-ea"/>
                <a:cs typeface="+mn-cs"/>
              </a:rPr>
              <a:t>LDA</a:t>
            </a:r>
            <a:r>
              <a:rPr lang="zh-CN" altLang="en-US" sz="1200" b="0" i="0" kern="1200" baseline="0" dirty="0" smtClean="0">
                <a:solidFill>
                  <a:schemeClr val="tx1"/>
                </a:solidFill>
                <a:effectLst/>
                <a:latin typeface="+mn-lt"/>
                <a:ea typeface="+mn-ea"/>
                <a:cs typeface="+mn-cs"/>
              </a:rPr>
              <a:t>模型结合在一起，左边是实体生成过程，和</a:t>
            </a:r>
            <a:r>
              <a:rPr lang="en-US" altLang="zh-CN" sz="1200" b="0" i="0" kern="1200" baseline="0" dirty="0" smtClean="0">
                <a:solidFill>
                  <a:schemeClr val="tx1"/>
                </a:solidFill>
                <a:effectLst/>
                <a:latin typeface="+mn-lt"/>
                <a:ea typeface="+mn-ea"/>
                <a:cs typeface="+mn-cs"/>
              </a:rPr>
              <a:t>LDA</a:t>
            </a:r>
            <a:r>
              <a:rPr lang="zh-CN" altLang="en-US" sz="1200" b="0" i="0" kern="1200" baseline="0" dirty="0" smtClean="0">
                <a:solidFill>
                  <a:schemeClr val="tx1"/>
                </a:solidFill>
                <a:effectLst/>
                <a:latin typeface="+mn-lt"/>
                <a:ea typeface="+mn-ea"/>
                <a:cs typeface="+mn-cs"/>
              </a:rPr>
              <a:t>完全一样，先</a:t>
            </a:r>
            <a:r>
              <a:rPr lang="en-US" altLang="zh-CN" sz="1200" b="0" i="0" kern="1200" baseline="0" dirty="0" smtClean="0">
                <a:solidFill>
                  <a:schemeClr val="tx1"/>
                </a:solidFill>
                <a:effectLst/>
                <a:latin typeface="+mn-lt"/>
                <a:ea typeface="+mn-ea"/>
                <a:cs typeface="+mn-cs"/>
              </a:rPr>
              <a:t>sample</a:t>
            </a:r>
            <a:r>
              <a:rPr lang="zh-CN" altLang="en-US" sz="1200" b="0" i="0" kern="1200" baseline="0" dirty="0" smtClean="0">
                <a:solidFill>
                  <a:schemeClr val="tx1"/>
                </a:solidFill>
                <a:effectLst/>
                <a:latin typeface="+mn-lt"/>
                <a:ea typeface="+mn-ea"/>
                <a:cs typeface="+mn-cs"/>
              </a:rPr>
              <a:t>一个实体话题根据参数</a:t>
            </a:r>
            <a:r>
              <a:rPr lang="en-US" altLang="zh-CN" sz="1200" b="0" i="0" kern="1200" baseline="0" dirty="0" smtClean="0">
                <a:solidFill>
                  <a:schemeClr val="tx1"/>
                </a:solidFill>
                <a:effectLst/>
                <a:latin typeface="+mn-lt"/>
                <a:ea typeface="+mn-ea"/>
                <a:cs typeface="+mn-cs"/>
              </a:rPr>
              <a:t>theta</a:t>
            </a:r>
            <a:r>
              <a:rPr lang="zh-CN" altLang="en-US" sz="1200" b="0" i="0" kern="1200" baseline="0" dirty="0" smtClean="0">
                <a:solidFill>
                  <a:schemeClr val="tx1"/>
                </a:solidFill>
                <a:effectLst/>
                <a:latin typeface="+mn-lt"/>
                <a:ea typeface="+mn-ea"/>
                <a:cs typeface="+mn-cs"/>
              </a:rPr>
              <a:t>，然后</a:t>
            </a:r>
            <a:r>
              <a:rPr lang="en-US" altLang="zh-CN" sz="1200" b="0" i="0" kern="1200" baseline="0" dirty="0" smtClean="0">
                <a:solidFill>
                  <a:schemeClr val="tx1"/>
                </a:solidFill>
                <a:effectLst/>
                <a:latin typeface="+mn-lt"/>
                <a:ea typeface="+mn-ea"/>
                <a:cs typeface="+mn-cs"/>
              </a:rPr>
              <a:t>sample </a:t>
            </a:r>
            <a:r>
              <a:rPr lang="zh-CN" altLang="en-US" sz="1200" b="0" i="0" kern="1200" baseline="0" dirty="0" smtClean="0">
                <a:solidFill>
                  <a:schemeClr val="tx1"/>
                </a:solidFill>
                <a:effectLst/>
                <a:latin typeface="+mn-lt"/>
                <a:ea typeface="+mn-ea"/>
                <a:cs typeface="+mn-cs"/>
              </a:rPr>
              <a:t>一个实体，根据已经</a:t>
            </a:r>
            <a:r>
              <a:rPr lang="en-US" altLang="zh-CN" sz="1200" b="0" i="0" kern="1200" baseline="0" dirty="0" smtClean="0">
                <a:solidFill>
                  <a:schemeClr val="tx1"/>
                </a:solidFill>
                <a:effectLst/>
                <a:latin typeface="+mn-lt"/>
                <a:ea typeface="+mn-ea"/>
                <a:cs typeface="+mn-cs"/>
              </a:rPr>
              <a:t>sample</a:t>
            </a:r>
            <a:r>
              <a:rPr lang="zh-CN" altLang="en-US" sz="1200" b="0" i="0" kern="1200" baseline="0" dirty="0" smtClean="0">
                <a:solidFill>
                  <a:schemeClr val="tx1"/>
                </a:solidFill>
                <a:effectLst/>
                <a:latin typeface="+mn-lt"/>
                <a:ea typeface="+mn-ea"/>
                <a:cs typeface="+mn-cs"/>
              </a:rPr>
              <a:t>的实体话题以及实体话题在实体上的分布</a:t>
            </a:r>
            <a:r>
              <a:rPr lang="en-US" altLang="zh-CN" sz="1200" b="0" i="0" kern="1200" baseline="0" dirty="0" smtClean="0">
                <a:solidFill>
                  <a:schemeClr val="tx1"/>
                </a:solidFill>
                <a:effectLst/>
                <a:latin typeface="+mn-lt"/>
                <a:ea typeface="+mn-ea"/>
                <a:cs typeface="+mn-cs"/>
              </a:rPr>
              <a:t>beta</a:t>
            </a:r>
            <a:r>
              <a:rPr lang="zh-CN" altLang="en-US" sz="1200" b="0" i="0" kern="1200" baseline="0" dirty="0" smtClean="0">
                <a:solidFill>
                  <a:schemeClr val="tx1"/>
                </a:solidFill>
                <a:effectLst/>
                <a:latin typeface="+mn-lt"/>
                <a:ea typeface="+mn-ea"/>
                <a:cs typeface="+mn-cs"/>
              </a:rPr>
              <a:t>波浪线。右边是词的生成过程，和</a:t>
            </a:r>
            <a:r>
              <a:rPr lang="en-US" altLang="zh-CN" sz="1200" b="0" i="0" kern="1200" baseline="0" dirty="0" smtClean="0">
                <a:solidFill>
                  <a:schemeClr val="tx1"/>
                </a:solidFill>
                <a:effectLst/>
                <a:latin typeface="+mn-lt"/>
                <a:ea typeface="+mn-ea"/>
                <a:cs typeface="+mn-cs"/>
              </a:rPr>
              <a:t>LDA</a:t>
            </a:r>
            <a:r>
              <a:rPr lang="zh-CN" altLang="en-US" sz="1200" b="0" i="0" kern="1200" baseline="0" dirty="0" smtClean="0">
                <a:solidFill>
                  <a:schemeClr val="tx1"/>
                </a:solidFill>
                <a:effectLst/>
                <a:latin typeface="+mn-lt"/>
                <a:ea typeface="+mn-ea"/>
                <a:cs typeface="+mn-cs"/>
              </a:rPr>
              <a:t>不同的是在</a:t>
            </a:r>
            <a:r>
              <a:rPr lang="en-US" altLang="zh-CN" sz="1200" b="0" i="0" kern="1200" baseline="0" dirty="0" smtClean="0">
                <a:solidFill>
                  <a:schemeClr val="tx1"/>
                </a:solidFill>
                <a:effectLst/>
                <a:latin typeface="+mn-lt"/>
                <a:ea typeface="+mn-ea"/>
                <a:cs typeface="+mn-cs"/>
              </a:rPr>
              <a:t>sample</a:t>
            </a:r>
            <a:r>
              <a:rPr lang="zh-CN" altLang="en-US" sz="1200" b="0" i="0" kern="1200" baseline="0" dirty="0" smtClean="0">
                <a:solidFill>
                  <a:schemeClr val="tx1"/>
                </a:solidFill>
                <a:effectLst/>
                <a:latin typeface="+mn-lt"/>
                <a:ea typeface="+mn-ea"/>
                <a:cs typeface="+mn-cs"/>
              </a:rPr>
              <a:t>一个词的时候需要先</a:t>
            </a:r>
            <a:r>
              <a:rPr lang="en-US" altLang="zh-CN" sz="1200" b="0" i="0" kern="1200" baseline="0" dirty="0" smtClean="0">
                <a:solidFill>
                  <a:schemeClr val="tx1"/>
                </a:solidFill>
                <a:effectLst/>
                <a:latin typeface="+mn-lt"/>
                <a:ea typeface="+mn-ea"/>
                <a:cs typeface="+mn-cs"/>
              </a:rPr>
              <a:t>sample</a:t>
            </a:r>
            <a:r>
              <a:rPr lang="zh-CN" altLang="en-US" sz="1200" b="0" i="0" kern="1200" baseline="0" dirty="0" smtClean="0">
                <a:solidFill>
                  <a:schemeClr val="tx1"/>
                </a:solidFill>
                <a:effectLst/>
                <a:latin typeface="+mn-lt"/>
                <a:ea typeface="+mn-ea"/>
                <a:cs typeface="+mn-cs"/>
              </a:rPr>
              <a:t>一个实体话题，根据已有的实体话题频率。</a:t>
            </a:r>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r>
              <a:rPr lang="zh-CN" altLang="en-US" sz="1200" b="0" i="0" kern="1200" baseline="0" dirty="0" smtClean="0">
                <a:solidFill>
                  <a:schemeClr val="tx1"/>
                </a:solidFill>
                <a:effectLst/>
                <a:latin typeface="+mn-lt"/>
                <a:ea typeface="+mn-ea"/>
                <a:cs typeface="+mn-cs"/>
              </a:rPr>
              <a:t>我们采用</a:t>
            </a:r>
            <a:r>
              <a:rPr lang="en-US" altLang="zh-CN" sz="1200" b="0" i="0" kern="1200" baseline="0" dirty="0" err="1" smtClean="0">
                <a:solidFill>
                  <a:schemeClr val="tx1"/>
                </a:solidFill>
                <a:effectLst/>
                <a:latin typeface="+mn-lt"/>
                <a:ea typeface="+mn-ea"/>
                <a:cs typeface="+mn-cs"/>
              </a:rPr>
              <a:t>gibbs</a:t>
            </a:r>
            <a:r>
              <a:rPr lang="en-US" altLang="zh-CN" sz="1200" b="0" i="0" kern="1200" baseline="0" dirty="0" smtClean="0">
                <a:solidFill>
                  <a:schemeClr val="tx1"/>
                </a:solidFill>
                <a:effectLst/>
                <a:latin typeface="+mn-lt"/>
                <a:ea typeface="+mn-ea"/>
                <a:cs typeface="+mn-cs"/>
              </a:rPr>
              <a:t> sampling</a:t>
            </a:r>
            <a:r>
              <a:rPr lang="zh-CN" altLang="en-US" sz="1200" b="0" i="0" kern="1200" baseline="0" dirty="0" smtClean="0">
                <a:solidFill>
                  <a:schemeClr val="tx1"/>
                </a:solidFill>
                <a:effectLst/>
                <a:latin typeface="+mn-lt"/>
                <a:ea typeface="+mn-ea"/>
                <a:cs typeface="+mn-cs"/>
              </a:rPr>
              <a:t>求解模型，相应的</a:t>
            </a:r>
            <a:r>
              <a:rPr lang="en-US" altLang="zh-CN" sz="1200" b="0" i="0" kern="1200" baseline="0" dirty="0" smtClean="0">
                <a:solidFill>
                  <a:schemeClr val="tx1"/>
                </a:solidFill>
                <a:effectLst/>
                <a:latin typeface="+mn-lt"/>
                <a:ea typeface="+mn-ea"/>
                <a:cs typeface="+mn-cs"/>
              </a:rPr>
              <a:t>sample</a:t>
            </a:r>
            <a:r>
              <a:rPr lang="zh-CN" altLang="en-US" sz="1200" b="0" i="0" kern="1200" baseline="0" dirty="0" smtClean="0">
                <a:solidFill>
                  <a:schemeClr val="tx1"/>
                </a:solidFill>
                <a:effectLst/>
                <a:latin typeface="+mn-lt"/>
                <a:ea typeface="+mn-ea"/>
                <a:cs typeface="+mn-cs"/>
              </a:rPr>
              <a:t>的公式和</a:t>
            </a:r>
            <a:r>
              <a:rPr lang="en-US" altLang="zh-CN" sz="1200" b="0" i="0" kern="1200" baseline="0" dirty="0" smtClean="0">
                <a:solidFill>
                  <a:schemeClr val="tx1"/>
                </a:solidFill>
                <a:effectLst/>
                <a:latin typeface="+mn-lt"/>
                <a:ea typeface="+mn-ea"/>
                <a:cs typeface="+mn-cs"/>
              </a:rPr>
              <a:t>LDA</a:t>
            </a:r>
            <a:r>
              <a:rPr lang="zh-CN" altLang="en-US" sz="1200" b="0" i="0" kern="1200" baseline="0" dirty="0" smtClean="0">
                <a:solidFill>
                  <a:schemeClr val="tx1"/>
                </a:solidFill>
                <a:effectLst/>
                <a:latin typeface="+mn-lt"/>
                <a:ea typeface="+mn-ea"/>
                <a:cs typeface="+mn-cs"/>
              </a:rPr>
              <a:t>的推导过程一样，可以参考论文“</a:t>
            </a:r>
            <a:r>
              <a:rPr lang="en-US" altLang="zh-CN" sz="1200" b="0" i="0" kern="1200" baseline="0" dirty="0" smtClean="0">
                <a:solidFill>
                  <a:schemeClr val="tx1"/>
                </a:solidFill>
                <a:effectLst/>
                <a:latin typeface="+mn-lt"/>
                <a:ea typeface="+mn-ea"/>
                <a:cs typeface="+mn-cs"/>
              </a:rPr>
              <a:t>Parameter estimation for text analysis</a:t>
            </a:r>
            <a:r>
              <a:rPr lang="zh-CN" altLang="en-US" sz="1200" b="0" i="0" kern="1200" baseline="0" dirty="0" smtClean="0">
                <a:solidFill>
                  <a:schemeClr val="tx1"/>
                </a:solidFill>
                <a:effectLst/>
                <a:latin typeface="+mn-lt"/>
                <a:ea typeface="+mn-ea"/>
                <a:cs typeface="+mn-cs"/>
              </a:rPr>
              <a:t>”</a:t>
            </a:r>
            <a:endParaRPr lang="en-US" altLang="zh-CN" baseline="0" dirty="0" smtClean="0"/>
          </a:p>
        </p:txBody>
      </p:sp>
      <p:sp>
        <p:nvSpPr>
          <p:cNvPr id="4" name="灯片编号占位符 3"/>
          <p:cNvSpPr>
            <a:spLocks noGrp="1"/>
          </p:cNvSpPr>
          <p:nvPr>
            <p:ph type="sldNum" sz="quarter" idx="10"/>
          </p:nvPr>
        </p:nvSpPr>
        <p:spPr/>
        <p:txBody>
          <a:bodyPr/>
          <a:lstStyle/>
          <a:p>
            <a:fld id="{1F742635-E9B6-4780-9EA0-03A353920799}" type="slidenum">
              <a:rPr lang="zh-CN" altLang="en-US" smtClean="0"/>
              <a:t>9</a:t>
            </a:fld>
            <a:endParaRPr lang="zh-CN" altLang="en-US"/>
          </a:p>
        </p:txBody>
      </p:sp>
    </p:spTree>
    <p:extLst>
      <p:ext uri="{BB962C8B-B14F-4D97-AF65-F5344CB8AC3E}">
        <p14:creationId xmlns:p14="http://schemas.microsoft.com/office/powerpoint/2010/main" val="822436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sz="1662">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8290946" y="6437582"/>
            <a:ext cx="930520" cy="457200"/>
          </a:xfrm>
          <a:prstGeom prst="rect">
            <a:avLst/>
          </a:prstGeom>
          <a:noFill/>
          <a:ln w="9525">
            <a:noFill/>
            <a:miter lim="800000"/>
            <a:headEnd/>
            <a:tailEnd/>
          </a:ln>
          <a:effectLst/>
        </p:spPr>
        <p:txBody>
          <a:bodyPr wrap="none" lIns="84992" tIns="42497" rIns="84992" bIns="42497" anchor="ctr"/>
          <a:lstStyle/>
          <a:p>
            <a:pPr defTabSz="703402">
              <a:defRPr/>
            </a:pPr>
            <a:fld id="{3FF588C7-03DD-468B-8AE4-2F805ADC47C2}" type="slidenum">
              <a:rPr kumimoji="1" lang="en-US" altLang="ja-JP" sz="1477">
                <a:solidFill>
                  <a:schemeClr val="bg1"/>
                </a:solidFill>
                <a:latin typeface="Times New Roman" pitchFamily="18" charset="0"/>
                <a:ea typeface="MS PGothic" pitchFamily="34" charset="-128"/>
              </a:rPr>
              <a:pPr defTabSz="703402">
                <a:defRPr/>
              </a:pPr>
              <a:t>‹#›</a:t>
            </a:fld>
            <a:endParaRPr kumimoji="1" lang="en-US" altLang="ja-JP" sz="1477" dirty="0">
              <a:solidFill>
                <a:schemeClr val="bg1"/>
              </a:solidFill>
              <a:latin typeface="Times New Roman" pitchFamily="18" charset="0"/>
              <a:ea typeface="MS PGothic" pitchFamily="34" charset="-128"/>
            </a:endParaRPr>
          </a:p>
        </p:txBody>
      </p:sp>
      <p:grpSp>
        <p:nvGrpSpPr>
          <p:cNvPr id="8"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12"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26"/>
            <a:ext cx="7772400" cy="1470025"/>
          </a:xfrm>
        </p:spPr>
        <p:txBody>
          <a:bodyPr/>
          <a:lstStyle>
            <a:lvl1pPr>
              <a:defRPr/>
            </a:lvl1pPr>
          </a:lstStyle>
          <a:p>
            <a:r>
              <a:rPr lang="zh-CN" altLang="en-US" smtClean="0"/>
              <a:t>单击此处编辑母版标题样式</a:t>
            </a:r>
            <a:endParaRPr lang="en-US" altLang="zh-CN"/>
          </a:p>
        </p:txBody>
      </p:sp>
    </p:spTree>
    <p:extLst>
      <p:ext uri="{BB962C8B-B14F-4D97-AF65-F5344CB8AC3E}">
        <p14:creationId xmlns:p14="http://schemas.microsoft.com/office/powerpoint/2010/main" val="21918066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360644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43"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1"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535673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2"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51" y="1196975"/>
            <a:ext cx="8436219" cy="4929188"/>
          </a:xfrm>
        </p:spPr>
        <p:txBody>
          <a:bodyPr/>
          <a:lstStyle/>
          <a:p>
            <a:pPr lvl="0"/>
            <a:r>
              <a:rPr lang="zh-CN" altLang="en-US" noProof="0" smtClean="0"/>
              <a:t>单击图标添加表格</a:t>
            </a:r>
          </a:p>
        </p:txBody>
      </p:sp>
    </p:spTree>
    <p:extLst>
      <p:ext uri="{BB962C8B-B14F-4D97-AF65-F5344CB8AC3E}">
        <p14:creationId xmlns:p14="http://schemas.microsoft.com/office/powerpoint/2010/main" val="35111332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endParaRPr lang="zh-CN" alt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endParaRPr lang="zh-CN"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fld id="{EFFDCB81-5CA9-4F37-B64D-6CE14F34F7E9}" type="slidenum">
              <a:rPr lang="zh-CN" altLang="en-US" smtClean="0"/>
              <a:pPr/>
              <a:t>‹#›</a:t>
            </a:fld>
            <a:endParaRPr lang="zh-CN" altLang="en-US" dirty="0"/>
          </a:p>
        </p:txBody>
      </p:sp>
    </p:spTree>
    <p:extLst>
      <p:ext uri="{BB962C8B-B14F-4D97-AF65-F5344CB8AC3E}">
        <p14:creationId xmlns:p14="http://schemas.microsoft.com/office/powerpoint/2010/main" val="6959662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95303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1"/>
            <a:ext cx="7772400" cy="1362075"/>
          </a:xfrm>
        </p:spPr>
        <p:txBody>
          <a:bodyPr anchor="t"/>
          <a:lstStyle>
            <a:lvl1pPr algn="l">
              <a:defRPr sz="3692"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zh-CN" altLang="en-US" smtClean="0"/>
              <a:t>单击此处编辑母版文本样式</a:t>
            </a:r>
          </a:p>
        </p:txBody>
      </p:sp>
    </p:spTree>
    <p:extLst>
      <p:ext uri="{BB962C8B-B14F-4D97-AF65-F5344CB8AC3E}">
        <p14:creationId xmlns:p14="http://schemas.microsoft.com/office/powerpoint/2010/main" val="1232785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323851" y="1196975"/>
            <a:ext cx="4147038" cy="49291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11566" y="1196975"/>
            <a:ext cx="4148503" cy="49291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03139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zh-CN" altLang="en-US" smtClean="0"/>
              <a:t>单击此处编辑母版文本样式</a:t>
            </a:r>
          </a:p>
        </p:txBody>
      </p:sp>
      <p:sp>
        <p:nvSpPr>
          <p:cNvPr id="6" name="内容占位符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01153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1651034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9512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435" cy="1162050"/>
          </a:xfrm>
        </p:spPr>
        <p:txBody>
          <a:bodyPr anchor="b"/>
          <a:lstStyle>
            <a:lvl1pPr algn="l">
              <a:defRPr sz="1846"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zh-CN" altLang="en-US" smtClean="0"/>
              <a:t>单击此处编辑母版文本样式</a:t>
            </a:r>
          </a:p>
        </p:txBody>
      </p:sp>
    </p:spTree>
    <p:extLst>
      <p:ext uri="{BB962C8B-B14F-4D97-AF65-F5344CB8AC3E}">
        <p14:creationId xmlns:p14="http://schemas.microsoft.com/office/powerpoint/2010/main" val="6098644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1846"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zh-CN" altLang="en-US" smtClean="0"/>
              <a:t>单击此处编辑母版文本样式</a:t>
            </a:r>
          </a:p>
        </p:txBody>
      </p:sp>
    </p:spTree>
    <p:extLst>
      <p:ext uri="{BB962C8B-B14F-4D97-AF65-F5344CB8AC3E}">
        <p14:creationId xmlns:p14="http://schemas.microsoft.com/office/powerpoint/2010/main" val="1377915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5"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altLang="zh-CN" dirty="0"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sz="1662">
              <a:latin typeface="Arial" charset="0"/>
            </a:endParaRPr>
          </a:p>
        </p:txBody>
      </p:sp>
      <p:sp>
        <p:nvSpPr>
          <p:cNvPr id="1029" name="Rectangle 2"/>
          <p:cNvSpPr>
            <a:spLocks noGrp="1" noChangeArrowheads="1"/>
          </p:cNvSpPr>
          <p:nvPr>
            <p:ph type="title"/>
          </p:nvPr>
        </p:nvSpPr>
        <p:spPr bwMode="auto">
          <a:xfrm>
            <a:off x="323851" y="188913"/>
            <a:ext cx="843622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036" name="Rectangle 12"/>
          <p:cNvSpPr>
            <a:spLocks noChangeArrowheads="1"/>
          </p:cNvSpPr>
          <p:nvPr/>
        </p:nvSpPr>
        <p:spPr bwMode="auto">
          <a:xfrm>
            <a:off x="8294810" y="6450013"/>
            <a:ext cx="930520" cy="457200"/>
          </a:xfrm>
          <a:prstGeom prst="rect">
            <a:avLst/>
          </a:prstGeom>
          <a:noFill/>
          <a:ln w="9525">
            <a:noFill/>
            <a:miter lim="800000"/>
            <a:headEnd/>
            <a:tailEnd/>
          </a:ln>
          <a:effectLst/>
        </p:spPr>
        <p:txBody>
          <a:bodyPr wrap="none" lIns="84992" tIns="42497" rIns="84992" bIns="42497" anchor="ctr"/>
          <a:lstStyle/>
          <a:p>
            <a:pPr defTabSz="703402">
              <a:defRPr/>
            </a:pPr>
            <a:fld id="{DDDB9BF6-943F-4BA2-9427-198F851D14CD}" type="slidenum">
              <a:rPr kumimoji="1" lang="en-US" altLang="ja-JP" sz="1477">
                <a:solidFill>
                  <a:schemeClr val="bg1"/>
                </a:solidFill>
                <a:latin typeface="Times New Roman" pitchFamily="18" charset="0"/>
                <a:ea typeface="MS PGothic" pitchFamily="34" charset="-128"/>
              </a:rPr>
              <a:pPr defTabSz="703402">
                <a:defRPr/>
              </a:pPr>
              <a:t>‹#›</a:t>
            </a:fld>
            <a:endParaRPr kumimoji="1" lang="en-US" altLang="ja-JP" sz="1477"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47920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Arial Unicode MS" panose="020B0604020202020204" pitchFamily="34" charset="-122"/>
          <a:ea typeface="Arial Unicode MS" panose="020B0604020202020204" pitchFamily="34" charset="-122"/>
          <a:cs typeface="Arial Unicode MS" panose="020B0604020202020204" pitchFamily="34" charset="-122"/>
        </a:defRPr>
      </a:lvl1pPr>
      <a:lvl2pPr algn="ctr" rtl="0" eaLnBrk="1" fontAlgn="base" hangingPunct="1">
        <a:spcBef>
          <a:spcPct val="0"/>
        </a:spcBef>
        <a:spcAft>
          <a:spcPct val="0"/>
        </a:spcAft>
        <a:defRPr sz="3692">
          <a:solidFill>
            <a:schemeClr val="tx2"/>
          </a:solidFill>
          <a:latin typeface="Times New Roman" pitchFamily="18" charset="0"/>
          <a:ea typeface="宋体" pitchFamily="2" charset="-122"/>
        </a:defRPr>
      </a:lvl2pPr>
      <a:lvl3pPr algn="ctr" rtl="0" eaLnBrk="1" fontAlgn="base" hangingPunct="1">
        <a:spcBef>
          <a:spcPct val="0"/>
        </a:spcBef>
        <a:spcAft>
          <a:spcPct val="0"/>
        </a:spcAft>
        <a:defRPr sz="3692">
          <a:solidFill>
            <a:schemeClr val="tx2"/>
          </a:solidFill>
          <a:latin typeface="Times New Roman" pitchFamily="18" charset="0"/>
          <a:ea typeface="宋体" pitchFamily="2" charset="-122"/>
        </a:defRPr>
      </a:lvl3pPr>
      <a:lvl4pPr algn="ctr" rtl="0" eaLnBrk="1" fontAlgn="base" hangingPunct="1">
        <a:spcBef>
          <a:spcPct val="0"/>
        </a:spcBef>
        <a:spcAft>
          <a:spcPct val="0"/>
        </a:spcAft>
        <a:defRPr sz="3692">
          <a:solidFill>
            <a:schemeClr val="tx2"/>
          </a:solidFill>
          <a:latin typeface="Times New Roman" pitchFamily="18" charset="0"/>
          <a:ea typeface="宋体" pitchFamily="2" charset="-122"/>
        </a:defRPr>
      </a:lvl4pPr>
      <a:lvl5pPr algn="ctr" rtl="0" eaLnBrk="1" fontAlgn="base" hangingPunct="1">
        <a:spcBef>
          <a:spcPct val="0"/>
        </a:spcBef>
        <a:spcAft>
          <a:spcPct val="0"/>
        </a:spcAft>
        <a:defRPr sz="3692">
          <a:solidFill>
            <a:schemeClr val="tx2"/>
          </a:solidFill>
          <a:latin typeface="Times New Roman" pitchFamily="18" charset="0"/>
          <a:ea typeface="宋体" pitchFamily="2" charset="-122"/>
        </a:defRPr>
      </a:lvl5pPr>
      <a:lvl6pPr marL="422041" algn="ctr" rtl="0" eaLnBrk="1" fontAlgn="base" hangingPunct="1">
        <a:spcBef>
          <a:spcPct val="0"/>
        </a:spcBef>
        <a:spcAft>
          <a:spcPct val="0"/>
        </a:spcAft>
        <a:defRPr sz="3692">
          <a:solidFill>
            <a:schemeClr val="tx2"/>
          </a:solidFill>
          <a:latin typeface="Arial" charset="0"/>
          <a:ea typeface="宋体" pitchFamily="2" charset="-122"/>
        </a:defRPr>
      </a:lvl6pPr>
      <a:lvl7pPr marL="844083" algn="ctr" rtl="0" eaLnBrk="1" fontAlgn="base" hangingPunct="1">
        <a:spcBef>
          <a:spcPct val="0"/>
        </a:spcBef>
        <a:spcAft>
          <a:spcPct val="0"/>
        </a:spcAft>
        <a:defRPr sz="3692">
          <a:solidFill>
            <a:schemeClr val="tx2"/>
          </a:solidFill>
          <a:latin typeface="Arial" charset="0"/>
          <a:ea typeface="宋体" pitchFamily="2" charset="-122"/>
        </a:defRPr>
      </a:lvl7pPr>
      <a:lvl8pPr marL="1266124" algn="ctr" rtl="0" eaLnBrk="1" fontAlgn="base" hangingPunct="1">
        <a:spcBef>
          <a:spcPct val="0"/>
        </a:spcBef>
        <a:spcAft>
          <a:spcPct val="0"/>
        </a:spcAft>
        <a:defRPr sz="3692">
          <a:solidFill>
            <a:schemeClr val="tx2"/>
          </a:solidFill>
          <a:latin typeface="Arial" charset="0"/>
          <a:ea typeface="宋体" pitchFamily="2" charset="-122"/>
        </a:defRPr>
      </a:lvl8pPr>
      <a:lvl9pPr marL="1688165" algn="ctr" rtl="0" eaLnBrk="1" fontAlgn="base" hangingPunct="1">
        <a:spcBef>
          <a:spcPct val="0"/>
        </a:spcBef>
        <a:spcAft>
          <a:spcPct val="0"/>
        </a:spcAft>
        <a:defRPr sz="3692">
          <a:solidFill>
            <a:schemeClr val="tx2"/>
          </a:solidFill>
          <a:latin typeface="Arial" charset="0"/>
          <a:ea typeface="宋体" pitchFamily="2" charset="-122"/>
        </a:defRPr>
      </a:lvl9pPr>
    </p:titleStyle>
    <p:bodyStyle>
      <a:lvl1pPr marL="316531" indent="-316531" algn="l" rtl="0" eaLnBrk="1" fontAlgn="base" hangingPunct="1">
        <a:spcBef>
          <a:spcPct val="20000"/>
        </a:spcBef>
        <a:spcAft>
          <a:spcPct val="0"/>
        </a:spcAft>
        <a:buChar char="•"/>
        <a:defRPr sz="32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vl2pPr marL="685817" indent="-263776" algn="l" rtl="0" eaLnBrk="1" fontAlgn="base" hangingPunct="1">
        <a:spcBef>
          <a:spcPct val="20000"/>
        </a:spcBef>
        <a:spcAft>
          <a:spcPct val="0"/>
        </a:spcAft>
        <a:buChar char="–"/>
        <a:defRPr sz="28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2pPr>
      <a:lvl3pPr marL="1055103" indent="-211021" algn="l" rtl="0" eaLnBrk="1" fontAlgn="base" hangingPunct="1">
        <a:spcBef>
          <a:spcPct val="20000"/>
        </a:spcBef>
        <a:spcAft>
          <a:spcPct val="0"/>
        </a:spcAft>
        <a:buChar char="•"/>
        <a:defRPr sz="24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3pPr>
      <a:lvl4pPr marL="1477145" indent="-211021" algn="l" rtl="0" eaLnBrk="1" fontAlgn="base" hangingPunct="1">
        <a:spcBef>
          <a:spcPct val="20000"/>
        </a:spcBef>
        <a:spcAft>
          <a:spcPct val="0"/>
        </a:spcAft>
        <a:buChar char="–"/>
        <a:defRPr sz="20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4pPr>
      <a:lvl5pPr marL="1899186" indent="-211021" algn="l" rtl="0" eaLnBrk="1" fontAlgn="base" hangingPunct="1">
        <a:spcBef>
          <a:spcPct val="20000"/>
        </a:spcBef>
        <a:spcAft>
          <a:spcPct val="0"/>
        </a:spcAft>
        <a:buChar char="»"/>
        <a:defRPr sz="20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5pPr>
      <a:lvl6pPr marL="2321227" indent="-211021" algn="l" rtl="0" eaLnBrk="1" fontAlgn="base" hangingPunct="1">
        <a:spcBef>
          <a:spcPct val="20000"/>
        </a:spcBef>
        <a:spcAft>
          <a:spcPct val="0"/>
        </a:spcAft>
        <a:buChar char="»"/>
        <a:defRPr sz="1846">
          <a:solidFill>
            <a:schemeClr val="tx1"/>
          </a:solidFill>
          <a:latin typeface="+mn-lt"/>
          <a:ea typeface="+mn-ea"/>
        </a:defRPr>
      </a:lvl6pPr>
      <a:lvl7pPr marL="2743269" indent="-211021" algn="l" rtl="0" eaLnBrk="1" fontAlgn="base" hangingPunct="1">
        <a:spcBef>
          <a:spcPct val="20000"/>
        </a:spcBef>
        <a:spcAft>
          <a:spcPct val="0"/>
        </a:spcAft>
        <a:buChar char="»"/>
        <a:defRPr sz="1846">
          <a:solidFill>
            <a:schemeClr val="tx1"/>
          </a:solidFill>
          <a:latin typeface="+mn-lt"/>
          <a:ea typeface="+mn-ea"/>
        </a:defRPr>
      </a:lvl7pPr>
      <a:lvl8pPr marL="3165310" indent="-211021" algn="l" rtl="0" eaLnBrk="1" fontAlgn="base" hangingPunct="1">
        <a:spcBef>
          <a:spcPct val="20000"/>
        </a:spcBef>
        <a:spcAft>
          <a:spcPct val="0"/>
        </a:spcAft>
        <a:buChar char="»"/>
        <a:defRPr sz="1846">
          <a:solidFill>
            <a:schemeClr val="tx1"/>
          </a:solidFill>
          <a:latin typeface="+mn-lt"/>
          <a:ea typeface="+mn-ea"/>
        </a:defRPr>
      </a:lvl8pPr>
      <a:lvl9pPr marL="3587351" indent="-211021" algn="l" rtl="0" eaLnBrk="1" fontAlgn="base" hangingPunct="1">
        <a:spcBef>
          <a:spcPct val="20000"/>
        </a:spcBef>
        <a:spcAft>
          <a:spcPct val="0"/>
        </a:spcAft>
        <a:buChar char="»"/>
        <a:defRPr sz="1846">
          <a:solidFill>
            <a:schemeClr val="tx1"/>
          </a:solidFill>
          <a:latin typeface="+mn-lt"/>
          <a:ea typeface="+mn-ea"/>
        </a:defRPr>
      </a:lvl9pPr>
    </p:bodyStyle>
    <p:otherStyle>
      <a:defPPr>
        <a:defRPr lang="zh-CN"/>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5.bin"/><Relationship Id="rId18" Type="http://schemas.openxmlformats.org/officeDocument/2006/relationships/image" Target="../media/image16.wmf"/><Relationship Id="rId26" Type="http://schemas.openxmlformats.org/officeDocument/2006/relationships/image" Target="../media/image20.wmf"/><Relationship Id="rId39" Type="http://schemas.openxmlformats.org/officeDocument/2006/relationships/oleObject" Target="../embeddings/oleObject18.bin"/><Relationship Id="rId3" Type="http://schemas.openxmlformats.org/officeDocument/2006/relationships/notesSlide" Target="../notesSlides/notesSlide8.xml"/><Relationship Id="rId21" Type="http://schemas.openxmlformats.org/officeDocument/2006/relationships/oleObject" Target="../embeddings/oleObject9.bin"/><Relationship Id="rId34" Type="http://schemas.openxmlformats.org/officeDocument/2006/relationships/image" Target="../media/image24.wmf"/><Relationship Id="rId7" Type="http://schemas.openxmlformats.org/officeDocument/2006/relationships/oleObject" Target="../embeddings/oleObject2.bin"/><Relationship Id="rId12" Type="http://schemas.openxmlformats.org/officeDocument/2006/relationships/image" Target="../media/image13.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4.bin"/><Relationship Id="rId24" Type="http://schemas.openxmlformats.org/officeDocument/2006/relationships/image" Target="../media/image19.wmf"/><Relationship Id="rId32" Type="http://schemas.openxmlformats.org/officeDocument/2006/relationships/image" Target="../media/image23.wmf"/><Relationship Id="rId37" Type="http://schemas.openxmlformats.org/officeDocument/2006/relationships/oleObject" Target="../embeddings/oleObject17.bin"/><Relationship Id="rId40" Type="http://schemas.openxmlformats.org/officeDocument/2006/relationships/image" Target="../media/image27.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21.wmf"/><Relationship Id="rId36" Type="http://schemas.openxmlformats.org/officeDocument/2006/relationships/image" Target="../media/image25.wmf"/><Relationship Id="rId10" Type="http://schemas.openxmlformats.org/officeDocument/2006/relationships/image" Target="../media/image12.wmf"/><Relationship Id="rId19" Type="http://schemas.openxmlformats.org/officeDocument/2006/relationships/oleObject" Target="../embeddings/oleObject8.bin"/><Relationship Id="rId31" Type="http://schemas.openxmlformats.org/officeDocument/2006/relationships/oleObject" Target="../embeddings/oleObject14.bin"/><Relationship Id="rId4" Type="http://schemas.openxmlformats.org/officeDocument/2006/relationships/image" Target="../media/image28.png"/><Relationship Id="rId9" Type="http://schemas.openxmlformats.org/officeDocument/2006/relationships/oleObject" Target="../embeddings/oleObject3.bin"/><Relationship Id="rId14" Type="http://schemas.openxmlformats.org/officeDocument/2006/relationships/image" Target="../media/image14.wmf"/><Relationship Id="rId22" Type="http://schemas.openxmlformats.org/officeDocument/2006/relationships/image" Target="../media/image18.wmf"/><Relationship Id="rId27" Type="http://schemas.openxmlformats.org/officeDocument/2006/relationships/oleObject" Target="../embeddings/oleObject12.bin"/><Relationship Id="rId30" Type="http://schemas.openxmlformats.org/officeDocument/2006/relationships/image" Target="../media/image22.wmf"/><Relationship Id="rId35"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15.wmf"/><Relationship Id="rId18" Type="http://schemas.openxmlformats.org/officeDocument/2006/relationships/oleObject" Target="../embeddings/oleObject26.bin"/><Relationship Id="rId26" Type="http://schemas.openxmlformats.org/officeDocument/2006/relationships/oleObject" Target="../embeddings/oleObject30.bin"/><Relationship Id="rId39" Type="http://schemas.openxmlformats.org/officeDocument/2006/relationships/image" Target="../media/image27.wmf"/><Relationship Id="rId3" Type="http://schemas.openxmlformats.org/officeDocument/2006/relationships/notesSlide" Target="../notesSlides/notesSlide9.xml"/><Relationship Id="rId21" Type="http://schemas.openxmlformats.org/officeDocument/2006/relationships/image" Target="../media/image19.wmf"/><Relationship Id="rId34" Type="http://schemas.openxmlformats.org/officeDocument/2006/relationships/oleObject" Target="../embeddings/oleObject34.bin"/><Relationship Id="rId7" Type="http://schemas.openxmlformats.org/officeDocument/2006/relationships/image" Target="../media/image12.wmf"/><Relationship Id="rId12" Type="http://schemas.openxmlformats.org/officeDocument/2006/relationships/oleObject" Target="../embeddings/oleObject23.bin"/><Relationship Id="rId17" Type="http://schemas.openxmlformats.org/officeDocument/2006/relationships/image" Target="../media/image17.wmf"/><Relationship Id="rId25" Type="http://schemas.openxmlformats.org/officeDocument/2006/relationships/image" Target="../media/image10.wmf"/><Relationship Id="rId33" Type="http://schemas.openxmlformats.org/officeDocument/2006/relationships/image" Target="../media/image24.wmf"/><Relationship Id="rId38"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22.wmf"/><Relationship Id="rId41" Type="http://schemas.openxmlformats.org/officeDocument/2006/relationships/image" Target="../media/image30.png"/><Relationship Id="rId1" Type="http://schemas.openxmlformats.org/officeDocument/2006/relationships/vmlDrawing" Target="../drawings/vmlDrawing2.vml"/><Relationship Id="rId6" Type="http://schemas.openxmlformats.org/officeDocument/2006/relationships/oleObject" Target="../embeddings/oleObject20.bin"/><Relationship Id="rId11" Type="http://schemas.openxmlformats.org/officeDocument/2006/relationships/image" Target="../media/image14.wmf"/><Relationship Id="rId24" Type="http://schemas.openxmlformats.org/officeDocument/2006/relationships/oleObject" Target="../embeddings/oleObject29.bin"/><Relationship Id="rId32" Type="http://schemas.openxmlformats.org/officeDocument/2006/relationships/oleObject" Target="../embeddings/oleObject33.bin"/><Relationship Id="rId37" Type="http://schemas.openxmlformats.org/officeDocument/2006/relationships/image" Target="../media/image26.wmf"/><Relationship Id="rId40" Type="http://schemas.openxmlformats.org/officeDocument/2006/relationships/image" Target="../media/image29.png"/><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20.wmf"/><Relationship Id="rId28" Type="http://schemas.openxmlformats.org/officeDocument/2006/relationships/oleObject" Target="../embeddings/oleObject31.bin"/><Relationship Id="rId36" Type="http://schemas.openxmlformats.org/officeDocument/2006/relationships/oleObject" Target="../embeddings/oleObject35.bin"/><Relationship Id="rId10" Type="http://schemas.openxmlformats.org/officeDocument/2006/relationships/oleObject" Target="../embeddings/oleObject22.bin"/><Relationship Id="rId19" Type="http://schemas.openxmlformats.org/officeDocument/2006/relationships/image" Target="../media/image18.wmf"/><Relationship Id="rId31" Type="http://schemas.openxmlformats.org/officeDocument/2006/relationships/image" Target="../media/image23.wmf"/><Relationship Id="rId4" Type="http://schemas.openxmlformats.org/officeDocument/2006/relationships/oleObject" Target="../embeddings/oleObject19.bin"/><Relationship Id="rId9" Type="http://schemas.openxmlformats.org/officeDocument/2006/relationships/image" Target="../media/image13.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21.wmf"/><Relationship Id="rId30" Type="http://schemas.openxmlformats.org/officeDocument/2006/relationships/oleObject" Target="../embeddings/oleObject32.bin"/><Relationship Id="rId35"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40328" y="3886200"/>
            <a:ext cx="8317234" cy="1752600"/>
          </a:xfrm>
        </p:spPr>
        <p:txBody>
          <a:bodyPr/>
          <a:lstStyle/>
          <a:p>
            <a:pPr algn="r"/>
            <a:r>
              <a:rPr lang="en-US" altLang="zh-CN" sz="1800" dirty="0" err="1"/>
              <a:t>Linmei</a:t>
            </a:r>
            <a:r>
              <a:rPr lang="en-US" altLang="zh-CN" sz="1800" dirty="0"/>
              <a:t> HU</a:t>
            </a:r>
            <a:r>
              <a:rPr lang="en-US" altLang="zh-CN" sz="1800" baseline="30000" dirty="0"/>
              <a:t>1</a:t>
            </a:r>
            <a:r>
              <a:rPr lang="en-US" altLang="zh-CN" sz="1800" dirty="0"/>
              <a:t>, </a:t>
            </a:r>
            <a:r>
              <a:rPr lang="en-US" altLang="zh-CN" sz="1800" dirty="0" err="1"/>
              <a:t>Juanzi</a:t>
            </a:r>
            <a:r>
              <a:rPr lang="en-US" altLang="zh-CN" sz="1800" dirty="0"/>
              <a:t> LI</a:t>
            </a:r>
            <a:r>
              <a:rPr lang="en-US" altLang="zh-CN" sz="1800" baseline="30000" dirty="0"/>
              <a:t>1</a:t>
            </a:r>
            <a:r>
              <a:rPr lang="en-US" altLang="zh-CN" sz="1800" dirty="0"/>
              <a:t>, </a:t>
            </a:r>
            <a:r>
              <a:rPr lang="en-US" altLang="zh-CN" sz="1800" dirty="0" err="1"/>
              <a:t>Zhihui</a:t>
            </a:r>
            <a:r>
              <a:rPr lang="en-US" altLang="zh-CN" sz="1800" dirty="0"/>
              <a:t> LI</a:t>
            </a:r>
            <a:r>
              <a:rPr lang="en-US" altLang="zh-CN" sz="1800" baseline="30000" dirty="0"/>
              <a:t>2</a:t>
            </a:r>
            <a:r>
              <a:rPr lang="en-US" altLang="zh-CN" sz="1800" dirty="0"/>
              <a:t>, Chao SHAO</a:t>
            </a:r>
            <a:r>
              <a:rPr lang="en-US" altLang="zh-CN" sz="1800" baseline="30000" dirty="0"/>
              <a:t>1</a:t>
            </a:r>
            <a:r>
              <a:rPr lang="en-US" altLang="zh-CN" sz="1800" dirty="0"/>
              <a:t>, and </a:t>
            </a:r>
            <a:r>
              <a:rPr lang="en-US" altLang="zh-CN" sz="1800" dirty="0" err="1"/>
              <a:t>Zhixing</a:t>
            </a:r>
            <a:r>
              <a:rPr lang="en-US" altLang="zh-CN" sz="1800" dirty="0"/>
              <a:t> </a:t>
            </a:r>
            <a:r>
              <a:rPr lang="en-US" altLang="zh-CN" sz="1800" dirty="0" smtClean="0"/>
              <a:t>LI</a:t>
            </a:r>
            <a:r>
              <a:rPr lang="en-US" altLang="zh-CN" sz="1800" baseline="30000" dirty="0" smtClean="0"/>
              <a:t>1</a:t>
            </a:r>
            <a:r>
              <a:rPr lang="en-US" altLang="zh-CN" sz="2000" b="0" i="1" baseline="30000" dirty="0" smtClean="0">
                <a:latin typeface="+mj-lt"/>
              </a:rPr>
              <a:t> </a:t>
            </a:r>
          </a:p>
          <a:p>
            <a:pPr algn="r"/>
            <a:r>
              <a:rPr lang="en-US" altLang="zh-CN" sz="1600" i="1" baseline="30000" dirty="0">
                <a:latin typeface="+mj-lt"/>
              </a:rPr>
              <a:t>1 </a:t>
            </a:r>
            <a:r>
              <a:rPr lang="en-US" altLang="zh-CN" sz="1600" b="0" i="1" dirty="0" smtClean="0">
                <a:latin typeface="+mj-lt"/>
              </a:rPr>
              <a:t>Knowledge Engineering Group</a:t>
            </a:r>
            <a:r>
              <a:rPr lang="en-US" altLang="zh-CN" sz="1600" i="1" dirty="0" smtClean="0">
                <a:latin typeface="+mj-lt"/>
              </a:rPr>
              <a:t>, Dept. of Computer Science and Technology, Tsinghua University</a:t>
            </a:r>
          </a:p>
          <a:p>
            <a:pPr algn="r"/>
            <a:r>
              <a:rPr lang="en-US" altLang="zh-CN" sz="1600" b="0" i="1" baseline="30000" dirty="0" smtClean="0">
                <a:latin typeface="+mj-lt"/>
              </a:rPr>
              <a:t>2  </a:t>
            </a:r>
            <a:r>
              <a:rPr lang="en-US" altLang="zh-CN" sz="1600" i="1" dirty="0">
                <a:latin typeface="+mj-lt"/>
              </a:rPr>
              <a:t>Dept. of Computer Science and Technology ,Beijing Information Science and Technology</a:t>
            </a:r>
            <a:endParaRPr lang="zh-CN" altLang="en-US" sz="1600" i="1" dirty="0">
              <a:latin typeface="+mj-lt"/>
            </a:endParaRPr>
          </a:p>
        </p:txBody>
      </p:sp>
      <p:sp>
        <p:nvSpPr>
          <p:cNvPr id="2" name="标题 1"/>
          <p:cNvSpPr>
            <a:spLocks noGrp="1"/>
          </p:cNvSpPr>
          <p:nvPr>
            <p:ph type="ctrTitle"/>
          </p:nvPr>
        </p:nvSpPr>
        <p:spPr>
          <a:xfrm>
            <a:off x="716096" y="2130425"/>
            <a:ext cx="7956000" cy="1440000"/>
          </a:xfrm>
        </p:spPr>
        <p:txBody>
          <a:bodyPr/>
          <a:lstStyle/>
          <a:p>
            <a:r>
              <a:rPr lang="en-US" altLang="zh-CN" dirty="0"/>
              <a:t>Incorporating Entities in News Topic Modeling</a:t>
            </a:r>
            <a:endParaRPr lang="zh-CN" altLang="en-US" sz="3600" dirty="0"/>
          </a:p>
        </p:txBody>
      </p:sp>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39831"/>
                    </a14:imgEffect>
                  </a14:imgLayer>
                </a14:imgProps>
              </a:ext>
              <a:ext uri="{28A0092B-C50C-407E-A947-70E740481C1C}">
                <a14:useLocalDpi xmlns:a14="http://schemas.microsoft.com/office/drawing/2010/main" val="0"/>
              </a:ext>
            </a:extLst>
          </a:blip>
          <a:srcRect l="655" r="60987"/>
          <a:stretch/>
        </p:blipFill>
        <p:spPr>
          <a:xfrm>
            <a:off x="85128" y="41565"/>
            <a:ext cx="1178805" cy="1236947"/>
          </a:xfrm>
          <a:prstGeom prst="rect">
            <a:avLst/>
          </a:prstGeom>
        </p:spPr>
      </p:pic>
    </p:spTree>
    <p:extLst>
      <p:ext uri="{BB962C8B-B14F-4D97-AF65-F5344CB8AC3E}">
        <p14:creationId xmlns:p14="http://schemas.microsoft.com/office/powerpoint/2010/main" val="15786568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Data Set</a:t>
            </a:r>
            <a:endParaRPr lang="zh-CN" altLang="en-US" dirty="0">
              <a:latin typeface="Arial Unicode MS" panose="020B0604020202020204" pitchFamily="34" charset="-122"/>
            </a:endParaRPr>
          </a:p>
        </p:txBody>
      </p:sp>
      <p:sp>
        <p:nvSpPr>
          <p:cNvPr id="3" name="内容占位符 2"/>
          <p:cNvSpPr>
            <a:spLocks noGrp="1"/>
          </p:cNvSpPr>
          <p:nvPr>
            <p:ph idx="1"/>
          </p:nvPr>
        </p:nvSpPr>
        <p:spPr>
          <a:xfrm>
            <a:off x="179778" y="1296505"/>
            <a:ext cx="8779784" cy="796990"/>
          </a:xfrm>
        </p:spPr>
        <p:txBody>
          <a:bodyPr/>
          <a:lstStyle/>
          <a:p>
            <a:r>
              <a:rPr lang="en-US" altLang="zh-CN" sz="2800" dirty="0" smtClean="0"/>
              <a:t>Sources (</a:t>
            </a:r>
            <a:r>
              <a:rPr lang="en-US" altLang="zh-CN" sz="2400" dirty="0" smtClean="0"/>
              <a:t>Chinese</a:t>
            </a:r>
            <a:r>
              <a:rPr lang="en-US" altLang="zh-CN" sz="2400" dirty="0" smtClean="0">
                <a:sym typeface="Wingdings" panose="05000000000000000000" pitchFamily="2" charset="2"/>
              </a:rPr>
              <a:t>: </a:t>
            </a:r>
            <a:r>
              <a:rPr lang="en-US" altLang="zh-CN" sz="2400" dirty="0" err="1" smtClean="0">
                <a:sym typeface="Wingdings" panose="05000000000000000000" pitchFamily="2" charset="2"/>
              </a:rPr>
              <a:t>Sina</a:t>
            </a:r>
            <a:r>
              <a:rPr lang="en-US" altLang="zh-CN" sz="2400" dirty="0" smtClean="0">
                <a:sym typeface="Wingdings" panose="05000000000000000000" pitchFamily="2" charset="2"/>
              </a:rPr>
              <a:t>!)</a:t>
            </a:r>
          </a:p>
          <a:p>
            <a:r>
              <a:rPr lang="en-US" altLang="zh-CN" sz="2400" dirty="0" smtClean="0">
                <a:sym typeface="Wingdings" panose="05000000000000000000" pitchFamily="2" charset="2"/>
              </a:rPr>
              <a:t>Dataset1: Chile Earthquake Event</a:t>
            </a:r>
          </a:p>
          <a:p>
            <a:r>
              <a:rPr lang="en-US" altLang="zh-CN" sz="2400" dirty="0" smtClean="0">
                <a:sym typeface="Wingdings" panose="05000000000000000000" pitchFamily="2" charset="2"/>
              </a:rPr>
              <a:t>Dataset2: National news</a:t>
            </a:r>
          </a:p>
          <a:p>
            <a:r>
              <a:rPr lang="en-US" altLang="zh-CN" sz="2400" dirty="0" smtClean="0">
                <a:sym typeface="Wingdings" panose="05000000000000000000" pitchFamily="2" charset="2"/>
              </a:rPr>
              <a:t>Dataset3: Three events of different topics, including </a:t>
            </a:r>
            <a:r>
              <a:rPr lang="en-US" altLang="zh-CN" sz="2400" dirty="0" smtClean="0"/>
              <a:t>Qinghai Earthquake</a:t>
            </a:r>
            <a:r>
              <a:rPr lang="en-US" altLang="zh-CN" sz="2400" dirty="0"/>
              <a:t>, Two Sessions in 2013 and Tsinghua University</a:t>
            </a:r>
            <a:endParaRPr lang="en-US" altLang="zh-CN" sz="2400" dirty="0" smtClean="0"/>
          </a:p>
          <a:p>
            <a:pPr marL="0" indent="0">
              <a:buNone/>
            </a:pPr>
            <a:endParaRPr lang="zh-CN" altLang="en-US" sz="2800" dirty="0">
              <a:latin typeface="Arial Unicode MS" panose="020B0604020202020204" pitchFamily="34" charset="-122"/>
              <a:ea typeface="Arial Unicode MS" panose="020B0604020202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612382929"/>
              </p:ext>
            </p:extLst>
          </p:nvPr>
        </p:nvGraphicFramePr>
        <p:xfrm>
          <a:off x="1499752" y="4004855"/>
          <a:ext cx="6633856" cy="1841250"/>
        </p:xfrm>
        <a:graphic>
          <a:graphicData uri="http://schemas.openxmlformats.org/drawingml/2006/table">
            <a:tbl>
              <a:tblPr firstRow="1" bandRow="1">
                <a:tableStyleId>{5C22544A-7EE6-4342-B048-85BDC9FD1C3A}</a:tableStyleId>
              </a:tblPr>
              <a:tblGrid>
                <a:gridCol w="1658464"/>
                <a:gridCol w="1658464"/>
                <a:gridCol w="1658464"/>
                <a:gridCol w="1658464"/>
              </a:tblGrid>
              <a:tr h="435582">
                <a:tc>
                  <a:txBody>
                    <a:bodyPr/>
                    <a:lstStyle/>
                    <a:p>
                      <a:endParaRPr lang="zh-CN" altLang="en-US" b="0" dirty="0">
                        <a:solidFill>
                          <a:schemeClr val="tx1"/>
                        </a:solidFill>
                      </a:endParaRPr>
                    </a:p>
                  </a:txBody>
                  <a:tcPr/>
                </a:tc>
                <a:tc>
                  <a:txBody>
                    <a:bodyPr/>
                    <a:lstStyle/>
                    <a:p>
                      <a:r>
                        <a:rPr lang="en-US" altLang="zh-CN" dirty="0" smtClean="0"/>
                        <a:t>Articles</a:t>
                      </a:r>
                      <a:endParaRPr lang="zh-CN" altLang="en-US" dirty="0"/>
                    </a:p>
                  </a:txBody>
                  <a:tcPr/>
                </a:tc>
                <a:tc>
                  <a:txBody>
                    <a:bodyPr/>
                    <a:lstStyle/>
                    <a:p>
                      <a:r>
                        <a:rPr lang="en-US" altLang="zh-CN" dirty="0" smtClean="0"/>
                        <a:t>Words</a:t>
                      </a:r>
                      <a:endParaRPr lang="zh-CN" altLang="en-US" dirty="0"/>
                    </a:p>
                  </a:txBody>
                  <a:tcPr/>
                </a:tc>
                <a:tc>
                  <a:txBody>
                    <a:bodyPr/>
                    <a:lstStyle/>
                    <a:p>
                      <a:r>
                        <a:rPr lang="en-US" altLang="zh-CN" dirty="0" smtClean="0"/>
                        <a:t>Entities</a:t>
                      </a:r>
                      <a:endParaRPr lang="zh-CN" altLang="en-US" dirty="0"/>
                    </a:p>
                  </a:txBody>
                  <a:tcPr/>
                </a:tc>
              </a:tr>
              <a:tr h="468556">
                <a:tc>
                  <a:txBody>
                    <a:bodyPr/>
                    <a:lstStyle/>
                    <a:p>
                      <a:r>
                        <a:rPr lang="en-US" altLang="zh-CN" b="0" dirty="0" smtClean="0">
                          <a:solidFill>
                            <a:schemeClr val="tx1"/>
                          </a:solidFill>
                        </a:rPr>
                        <a:t>Dataset1</a:t>
                      </a:r>
                      <a:endParaRPr lang="zh-CN" altLang="en-US" b="0" dirty="0">
                        <a:solidFill>
                          <a:schemeClr val="tx1"/>
                        </a:solidFill>
                      </a:endParaRPr>
                    </a:p>
                  </a:txBody>
                  <a:tcPr/>
                </a:tc>
                <a:tc>
                  <a:txBody>
                    <a:bodyPr/>
                    <a:lstStyle/>
                    <a:p>
                      <a:r>
                        <a:rPr lang="en-US" altLang="zh-CN" dirty="0" smtClean="0"/>
                        <a:t>632</a:t>
                      </a:r>
                      <a:endParaRPr lang="zh-CN" altLang="en-US" dirty="0"/>
                    </a:p>
                  </a:txBody>
                  <a:tcPr/>
                </a:tc>
                <a:tc>
                  <a:txBody>
                    <a:bodyPr/>
                    <a:lstStyle/>
                    <a:p>
                      <a:r>
                        <a:rPr lang="en-US" altLang="zh-CN" dirty="0" smtClean="0"/>
                        <a:t>5,482</a:t>
                      </a:r>
                      <a:endParaRPr lang="zh-CN" altLang="en-US" dirty="0"/>
                    </a:p>
                  </a:txBody>
                  <a:tcPr/>
                </a:tc>
                <a:tc>
                  <a:txBody>
                    <a:bodyPr/>
                    <a:lstStyle/>
                    <a:p>
                      <a:r>
                        <a:rPr lang="en-US" altLang="zh-CN" dirty="0" smtClean="0"/>
                        <a:t>1,657</a:t>
                      </a:r>
                      <a:endParaRPr lang="zh-CN" altLang="en-US" dirty="0"/>
                    </a:p>
                  </a:txBody>
                  <a:tcPr/>
                </a:tc>
              </a:tr>
              <a:tr h="468556">
                <a:tc>
                  <a:txBody>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rPr>
                        <a:t>Dataset2</a:t>
                      </a:r>
                      <a:endParaRPr lang="zh-CN" altLang="en-US" b="0" dirty="0" smtClean="0">
                        <a:solidFill>
                          <a:schemeClr val="tx1"/>
                        </a:solidFill>
                      </a:endParaRPr>
                    </a:p>
                  </a:txBody>
                  <a:tcPr/>
                </a:tc>
                <a:tc>
                  <a:txBody>
                    <a:bodyPr/>
                    <a:lstStyle/>
                    <a:p>
                      <a:r>
                        <a:rPr lang="en-US" altLang="zh-CN" dirty="0" smtClean="0"/>
                        <a:t>700</a:t>
                      </a:r>
                      <a:endParaRPr lang="zh-CN" altLang="en-US" dirty="0"/>
                    </a:p>
                  </a:txBody>
                  <a:tcPr/>
                </a:tc>
                <a:tc>
                  <a:txBody>
                    <a:bodyPr/>
                    <a:lstStyle/>
                    <a:p>
                      <a:r>
                        <a:rPr lang="en-US" altLang="zh-CN" dirty="0" smtClean="0"/>
                        <a:t>15,862</a:t>
                      </a:r>
                      <a:endParaRPr lang="zh-CN" altLang="en-US" dirty="0"/>
                    </a:p>
                  </a:txBody>
                  <a:tcPr/>
                </a:tc>
                <a:tc>
                  <a:txBody>
                    <a:bodyPr/>
                    <a:lstStyle/>
                    <a:p>
                      <a:r>
                        <a:rPr lang="en-US" altLang="zh-CN" dirty="0" smtClean="0"/>
                        <a:t>5,357</a:t>
                      </a:r>
                      <a:endParaRPr lang="zh-CN" altLang="en-US" dirty="0"/>
                    </a:p>
                  </a:txBody>
                  <a:tcPr/>
                </a:tc>
              </a:tr>
              <a:tr h="468556">
                <a:tc>
                  <a:txBody>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altLang="zh-CN" dirty="0" smtClean="0"/>
                        <a:t>Dataset3</a:t>
                      </a:r>
                      <a:endParaRPr lang="zh-CN" altLang="en-US" dirty="0" smtClean="0"/>
                    </a:p>
                  </a:txBody>
                  <a:tcPr/>
                </a:tc>
                <a:tc>
                  <a:txBody>
                    <a:bodyPr/>
                    <a:lstStyle/>
                    <a:p>
                      <a:r>
                        <a:rPr lang="en-US" altLang="zh-CN" dirty="0" smtClean="0"/>
                        <a:t>1,800</a:t>
                      </a:r>
                      <a:endParaRPr lang="zh-CN" altLang="en-US" dirty="0"/>
                    </a:p>
                  </a:txBody>
                  <a:tcPr/>
                </a:tc>
                <a:tc>
                  <a:txBody>
                    <a:bodyPr/>
                    <a:lstStyle/>
                    <a:p>
                      <a:r>
                        <a:rPr lang="en-US" altLang="zh-CN" dirty="0" smtClean="0"/>
                        <a:t>19,597</a:t>
                      </a:r>
                      <a:endParaRPr lang="zh-CN" altLang="en-US" dirty="0"/>
                    </a:p>
                  </a:txBody>
                  <a:tcPr/>
                </a:tc>
                <a:tc>
                  <a:txBody>
                    <a:bodyPr/>
                    <a:lstStyle/>
                    <a:p>
                      <a:r>
                        <a:rPr lang="en-US" altLang="zh-CN" dirty="0" smtClean="0"/>
                        <a:t>10,981</a:t>
                      </a:r>
                      <a:endParaRPr lang="zh-CN" altLang="en-US" dirty="0"/>
                    </a:p>
                  </a:txBody>
                  <a:tcPr/>
                </a:tc>
              </a:tr>
            </a:tbl>
          </a:graphicData>
        </a:graphic>
      </p:graphicFrame>
      <p:sp>
        <p:nvSpPr>
          <p:cNvPr id="6" name="TextBox 5"/>
          <p:cNvSpPr txBox="1"/>
          <p:nvPr/>
        </p:nvSpPr>
        <p:spPr>
          <a:xfrm>
            <a:off x="3363430" y="3585267"/>
            <a:ext cx="2906501" cy="369332"/>
          </a:xfrm>
          <a:prstGeom prst="rect">
            <a:avLst/>
          </a:prstGeom>
          <a:noFill/>
        </p:spPr>
        <p:txBody>
          <a:bodyPr wrap="none" rtlCol="0">
            <a:spAutoFit/>
          </a:bodyPr>
          <a:lstStyle/>
          <a:p>
            <a:r>
              <a:rPr lang="en-US" altLang="zh-CN" dirty="0" smtClean="0"/>
              <a:t>Table 2. Statistics of Datasets</a:t>
            </a:r>
            <a:endParaRPr lang="zh-CN" altLang="en-US" dirty="0"/>
          </a:p>
        </p:txBody>
      </p:sp>
    </p:spTree>
    <p:extLst>
      <p:ext uri="{BB962C8B-B14F-4D97-AF65-F5344CB8AC3E}">
        <p14:creationId xmlns:p14="http://schemas.microsoft.com/office/powerpoint/2010/main" val="40711793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Setup</a:t>
            </a:r>
            <a:endParaRPr lang="zh-CN" altLang="en-US" dirty="0"/>
          </a:p>
        </p:txBody>
      </p:sp>
      <p:sp>
        <p:nvSpPr>
          <p:cNvPr id="3" name="内容占位符 2"/>
          <p:cNvSpPr>
            <a:spLocks noGrp="1"/>
          </p:cNvSpPr>
          <p:nvPr>
            <p:ph idx="1"/>
          </p:nvPr>
        </p:nvSpPr>
        <p:spPr/>
        <p:txBody>
          <a:bodyPr/>
          <a:lstStyle/>
          <a:p>
            <a:r>
              <a:rPr lang="en-US" altLang="zh-CN" sz="2400" dirty="0" smtClean="0"/>
              <a:t>We </a:t>
            </a:r>
            <a:r>
              <a:rPr lang="en-US" altLang="zh-CN" sz="2400" dirty="0"/>
              <a:t>evaluate ECTM’s performance by </a:t>
            </a:r>
            <a:r>
              <a:rPr lang="en-US" altLang="zh-CN" sz="2400" dirty="0" smtClean="0"/>
              <a:t>measure of perplexity taking LDA </a:t>
            </a:r>
            <a:r>
              <a:rPr lang="en-US" altLang="zh-CN" sz="2400" dirty="0"/>
              <a:t>and </a:t>
            </a:r>
            <a:r>
              <a:rPr lang="en-US" altLang="zh-CN" sz="2400" dirty="0" smtClean="0"/>
              <a:t>CorrLDA2 as baselines.</a:t>
            </a:r>
          </a:p>
          <a:p>
            <a:pPr marL="0" indent="0">
              <a:buNone/>
            </a:pPr>
            <a:endParaRPr lang="en-US" altLang="zh-CN" sz="2400" dirty="0" smtClean="0"/>
          </a:p>
          <a:p>
            <a:r>
              <a:rPr lang="en-US" altLang="zh-CN" sz="2400" dirty="0" smtClean="0"/>
              <a:t>To </a:t>
            </a:r>
            <a:r>
              <a:rPr lang="en-US" altLang="zh-CN" sz="2400" dirty="0"/>
              <a:t>further analyze the entity topics generated using </a:t>
            </a:r>
            <a:r>
              <a:rPr lang="en-US" altLang="zh-CN" sz="2400" dirty="0" smtClean="0"/>
              <a:t>different models</a:t>
            </a:r>
            <a:r>
              <a:rPr lang="en-US" altLang="zh-CN" sz="2400" dirty="0"/>
              <a:t>, we measure with average entropy of entity topics </a:t>
            </a:r>
            <a:r>
              <a:rPr lang="en-US" altLang="zh-CN" sz="2400" dirty="0" smtClean="0"/>
              <a:t>and average </a:t>
            </a:r>
            <a:r>
              <a:rPr lang="en-US" altLang="zh-CN" sz="2400" dirty="0" err="1"/>
              <a:t>sKL</a:t>
            </a:r>
            <a:r>
              <a:rPr lang="en-US" altLang="zh-CN" sz="2400" dirty="0"/>
              <a:t> of all pairs of entity topics.</a:t>
            </a:r>
            <a:endParaRPr lang="en-US" altLang="zh-CN" sz="2400" dirty="0" smtClean="0"/>
          </a:p>
          <a:p>
            <a:endParaRPr lang="en-US" altLang="zh-CN" sz="2400" dirty="0"/>
          </a:p>
          <a:p>
            <a:r>
              <a:rPr lang="en-US" altLang="zh-CN" sz="2400" dirty="0"/>
              <a:t>Finally, we analyze and compare overall results of different models.</a:t>
            </a:r>
            <a:endParaRPr lang="zh-CN" altLang="en-US" sz="2400" dirty="0"/>
          </a:p>
        </p:txBody>
      </p:sp>
    </p:spTree>
    <p:extLst>
      <p:ext uri="{BB962C8B-B14F-4D97-AF65-F5344CB8AC3E}">
        <p14:creationId xmlns:p14="http://schemas.microsoft.com/office/powerpoint/2010/main" val="3725891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Perplexity</a:t>
            </a:r>
            <a:endParaRPr lang="zh-CN" altLang="en-US" dirty="0"/>
          </a:p>
        </p:txBody>
      </p:sp>
      <p:sp>
        <p:nvSpPr>
          <p:cNvPr id="3" name="内容占位符 2"/>
          <p:cNvSpPr>
            <a:spLocks noGrp="1"/>
          </p:cNvSpPr>
          <p:nvPr>
            <p:ph idx="1"/>
          </p:nvPr>
        </p:nvSpPr>
        <p:spPr/>
        <p:txBody>
          <a:bodyPr/>
          <a:lstStyle/>
          <a:p>
            <a:r>
              <a:rPr lang="en-US" altLang="zh-CN" sz="2400" dirty="0"/>
              <a:t>Often one tries to model an unknown probability distribution </a:t>
            </a:r>
            <a:r>
              <a:rPr lang="en-US" altLang="zh-CN" sz="2400" i="1" dirty="0"/>
              <a:t>p</a:t>
            </a:r>
            <a:r>
              <a:rPr lang="en-US" altLang="zh-CN" sz="2400" dirty="0"/>
              <a:t>, based on a training sample that was drawn from </a:t>
            </a:r>
            <a:r>
              <a:rPr lang="en-US" altLang="zh-CN" sz="2400" i="1" dirty="0"/>
              <a:t>p</a:t>
            </a:r>
            <a:r>
              <a:rPr lang="en-US" altLang="zh-CN" sz="2400" dirty="0"/>
              <a:t>. </a:t>
            </a:r>
            <a:endParaRPr lang="en-US" altLang="zh-CN" sz="2400" dirty="0" smtClean="0"/>
          </a:p>
          <a:p>
            <a:r>
              <a:rPr lang="en-US" altLang="zh-CN" sz="2400" dirty="0" smtClean="0"/>
              <a:t>Given </a:t>
            </a:r>
            <a:r>
              <a:rPr lang="en-US" altLang="zh-CN" sz="2400" dirty="0"/>
              <a:t>a proposed probability model </a:t>
            </a:r>
            <a:r>
              <a:rPr lang="en-US" altLang="zh-CN" sz="2400" i="1" dirty="0"/>
              <a:t>q</a:t>
            </a:r>
            <a:r>
              <a:rPr lang="en-US" altLang="zh-CN" sz="2400" dirty="0"/>
              <a:t>, one may evaluate </a:t>
            </a:r>
            <a:r>
              <a:rPr lang="en-US" altLang="zh-CN" sz="2400" i="1" dirty="0" smtClean="0"/>
              <a:t>q </a:t>
            </a:r>
            <a:r>
              <a:rPr lang="en-US" altLang="zh-CN" sz="2400" dirty="0" smtClean="0"/>
              <a:t>by </a:t>
            </a:r>
            <a:r>
              <a:rPr lang="en-US" altLang="zh-CN" sz="2400" dirty="0"/>
              <a:t>asking how well it predicts a separate test sample </a:t>
            </a:r>
            <a:r>
              <a:rPr lang="en-US" altLang="zh-CN" sz="2400" i="1" dirty="0"/>
              <a:t>x</a:t>
            </a:r>
            <a:r>
              <a:rPr lang="en-US" altLang="zh-CN" sz="2400" baseline="-25000" dirty="0"/>
              <a:t>1</a:t>
            </a:r>
            <a:r>
              <a:rPr lang="en-US" altLang="zh-CN" sz="2400" dirty="0"/>
              <a:t>, </a:t>
            </a:r>
            <a:r>
              <a:rPr lang="en-US" altLang="zh-CN" sz="2400" i="1" dirty="0"/>
              <a:t>x</a:t>
            </a:r>
            <a:r>
              <a:rPr lang="en-US" altLang="zh-CN" sz="2400" baseline="-25000" dirty="0"/>
              <a:t>2</a:t>
            </a:r>
            <a:r>
              <a:rPr lang="en-US" altLang="zh-CN" sz="2400" dirty="0"/>
              <a:t>, ..., </a:t>
            </a:r>
            <a:r>
              <a:rPr lang="en-US" altLang="zh-CN" sz="2400" i="1" dirty="0" err="1" smtClean="0"/>
              <a:t>x</a:t>
            </a:r>
            <a:r>
              <a:rPr lang="en-US" altLang="zh-CN" sz="2400" i="1" baseline="-25000" dirty="0" err="1" smtClean="0"/>
              <a:t>N</a:t>
            </a:r>
            <a:r>
              <a:rPr lang="en-US" altLang="zh-CN" sz="2400" i="1" baseline="-25000" dirty="0" smtClean="0"/>
              <a:t> </a:t>
            </a:r>
            <a:r>
              <a:rPr lang="en-US" altLang="zh-CN" sz="2400" dirty="0"/>
              <a:t> </a:t>
            </a:r>
            <a:r>
              <a:rPr lang="en-US" altLang="zh-CN" sz="2400" dirty="0" smtClean="0"/>
              <a:t>which are also </a:t>
            </a:r>
            <a:r>
              <a:rPr lang="en-US" altLang="zh-CN" sz="2400" dirty="0"/>
              <a:t>drawn from  </a:t>
            </a:r>
            <a:r>
              <a:rPr lang="en-US" altLang="zh-CN" sz="2400" i="1" dirty="0" smtClean="0"/>
              <a:t>p</a:t>
            </a:r>
            <a:r>
              <a:rPr lang="en-US" altLang="zh-CN" sz="2400" dirty="0"/>
              <a:t>. The perplexity of the model </a:t>
            </a:r>
            <a:r>
              <a:rPr lang="en-US" altLang="zh-CN" sz="2400" i="1" dirty="0"/>
              <a:t>q</a:t>
            </a:r>
            <a:r>
              <a:rPr lang="en-US" altLang="zh-CN" sz="2400" dirty="0"/>
              <a:t> is defined </a:t>
            </a:r>
            <a:r>
              <a:rPr lang="en-US" altLang="zh-CN" sz="2400" dirty="0" smtClean="0"/>
              <a:t>as</a:t>
            </a:r>
          </a:p>
          <a:p>
            <a:endParaRPr lang="en-US" altLang="zh-CN" sz="2400" dirty="0" smtClean="0"/>
          </a:p>
          <a:p>
            <a:endParaRPr lang="en-US" altLang="zh-CN" sz="2400" dirty="0" smtClean="0"/>
          </a:p>
          <a:p>
            <a:r>
              <a:rPr lang="en-US" altLang="zh-CN" sz="2400" dirty="0"/>
              <a:t>Better models </a:t>
            </a:r>
            <a:r>
              <a:rPr lang="en-US" altLang="zh-CN" sz="2400" i="1" dirty="0"/>
              <a:t>q</a:t>
            </a:r>
            <a:r>
              <a:rPr lang="en-US" altLang="zh-CN" sz="2400" dirty="0"/>
              <a:t> of the unknown distribution </a:t>
            </a:r>
            <a:r>
              <a:rPr lang="en-US" altLang="zh-CN" sz="2400" i="1" dirty="0"/>
              <a:t>p</a:t>
            </a:r>
            <a:r>
              <a:rPr lang="en-US" altLang="zh-CN" sz="2400" dirty="0"/>
              <a:t> will tend to assign higher probabilities </a:t>
            </a:r>
            <a:r>
              <a:rPr lang="en-US" altLang="zh-CN" sz="2400" i="1" dirty="0"/>
              <a:t>q</a:t>
            </a:r>
            <a:r>
              <a:rPr lang="en-US" altLang="zh-CN" sz="2400" dirty="0"/>
              <a:t>(</a:t>
            </a:r>
            <a:r>
              <a:rPr lang="en-US" altLang="zh-CN" sz="2400" i="1" dirty="0"/>
              <a:t>x</a:t>
            </a:r>
            <a:r>
              <a:rPr lang="en-US" altLang="zh-CN" sz="2400" i="1" baseline="-25000" dirty="0"/>
              <a:t>i</a:t>
            </a:r>
            <a:r>
              <a:rPr lang="en-US" altLang="zh-CN" sz="2400" dirty="0"/>
              <a:t>) to the test events. Thus, </a:t>
            </a:r>
            <a:r>
              <a:rPr lang="en-US" altLang="zh-CN" sz="2400" dirty="0" smtClean="0"/>
              <a:t>if they </a:t>
            </a:r>
            <a:r>
              <a:rPr lang="en-US" altLang="zh-CN" sz="2400" dirty="0"/>
              <a:t>have lower </a:t>
            </a:r>
            <a:r>
              <a:rPr lang="en-US" altLang="zh-CN" sz="2400" dirty="0" smtClean="0"/>
              <a:t>perplexity, they </a:t>
            </a:r>
            <a:r>
              <a:rPr lang="en-US" altLang="zh-CN" sz="2400" dirty="0"/>
              <a:t>are less surprised by the test sample.</a:t>
            </a:r>
          </a:p>
          <a:p>
            <a:pPr marL="0" indent="0">
              <a:buNone/>
            </a:pPr>
            <a:endParaRPr lang="zh-CN" alt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4157889"/>
            <a:ext cx="23812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7550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Perplexity</a:t>
            </a:r>
            <a:endParaRPr lang="zh-CN" altLang="en-US" dirty="0">
              <a:latin typeface="Arial Unicode MS" panose="020B0604020202020204" pitchFamily="34"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 y="1492477"/>
            <a:ext cx="4695597" cy="440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86" y="3950112"/>
            <a:ext cx="5461914" cy="229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93582" y="1631513"/>
            <a:ext cx="3936093" cy="2585323"/>
          </a:xfrm>
          <a:prstGeom prst="rect">
            <a:avLst/>
          </a:prstGeom>
          <a:noFill/>
        </p:spPr>
        <p:txBody>
          <a:bodyPr wrap="square" rtlCol="0">
            <a:spAutoFit/>
          </a:bodyPr>
          <a:lstStyle/>
          <a:p>
            <a:pPr marL="342900" indent="-342900">
              <a:buAutoNum type="arabicPeriod"/>
            </a:pPr>
            <a:r>
              <a:rPr lang="en-US" altLang="zh-CN" dirty="0" smtClean="0"/>
              <a:t>We first determine the topic number by applying  LDA on three datasets and observing the trend of perplexity on topic numbers.</a:t>
            </a:r>
          </a:p>
          <a:p>
            <a:pPr marL="342900" indent="-342900">
              <a:buAutoNum type="arabicPeriod"/>
            </a:pPr>
            <a:r>
              <a:rPr lang="en-US" altLang="zh-CN" dirty="0" smtClean="0"/>
              <a:t>Then we test perplexity of  topic models based on same topic number.</a:t>
            </a:r>
            <a:r>
              <a:rPr lang="zh-CN" altLang="en-US" dirty="0"/>
              <a:t> </a:t>
            </a:r>
            <a:r>
              <a:rPr lang="en-US" altLang="zh-CN" dirty="0" smtClean="0"/>
              <a:t>ECTM shows lowest perplexity on three datasets.</a:t>
            </a:r>
            <a:r>
              <a:rPr lang="en-US" altLang="zh-CN" dirty="0"/>
              <a:t> </a:t>
            </a:r>
            <a:r>
              <a:rPr lang="en-US" altLang="zh-CN" dirty="0" smtClean="0"/>
              <a:t> Perplexity grows with the number of words or entities. </a:t>
            </a:r>
          </a:p>
        </p:txBody>
      </p:sp>
      <p:sp>
        <p:nvSpPr>
          <p:cNvPr id="3" name="椭圆 2"/>
          <p:cNvSpPr/>
          <p:nvPr/>
        </p:nvSpPr>
        <p:spPr>
          <a:xfrm>
            <a:off x="676275" y="2924175"/>
            <a:ext cx="2286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743325" y="2924175"/>
            <a:ext cx="2286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99404" y="5010150"/>
            <a:ext cx="2286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43800" y="5051452"/>
            <a:ext cx="1247775" cy="882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038725" y="5070502"/>
            <a:ext cx="3752850" cy="25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42759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animBg="1"/>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Entity Clustering</a:t>
            </a:r>
            <a:endParaRPr lang="zh-CN" altLang="en-US" dirty="0">
              <a:latin typeface="Arial Unicode MS" panose="020B0604020202020204" pitchFamily="34"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61" y="2962274"/>
            <a:ext cx="77343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a:xfrm>
            <a:off x="2314575" y="44195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14575" y="49148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12961" y="46862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12961" y="493394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67375" y="46862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67375" y="493394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41961" y="44195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41961" y="468629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341961" y="4933949"/>
            <a:ext cx="5715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 y="1543013"/>
            <a:ext cx="4738688" cy="125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31561" y="5410884"/>
            <a:ext cx="7939088" cy="646331"/>
          </a:xfrm>
          <a:prstGeom prst="rect">
            <a:avLst/>
          </a:prstGeom>
        </p:spPr>
        <p:txBody>
          <a:bodyPr wrap="square">
            <a:spAutoFit/>
          </a:bodyPr>
          <a:lstStyle/>
          <a:p>
            <a:r>
              <a:rPr lang="en-US" altLang="zh-CN" dirty="0" smtClean="0"/>
              <a:t>2. The </a:t>
            </a:r>
            <a:r>
              <a:rPr lang="en-US" altLang="zh-CN" dirty="0"/>
              <a:t>values with underlines </a:t>
            </a:r>
            <a:r>
              <a:rPr lang="en-US" altLang="zh-CN" dirty="0" smtClean="0"/>
              <a:t>show </a:t>
            </a:r>
            <a:r>
              <a:rPr lang="en-US" altLang="zh-CN" dirty="0"/>
              <a:t>our </a:t>
            </a:r>
            <a:r>
              <a:rPr lang="en-US" altLang="zh-CN" dirty="0" smtClean="0"/>
              <a:t>ECTM better </a:t>
            </a:r>
            <a:r>
              <a:rPr lang="en-US" altLang="zh-CN" dirty="0"/>
              <a:t>in entity </a:t>
            </a:r>
            <a:r>
              <a:rPr lang="en-US" altLang="zh-CN" dirty="0" smtClean="0"/>
              <a:t>clustering with lower entropy and larger </a:t>
            </a:r>
            <a:r>
              <a:rPr lang="en-US" altLang="zh-CN" dirty="0" err="1" smtClean="0"/>
              <a:t>sKL</a:t>
            </a:r>
            <a:r>
              <a:rPr lang="en-US" altLang="zh-CN" dirty="0" smtClean="0"/>
              <a:t> </a:t>
            </a:r>
            <a:endParaRPr lang="en-US" altLang="zh-CN" dirty="0"/>
          </a:p>
        </p:txBody>
      </p:sp>
      <p:sp>
        <p:nvSpPr>
          <p:cNvPr id="9" name="TextBox 8"/>
          <p:cNvSpPr txBox="1"/>
          <p:nvPr/>
        </p:nvSpPr>
        <p:spPr>
          <a:xfrm>
            <a:off x="461962" y="1076325"/>
            <a:ext cx="7310656" cy="369332"/>
          </a:xfrm>
          <a:prstGeom prst="rect">
            <a:avLst/>
          </a:prstGeom>
          <a:noFill/>
        </p:spPr>
        <p:txBody>
          <a:bodyPr wrap="none" rtlCol="0">
            <a:spAutoFit/>
          </a:bodyPr>
          <a:lstStyle/>
          <a:p>
            <a:r>
              <a:rPr lang="en-US" altLang="zh-CN" dirty="0" smtClean="0"/>
              <a:t>1. Definition of Entropy and </a:t>
            </a:r>
            <a:r>
              <a:rPr lang="en-US" altLang="zh-CN" dirty="0" err="1" smtClean="0"/>
              <a:t>sKL</a:t>
            </a:r>
            <a:r>
              <a:rPr lang="en-US" altLang="zh-CN" dirty="0" smtClean="0"/>
              <a:t>(symmetrical </a:t>
            </a:r>
            <a:r>
              <a:rPr lang="en-US" altLang="zh-CN" dirty="0" err="1"/>
              <a:t>Kullback</a:t>
            </a:r>
            <a:r>
              <a:rPr lang="en-US" altLang="zh-CN" dirty="0"/>
              <a:t>–</a:t>
            </a:r>
            <a:r>
              <a:rPr lang="en-US" altLang="zh-CN" dirty="0" err="1"/>
              <a:t>Leibler</a:t>
            </a:r>
            <a:r>
              <a:rPr lang="en-US" altLang="zh-CN" dirty="0"/>
              <a:t> divergence</a:t>
            </a:r>
            <a:r>
              <a:rPr lang="en-US" altLang="zh-CN" dirty="0" smtClean="0"/>
              <a:t>)</a:t>
            </a:r>
            <a:endParaRPr lang="zh-CN" altLang="en-US" dirty="0"/>
          </a:p>
        </p:txBody>
      </p:sp>
    </p:spTree>
    <p:extLst>
      <p:ext uri="{BB962C8B-B14F-4D97-AF65-F5344CB8AC3E}">
        <p14:creationId xmlns:p14="http://schemas.microsoft.com/office/powerpoint/2010/main" val="1383473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r>
              <a:rPr lang="en-US" altLang="zh-CN" sz="2400" dirty="0" smtClean="0"/>
              <a:t>—ECTM good at news organization</a:t>
            </a:r>
            <a:endParaRPr lang="zh-CN" altLang="en-US" sz="2400" dirty="0"/>
          </a:p>
        </p:txBody>
      </p:sp>
      <p:sp>
        <p:nvSpPr>
          <p:cNvPr id="3" name="内容占位符 2"/>
          <p:cNvSpPr>
            <a:spLocks noGrp="1"/>
          </p:cNvSpPr>
          <p:nvPr>
            <p:ph sz="half" idx="1"/>
          </p:nvPr>
        </p:nvSpPr>
        <p:spPr/>
        <p:txBody>
          <a:bodyPr/>
          <a:lstStyle/>
          <a:p>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856343"/>
            <a:ext cx="8577941" cy="567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p:nvPr/>
        </p:nvCxnSpPr>
        <p:spPr>
          <a:xfrm>
            <a:off x="666750" y="1428750"/>
            <a:ext cx="28575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6750" y="1562100"/>
            <a:ext cx="42862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66750" y="2247900"/>
            <a:ext cx="105727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0075" y="4105275"/>
            <a:ext cx="28575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66750" y="3190875"/>
            <a:ext cx="528637" cy="1333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4026693" y="1266825"/>
            <a:ext cx="44189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86225" y="3171825"/>
            <a:ext cx="528637" cy="1333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115050" y="3162300"/>
            <a:ext cx="528637" cy="13335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4026693" y="1381125"/>
            <a:ext cx="31432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895725" y="3448050"/>
            <a:ext cx="1447800" cy="12291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6312693" y="1295400"/>
            <a:ext cx="220945"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7714" y="681202"/>
            <a:ext cx="1324978" cy="369332"/>
          </a:xfrm>
          <a:prstGeom prst="rect">
            <a:avLst/>
          </a:prstGeom>
          <a:noFill/>
        </p:spPr>
        <p:txBody>
          <a:bodyPr wrap="none" rtlCol="0">
            <a:spAutoFit/>
          </a:bodyPr>
          <a:lstStyle/>
          <a:p>
            <a:r>
              <a:rPr lang="en-US" altLang="zh-CN" dirty="0" smtClean="0">
                <a:solidFill>
                  <a:srgbClr val="3333CC"/>
                </a:solidFill>
              </a:rPr>
              <a:t>Entity Topic</a:t>
            </a:r>
            <a:endParaRPr lang="zh-CN" altLang="en-US" dirty="0">
              <a:solidFill>
                <a:srgbClr val="3333CC"/>
              </a:solidFill>
            </a:endParaRPr>
          </a:p>
        </p:txBody>
      </p:sp>
      <p:sp>
        <p:nvSpPr>
          <p:cNvPr id="36" name="TextBox 35"/>
          <p:cNvSpPr txBox="1"/>
          <p:nvPr/>
        </p:nvSpPr>
        <p:spPr>
          <a:xfrm>
            <a:off x="108930" y="5501759"/>
            <a:ext cx="1268039" cy="369332"/>
          </a:xfrm>
          <a:prstGeom prst="rect">
            <a:avLst/>
          </a:prstGeom>
          <a:noFill/>
        </p:spPr>
        <p:txBody>
          <a:bodyPr wrap="none" rtlCol="0">
            <a:spAutoFit/>
          </a:bodyPr>
          <a:lstStyle/>
          <a:p>
            <a:r>
              <a:rPr lang="en-US" altLang="zh-CN" dirty="0" smtClean="0">
                <a:solidFill>
                  <a:srgbClr val="3333CC"/>
                </a:solidFill>
              </a:rPr>
              <a:t>Word Topic</a:t>
            </a:r>
            <a:endParaRPr lang="zh-CN" altLang="en-US" dirty="0">
              <a:solidFill>
                <a:srgbClr val="3333CC"/>
              </a:solidFill>
            </a:endParaRPr>
          </a:p>
        </p:txBody>
      </p:sp>
    </p:spTree>
    <p:extLst>
      <p:ext uri="{BB962C8B-B14F-4D97-AF65-F5344CB8AC3E}">
        <p14:creationId xmlns:p14="http://schemas.microsoft.com/office/powerpoint/2010/main" val="896114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18" grpId="1" animBg="1"/>
      <p:bldP spid="19" grpId="0"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latin typeface="Arial Unicode MS" panose="020B0604020202020204" pitchFamily="34" charset="-122"/>
              </a:rPr>
              <a:t>Results</a:t>
            </a:r>
            <a:r>
              <a:rPr lang="en-US" altLang="zh-CN" sz="2400" dirty="0" smtClean="0">
                <a:latin typeface="Arial Unicode MS" panose="020B0604020202020204" pitchFamily="34" charset="-122"/>
              </a:rPr>
              <a:t>—CorrLDA2 </a:t>
            </a:r>
            <a:r>
              <a:rPr lang="en-US" altLang="zh-CN" sz="2400" dirty="0" smtClean="0">
                <a:solidFill>
                  <a:srgbClr val="3333CC"/>
                </a:solidFill>
                <a:latin typeface="Arial Unicode MS" panose="020B0604020202020204" pitchFamily="34" charset="-122"/>
              </a:rPr>
              <a:t>VS</a:t>
            </a:r>
            <a:r>
              <a:rPr lang="en-US" altLang="zh-CN" sz="2400" dirty="0" smtClean="0">
                <a:latin typeface="Arial Unicode MS" panose="020B0604020202020204" pitchFamily="34" charset="-122"/>
              </a:rPr>
              <a:t>  ECTM(</a:t>
            </a:r>
            <a:r>
              <a:rPr lang="en-US" altLang="zh-CN" sz="2400" dirty="0" smtClean="0">
                <a:solidFill>
                  <a:srgbClr val="FF0000"/>
                </a:solidFill>
                <a:latin typeface="Arial Unicode MS" panose="020B0604020202020204" pitchFamily="34" charset="-122"/>
              </a:rPr>
              <a:t>√</a:t>
            </a:r>
            <a:r>
              <a:rPr lang="en-US" altLang="zh-CN" sz="2400" dirty="0" smtClean="0">
                <a:latin typeface="Arial Unicode MS" panose="020B0604020202020204" pitchFamily="34" charset="-122"/>
              </a:rPr>
              <a:t>)</a:t>
            </a:r>
            <a:endParaRPr lang="zh-CN" altLang="en-US" sz="2400" dirty="0">
              <a:latin typeface="Arial Unicode MS" panose="020B0604020202020204" pitchFamily="34" charset="-122"/>
            </a:endParaRPr>
          </a:p>
        </p:txBody>
      </p:sp>
      <p:sp>
        <p:nvSpPr>
          <p:cNvPr id="2" name="内容占位符 1"/>
          <p:cNvSpPr>
            <a:spLocks noGrp="1"/>
          </p:cNvSpPr>
          <p:nvPr>
            <p:ph idx="1"/>
          </p:nvPr>
        </p:nvSpPr>
        <p:spPr/>
        <p:txBody>
          <a:bodyPr/>
          <a:lstStyle/>
          <a:p>
            <a:pPr algn="just"/>
            <a:endParaRPr lang="zh-CN" altLang="en-US" dirty="0">
              <a:latin typeface="Arial Unicode MS" panose="020B0604020202020204" pitchFamily="34" charset="-122"/>
              <a:ea typeface="Arial Unicode MS" panose="020B0604020202020204" pitchFamily="34" charset="-122"/>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34" y="1033607"/>
            <a:ext cx="8303079" cy="535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5181600" y="1285875"/>
            <a:ext cx="1581150" cy="781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181600" y="3962400"/>
            <a:ext cx="1581150" cy="1247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2449" y="3886200"/>
            <a:ext cx="2028825" cy="1238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00025" y="759525"/>
            <a:ext cx="1268039" cy="369332"/>
          </a:xfrm>
          <a:prstGeom prst="rect">
            <a:avLst/>
          </a:prstGeom>
          <a:noFill/>
        </p:spPr>
        <p:txBody>
          <a:bodyPr wrap="none" rtlCol="0">
            <a:spAutoFit/>
          </a:bodyPr>
          <a:lstStyle/>
          <a:p>
            <a:r>
              <a:rPr lang="en-US" altLang="zh-CN" dirty="0" smtClean="0">
                <a:solidFill>
                  <a:srgbClr val="3333CC"/>
                </a:solidFill>
              </a:rPr>
              <a:t>Word Topic</a:t>
            </a:r>
            <a:endParaRPr lang="zh-CN" altLang="en-US" dirty="0">
              <a:solidFill>
                <a:srgbClr val="3333CC"/>
              </a:solidFill>
            </a:endParaRPr>
          </a:p>
        </p:txBody>
      </p:sp>
      <p:sp>
        <p:nvSpPr>
          <p:cNvPr id="14" name="TextBox 13"/>
          <p:cNvSpPr txBox="1"/>
          <p:nvPr/>
        </p:nvSpPr>
        <p:spPr>
          <a:xfrm>
            <a:off x="241883" y="6112533"/>
            <a:ext cx="1324978" cy="369332"/>
          </a:xfrm>
          <a:prstGeom prst="rect">
            <a:avLst/>
          </a:prstGeom>
          <a:noFill/>
        </p:spPr>
        <p:txBody>
          <a:bodyPr wrap="none" rtlCol="0">
            <a:spAutoFit/>
          </a:bodyPr>
          <a:lstStyle/>
          <a:p>
            <a:r>
              <a:rPr lang="en-US" altLang="zh-CN" dirty="0" smtClean="0">
                <a:solidFill>
                  <a:srgbClr val="3333CC"/>
                </a:solidFill>
              </a:rPr>
              <a:t>Entity Topic</a:t>
            </a:r>
            <a:endParaRPr lang="zh-CN" altLang="en-US" dirty="0">
              <a:solidFill>
                <a:srgbClr val="3333CC"/>
              </a:solidFill>
            </a:endParaRPr>
          </a:p>
        </p:txBody>
      </p:sp>
    </p:spTree>
    <p:extLst>
      <p:ext uri="{BB962C8B-B14F-4D97-AF65-F5344CB8AC3E}">
        <p14:creationId xmlns:p14="http://schemas.microsoft.com/office/powerpoint/2010/main" val="999894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Conclusion</a:t>
            </a:r>
            <a:endParaRPr lang="zh-CN" altLang="en-US" dirty="0">
              <a:latin typeface="Arial Unicode MS" panose="020B0604020202020204" pitchFamily="34" charset="-122"/>
            </a:endParaRPr>
          </a:p>
        </p:txBody>
      </p:sp>
      <p:sp>
        <p:nvSpPr>
          <p:cNvPr id="3" name="内容占位符 2"/>
          <p:cNvSpPr>
            <a:spLocks noGrp="1"/>
          </p:cNvSpPr>
          <p:nvPr>
            <p:ph idx="1"/>
          </p:nvPr>
        </p:nvSpPr>
        <p:spPr>
          <a:xfrm>
            <a:off x="323851" y="913140"/>
            <a:ext cx="8534400" cy="4904453"/>
          </a:xfrm>
        </p:spPr>
        <p:txBody>
          <a:bodyPr/>
          <a:lstStyle/>
          <a:p>
            <a:endParaRPr lang="en-US" altLang="zh-CN" sz="2800" dirty="0">
              <a:latin typeface="Arial Unicode MS" panose="020B0604020202020204" pitchFamily="34" charset="-122"/>
              <a:ea typeface="Arial Unicode MS" panose="020B0604020202020204" pitchFamily="34" charset="-122"/>
            </a:endParaRPr>
          </a:p>
          <a:p>
            <a:r>
              <a:rPr lang="en-US" altLang="zh-CN" sz="2800" dirty="0"/>
              <a:t>We propose an entity-centered topic model, ECTM to model generation </a:t>
            </a:r>
            <a:r>
              <a:rPr lang="en-US" altLang="zh-CN" sz="2800" dirty="0" smtClean="0"/>
              <a:t>of news </a:t>
            </a:r>
            <a:r>
              <a:rPr lang="en-US" altLang="zh-CN" sz="2800" dirty="0"/>
              <a:t>articles by </a:t>
            </a:r>
            <a:r>
              <a:rPr lang="en-US" altLang="zh-CN" sz="2800" dirty="0" smtClean="0"/>
              <a:t>generating entities </a:t>
            </a:r>
            <a:r>
              <a:rPr lang="en-US" altLang="zh-CN" sz="2800" dirty="0"/>
              <a:t>first, then words.</a:t>
            </a:r>
          </a:p>
          <a:p>
            <a:r>
              <a:rPr lang="en-US" altLang="zh-CN" sz="2800" dirty="0" smtClean="0"/>
              <a:t>We </a:t>
            </a:r>
            <a:r>
              <a:rPr lang="en-US" altLang="zh-CN" sz="2800" dirty="0"/>
              <a:t>give evidence that ECTM is better in clustering entities than </a:t>
            </a:r>
            <a:r>
              <a:rPr lang="en-US" altLang="zh-CN" sz="2800" dirty="0" smtClean="0"/>
              <a:t>CorrLDA2 by </a:t>
            </a:r>
            <a:r>
              <a:rPr lang="en-US" altLang="zh-CN" sz="2800" dirty="0"/>
              <a:t>evaluation of average entropy and </a:t>
            </a:r>
            <a:r>
              <a:rPr lang="en-US" altLang="zh-CN" sz="2800" dirty="0" err="1"/>
              <a:t>sKL</a:t>
            </a:r>
            <a:r>
              <a:rPr lang="en-US" altLang="zh-CN" sz="2800" dirty="0"/>
              <a:t>.</a:t>
            </a:r>
          </a:p>
          <a:p>
            <a:r>
              <a:rPr lang="en-US" altLang="zh-CN" sz="2800" dirty="0" smtClean="0">
                <a:latin typeface="Arial Unicode MS" panose="020B0604020202020204" pitchFamily="34" charset="-122"/>
                <a:ea typeface="Arial Unicode MS" panose="020B0604020202020204" pitchFamily="34" charset="-122"/>
              </a:rPr>
              <a:t>Experimental results prove the effectiveness of ECTM.</a:t>
            </a:r>
            <a:endParaRPr lang="en-US" altLang="zh-CN" sz="2800" dirty="0">
              <a:latin typeface="Arial Unicode MS" panose="020B0604020202020204" pitchFamily="34" charset="-122"/>
              <a:ea typeface="Arial Unicode MS" panose="020B0604020202020204" pitchFamily="34" charset="-122"/>
            </a:endParaRPr>
          </a:p>
        </p:txBody>
      </p:sp>
    </p:spTree>
    <p:extLst>
      <p:ext uri="{BB962C8B-B14F-4D97-AF65-F5344CB8AC3E}">
        <p14:creationId xmlns:p14="http://schemas.microsoft.com/office/powerpoint/2010/main" val="36749007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Future Work</a:t>
            </a:r>
            <a:endParaRPr lang="zh-CN" altLang="en-US" dirty="0">
              <a:latin typeface="Arial Unicode MS" panose="020B0604020202020204" pitchFamily="34" charset="-122"/>
            </a:endParaRPr>
          </a:p>
        </p:txBody>
      </p:sp>
      <p:sp>
        <p:nvSpPr>
          <p:cNvPr id="3" name="内容占位符 2"/>
          <p:cNvSpPr>
            <a:spLocks noGrp="1"/>
          </p:cNvSpPr>
          <p:nvPr>
            <p:ph idx="1"/>
          </p:nvPr>
        </p:nvSpPr>
        <p:spPr/>
        <p:txBody>
          <a:bodyPr/>
          <a:lstStyle/>
          <a:p>
            <a:r>
              <a:rPr lang="en-US" altLang="zh-CN" sz="2800" dirty="0"/>
              <a:t>Event </a:t>
            </a:r>
            <a:r>
              <a:rPr lang="en-US" altLang="zh-CN" sz="2800" dirty="0" smtClean="0"/>
              <a:t>Clustering: Cluster news articles according to a specific event.</a:t>
            </a:r>
            <a:endParaRPr lang="en-US" altLang="zh-CN" sz="2800" dirty="0"/>
          </a:p>
          <a:p>
            <a:pPr marL="0" indent="0">
              <a:buNone/>
            </a:pPr>
            <a:endParaRPr lang="en-US" altLang="zh-CN" sz="2800" dirty="0">
              <a:latin typeface="Arial Unicode MS" panose="020B0604020202020204" pitchFamily="34" charset="-122"/>
              <a:ea typeface="Arial Unicode MS" panose="020B0604020202020204" pitchFamily="34" charset="-122"/>
            </a:endParaRPr>
          </a:p>
          <a:p>
            <a:r>
              <a:rPr lang="en-US" altLang="zh-CN" sz="2800" dirty="0" smtClean="0"/>
              <a:t>Develop hierarchical </a:t>
            </a:r>
            <a:r>
              <a:rPr lang="en-US" altLang="zh-CN" sz="2800" dirty="0"/>
              <a:t>entity topic models to mine correlation between </a:t>
            </a:r>
            <a:r>
              <a:rPr lang="en-US" altLang="zh-CN" sz="2800" dirty="0" smtClean="0"/>
              <a:t>topics and correlation between topic and entities.</a:t>
            </a:r>
            <a:endParaRPr lang="en-US" altLang="zh-CN" sz="2800" dirty="0"/>
          </a:p>
          <a:p>
            <a:endParaRPr lang="en-US" altLang="zh-CN" sz="2800" dirty="0" smtClean="0">
              <a:latin typeface="Arial Unicode MS" panose="020B0604020202020204" pitchFamily="34" charset="-122"/>
              <a:ea typeface="Arial Unicode MS" panose="020B0604020202020204" pitchFamily="34" charset="-122"/>
            </a:endParaRPr>
          </a:p>
          <a:p>
            <a:r>
              <a:rPr lang="en-US" altLang="zh-CN" sz="2800" dirty="0" smtClean="0"/>
              <a:t>Develop dynamic entity topic model: Taking time into consideration</a:t>
            </a:r>
            <a:endParaRPr lang="en-US" altLang="zh-CN" sz="2800" dirty="0">
              <a:latin typeface="Arial Unicode MS" panose="020B0604020202020204" pitchFamily="34" charset="-122"/>
              <a:ea typeface="Arial Unicode MS" panose="020B0604020202020204" pitchFamily="34" charset="-122"/>
            </a:endParaRPr>
          </a:p>
        </p:txBody>
      </p:sp>
    </p:spTree>
    <p:extLst>
      <p:ext uri="{BB962C8B-B14F-4D97-AF65-F5344CB8AC3E}">
        <p14:creationId xmlns:p14="http://schemas.microsoft.com/office/powerpoint/2010/main" val="19371319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32736" y="2636829"/>
            <a:ext cx="2922595" cy="1015663"/>
          </a:xfrm>
          <a:prstGeom prst="rect">
            <a:avLst/>
          </a:prstGeom>
          <a:noFill/>
        </p:spPr>
        <p:txBody>
          <a:bodyPr wrap="none" lIns="91440" tIns="45720" rIns="91440" bIns="45720">
            <a:spAutoFit/>
          </a:bodyPr>
          <a:lstStyle/>
          <a:p>
            <a:pPr algn="ctr"/>
            <a:r>
              <a:rPr lang="en-US" altLang="zh-CN" sz="6000" b="1" cap="none" spc="0" dirty="0" smtClean="0">
                <a:ln w="19050">
                  <a:solidFill>
                    <a:srgbClr val="0070C0"/>
                  </a:solidFill>
                  <a:prstDash val="solid"/>
                </a:ln>
                <a:solidFill>
                  <a:srgbClr val="FFFFFF"/>
                </a:solidFill>
                <a:effectLst>
                  <a:outerShdw dist="38100" dir="2700000" algn="tl" rotWithShape="0">
                    <a:schemeClr val="accent2"/>
                  </a:outerShdw>
                </a:effectLst>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6000" b="1" cap="none" spc="0" dirty="0">
              <a:ln w="19050">
                <a:solidFill>
                  <a:srgbClr val="0070C0"/>
                </a:solidFill>
                <a:prstDash val="solid"/>
              </a:ln>
              <a:solidFill>
                <a:srgbClr val="FFFFFF"/>
              </a:solidFill>
              <a:effectLst>
                <a:outerShdw dist="38100" dir="2700000" algn="tl" rotWithShape="0">
                  <a:schemeClr val="accent2"/>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827378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Motivation </a:t>
            </a:r>
          </a:p>
          <a:p>
            <a:r>
              <a:rPr lang="en-US" altLang="zh-CN" dirty="0" smtClean="0"/>
              <a:t>Related Work</a:t>
            </a:r>
          </a:p>
          <a:p>
            <a:r>
              <a:rPr lang="en-US" altLang="zh-CN" dirty="0" smtClean="0"/>
              <a:t>Approach</a:t>
            </a:r>
          </a:p>
          <a:p>
            <a:r>
              <a:rPr lang="en-US" altLang="zh-CN" dirty="0" smtClean="0"/>
              <a:t>Experiment</a:t>
            </a:r>
          </a:p>
          <a:p>
            <a:r>
              <a:rPr lang="en-US" altLang="zh-CN" dirty="0" smtClean="0"/>
              <a:t>Conclusion &amp; Future Work</a:t>
            </a:r>
            <a:endParaRPr lang="zh-CN" altLang="en-US" dirty="0"/>
          </a:p>
        </p:txBody>
      </p:sp>
    </p:spTree>
    <p:extLst>
      <p:ext uri="{BB962C8B-B14F-4D97-AF65-F5344CB8AC3E}">
        <p14:creationId xmlns:p14="http://schemas.microsoft.com/office/powerpoint/2010/main" val="7453363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Motivation</a:t>
            </a:r>
            <a:endParaRPr lang="zh-CN" altLang="en-US" dirty="0">
              <a:latin typeface="Arial Unicode MS" panose="020B0604020202020204" pitchFamily="34" charset="-122"/>
            </a:endParaRPr>
          </a:p>
        </p:txBody>
      </p:sp>
      <p:grpSp>
        <p:nvGrpSpPr>
          <p:cNvPr id="11" name="组合 10"/>
          <p:cNvGrpSpPr/>
          <p:nvPr/>
        </p:nvGrpSpPr>
        <p:grpSpPr>
          <a:xfrm>
            <a:off x="6046270" y="626906"/>
            <a:ext cx="3212030" cy="2275358"/>
            <a:chOff x="1073531" y="1275053"/>
            <a:chExt cx="3212030" cy="227535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32" y="1275053"/>
              <a:ext cx="2448000" cy="1853738"/>
            </a:xfrm>
            <a:prstGeom prst="rect">
              <a:avLst/>
            </a:prstGeom>
          </p:spPr>
        </p:pic>
        <p:sp>
          <p:nvSpPr>
            <p:cNvPr id="10" name="文本框 9"/>
            <p:cNvSpPr txBox="1"/>
            <p:nvPr/>
          </p:nvSpPr>
          <p:spPr>
            <a:xfrm>
              <a:off x="1073531" y="3088746"/>
              <a:ext cx="3212030" cy="461665"/>
            </a:xfrm>
            <a:prstGeom prst="rect">
              <a:avLst/>
            </a:prstGeom>
            <a:noFill/>
          </p:spPr>
          <p:txBody>
            <a:bodyPr wrap="square" rtlCol="0">
              <a:spAutoFit/>
            </a:bodyPr>
            <a:lstStyle/>
            <a:p>
              <a:pPr algn="just"/>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78</a:t>
              </a: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 of </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Internet users in </a:t>
              </a: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China </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(461 million)</a:t>
              </a:r>
              <a:r>
                <a:rPr lang="en-US" altLang="zh-CN" sz="1200" dirty="0" smtClean="0">
                  <a:latin typeface="Arial Unicode MS" panose="020B0604020202020204" pitchFamily="34" charset="-122"/>
                  <a:ea typeface="Arial Unicode MS" panose="020B0604020202020204" pitchFamily="34" charset="-122"/>
                  <a:cs typeface="Arial Unicode MS" panose="020B0604020202020204" pitchFamily="34" charset="-122"/>
                </a:rPr>
                <a:t> read news online[Jun, 2013, CNNIC]</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5" name="TextBox 4"/>
          <p:cNvSpPr txBox="1"/>
          <p:nvPr/>
        </p:nvSpPr>
        <p:spPr>
          <a:xfrm>
            <a:off x="264840" y="1505409"/>
            <a:ext cx="8362226" cy="3416320"/>
          </a:xfrm>
          <a:prstGeom prst="rect">
            <a:avLst/>
          </a:prstGeom>
          <a:noFill/>
        </p:spPr>
        <p:txBody>
          <a:bodyPr wrap="none" rtlCol="0">
            <a:spAutoFit/>
          </a:bodyPr>
          <a:lstStyle/>
          <a:p>
            <a:pPr marL="342900" indent="-342900">
              <a:buAutoNum type="arabicPeriod"/>
            </a:pPr>
            <a:r>
              <a:rPr lang="en-US" altLang="zh-CN" dirty="0" smtClean="0"/>
              <a:t>Online news reading has become a popular habit</a:t>
            </a:r>
          </a:p>
          <a:p>
            <a:pPr marL="342900" indent="-342900">
              <a:buAutoNum type="arabicPeriod"/>
            </a:pPr>
            <a:endParaRPr lang="en-US" altLang="zh-CN" dirty="0" smtClean="0"/>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r>
              <a:rPr lang="en-US" altLang="zh-CN" dirty="0" smtClean="0"/>
              <a:t>With the increasingly overwhelming volume of  news </a:t>
            </a:r>
          </a:p>
          <a:p>
            <a:r>
              <a:rPr lang="en-US" altLang="zh-CN" dirty="0"/>
              <a:t> </a:t>
            </a:r>
            <a:r>
              <a:rPr lang="en-US" altLang="zh-CN" dirty="0" smtClean="0"/>
              <a:t>      articles, it is urgent to organize news to facilitate reading</a:t>
            </a:r>
            <a:endParaRPr lang="en-US" altLang="zh-CN" dirty="0"/>
          </a:p>
          <a:p>
            <a:endParaRPr lang="en-US" altLang="zh-CN" dirty="0"/>
          </a:p>
          <a:p>
            <a:endParaRPr lang="en-US" altLang="zh-CN" dirty="0" smtClean="0"/>
          </a:p>
          <a:p>
            <a:endParaRPr lang="en-US" altLang="zh-CN" dirty="0"/>
          </a:p>
          <a:p>
            <a:pPr marL="342900" indent="-342900">
              <a:buAutoNum type="arabicPeriod" startAt="3"/>
            </a:pPr>
            <a:r>
              <a:rPr lang="en-US" altLang="zh-CN" dirty="0" smtClean="0"/>
              <a:t>Named entities paly critical role in conveying semantic information. Why not cluster</a:t>
            </a:r>
          </a:p>
          <a:p>
            <a:r>
              <a:rPr lang="en-US" altLang="zh-CN" dirty="0"/>
              <a:t> </a:t>
            </a:r>
            <a:r>
              <a:rPr lang="en-US" altLang="zh-CN" dirty="0" smtClean="0"/>
              <a:t>     news according to entities? </a:t>
            </a:r>
          </a:p>
          <a:p>
            <a:pPr marL="342900" indent="-342900">
              <a:buAutoNum type="arabicPeriod"/>
            </a:pPr>
            <a:endParaRPr lang="zh-CN" altLang="en-US" dirty="0"/>
          </a:p>
        </p:txBody>
      </p:sp>
    </p:spTree>
    <p:extLst>
      <p:ext uri="{BB962C8B-B14F-4D97-AF65-F5344CB8AC3E}">
        <p14:creationId xmlns:p14="http://schemas.microsoft.com/office/powerpoint/2010/main" val="11725391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323851" y="188913"/>
            <a:ext cx="8436220" cy="792162"/>
          </a:xfrm>
        </p:spPr>
        <p:txBody>
          <a:bodyPr/>
          <a:lstStyle/>
          <a:p>
            <a:r>
              <a:rPr lang="en-US" altLang="zh-CN" dirty="0" smtClean="0">
                <a:latin typeface="Arial Unicode MS" panose="020B0604020202020204" pitchFamily="34" charset="-122"/>
              </a:rPr>
              <a:t>Motivation</a:t>
            </a:r>
            <a:endParaRPr lang="zh-CN" altLang="en-US" dirty="0">
              <a:latin typeface="Arial Unicode MS" panose="020B0604020202020204" pitchFamily="34" charset="-122"/>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232" y="1188424"/>
            <a:ext cx="5582103" cy="365786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27"/>
          <p:cNvSpPr txBox="1"/>
          <p:nvPr/>
        </p:nvSpPr>
        <p:spPr>
          <a:xfrm>
            <a:off x="264840" y="5103674"/>
            <a:ext cx="8879159" cy="1200329"/>
          </a:xfrm>
          <a:prstGeom prst="rect">
            <a:avLst/>
          </a:prstGeom>
          <a:noFill/>
        </p:spPr>
        <p:txBody>
          <a:bodyPr wrap="square" rtlCol="0">
            <a:spAutoFit/>
          </a:bodyPr>
          <a:lstStyle/>
          <a:p>
            <a:r>
              <a:rPr lang="en-US" altLang="zh-CN" dirty="0" smtClean="0"/>
              <a:t>Named </a:t>
            </a:r>
            <a:r>
              <a:rPr lang="en-US" altLang="zh-CN" dirty="0"/>
              <a:t>entities which refer to names, locations, time, and organizations play critical roles in conveying news semantics like </a:t>
            </a:r>
            <a:r>
              <a:rPr lang="en-US" altLang="zh-CN" dirty="0" smtClean="0"/>
              <a:t>who, when, where </a:t>
            </a:r>
            <a:r>
              <a:rPr lang="en-US" altLang="zh-CN" dirty="0"/>
              <a:t>and what </a:t>
            </a:r>
            <a:r>
              <a:rPr lang="en-US" altLang="zh-CN" dirty="0" err="1"/>
              <a:t>etc</a:t>
            </a:r>
            <a:endParaRPr lang="zh-CN" altLang="en-US" dirty="0"/>
          </a:p>
          <a:p>
            <a:endParaRPr lang="zh-CN" altLang="en-US" dirty="0"/>
          </a:p>
          <a:p>
            <a:endParaRPr lang="zh-CN" altLang="en-US" dirty="0"/>
          </a:p>
        </p:txBody>
      </p:sp>
      <p:cxnSp>
        <p:nvCxnSpPr>
          <p:cNvPr id="35" name="直接箭头连接符 34"/>
          <p:cNvCxnSpPr/>
          <p:nvPr/>
        </p:nvCxnSpPr>
        <p:spPr>
          <a:xfrm>
            <a:off x="6829425" y="2335895"/>
            <a:ext cx="876300" cy="254905"/>
          </a:xfrm>
          <a:prstGeom prst="straightConnector1">
            <a:avLst/>
          </a:prstGeom>
          <a:ln>
            <a:solidFill>
              <a:srgbClr val="3333CC"/>
            </a:solidFill>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83" idx="6"/>
          </p:cNvCxnSpPr>
          <p:nvPr/>
        </p:nvCxnSpPr>
        <p:spPr>
          <a:xfrm flipV="1">
            <a:off x="3149594" y="2590801"/>
            <a:ext cx="4556131" cy="59587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6" idx="7"/>
          </p:cNvCxnSpPr>
          <p:nvPr/>
        </p:nvCxnSpPr>
        <p:spPr>
          <a:xfrm flipV="1">
            <a:off x="6142627" y="2590800"/>
            <a:ext cx="1563098" cy="1405647"/>
          </a:xfrm>
          <a:prstGeom prst="line">
            <a:avLst/>
          </a:prstGeom>
          <a:ln>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93" idx="1"/>
          </p:cNvCxnSpPr>
          <p:nvPr/>
        </p:nvCxnSpPr>
        <p:spPr>
          <a:xfrm flipH="1" flipV="1">
            <a:off x="1184263" y="1695450"/>
            <a:ext cx="3075650" cy="3910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88" idx="3"/>
            <a:endCxn id="49" idx="3"/>
          </p:cNvCxnSpPr>
          <p:nvPr/>
        </p:nvCxnSpPr>
        <p:spPr>
          <a:xfrm flipH="1">
            <a:off x="1129295" y="3627011"/>
            <a:ext cx="2630926" cy="36271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61" idx="3"/>
            <a:endCxn id="98" idx="1"/>
          </p:cNvCxnSpPr>
          <p:nvPr/>
        </p:nvCxnSpPr>
        <p:spPr>
          <a:xfrm>
            <a:off x="1184263" y="2263193"/>
            <a:ext cx="3168781" cy="6572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93196" y="3805061"/>
            <a:ext cx="736099" cy="369332"/>
          </a:xfrm>
          <a:prstGeom prst="rect">
            <a:avLst/>
          </a:prstGeom>
          <a:noFill/>
        </p:spPr>
        <p:txBody>
          <a:bodyPr wrap="none" rtlCol="0">
            <a:spAutoFit/>
          </a:bodyPr>
          <a:lstStyle/>
          <a:p>
            <a:r>
              <a:rPr lang="en-US" altLang="zh-CN" dirty="0" smtClean="0"/>
              <a:t>Who?</a:t>
            </a:r>
            <a:endParaRPr lang="zh-CN" altLang="en-US" dirty="0"/>
          </a:p>
        </p:txBody>
      </p:sp>
      <p:sp>
        <p:nvSpPr>
          <p:cNvPr id="57" name="TextBox 56"/>
          <p:cNvSpPr txBox="1"/>
          <p:nvPr/>
        </p:nvSpPr>
        <p:spPr>
          <a:xfrm>
            <a:off x="7705725" y="2393045"/>
            <a:ext cx="902811" cy="369332"/>
          </a:xfrm>
          <a:prstGeom prst="rect">
            <a:avLst/>
          </a:prstGeom>
          <a:noFill/>
        </p:spPr>
        <p:txBody>
          <a:bodyPr wrap="none" rtlCol="0">
            <a:spAutoFit/>
          </a:bodyPr>
          <a:lstStyle/>
          <a:p>
            <a:r>
              <a:rPr lang="en-US" altLang="zh-CN" dirty="0" smtClean="0"/>
              <a:t>Where?</a:t>
            </a:r>
            <a:endParaRPr lang="zh-CN" altLang="en-US" dirty="0"/>
          </a:p>
        </p:txBody>
      </p:sp>
      <p:sp>
        <p:nvSpPr>
          <p:cNvPr id="61" name="TextBox 60"/>
          <p:cNvSpPr txBox="1"/>
          <p:nvPr/>
        </p:nvSpPr>
        <p:spPr>
          <a:xfrm>
            <a:off x="345572" y="2078527"/>
            <a:ext cx="838691" cy="369332"/>
          </a:xfrm>
          <a:prstGeom prst="rect">
            <a:avLst/>
          </a:prstGeom>
          <a:noFill/>
        </p:spPr>
        <p:txBody>
          <a:bodyPr wrap="none" rtlCol="0">
            <a:spAutoFit/>
          </a:bodyPr>
          <a:lstStyle/>
          <a:p>
            <a:r>
              <a:rPr lang="en-US" altLang="zh-CN" dirty="0" smtClean="0"/>
              <a:t>When?</a:t>
            </a:r>
          </a:p>
        </p:txBody>
      </p:sp>
      <p:cxnSp>
        <p:nvCxnSpPr>
          <p:cNvPr id="74" name="直接连接符 73"/>
          <p:cNvCxnSpPr>
            <a:stCxn id="91" idx="2"/>
            <a:endCxn id="49" idx="3"/>
          </p:cNvCxnSpPr>
          <p:nvPr/>
        </p:nvCxnSpPr>
        <p:spPr>
          <a:xfrm flipH="1" flipV="1">
            <a:off x="1129295" y="3989727"/>
            <a:ext cx="2630926" cy="3348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5954490" y="2021377"/>
            <a:ext cx="1219200" cy="314518"/>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2583948" y="3047913"/>
            <a:ext cx="565646" cy="277533"/>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581650" y="3951627"/>
            <a:ext cx="657225" cy="306048"/>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705225" y="3373071"/>
            <a:ext cx="375539" cy="2975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3760221" y="4162936"/>
            <a:ext cx="1135629" cy="32333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033139" y="2040427"/>
            <a:ext cx="1548511" cy="314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TextBox 95"/>
          <p:cNvSpPr txBox="1"/>
          <p:nvPr/>
        </p:nvSpPr>
        <p:spPr>
          <a:xfrm>
            <a:off x="417593" y="1435221"/>
            <a:ext cx="787395" cy="369332"/>
          </a:xfrm>
          <a:prstGeom prst="rect">
            <a:avLst/>
          </a:prstGeom>
          <a:noFill/>
        </p:spPr>
        <p:txBody>
          <a:bodyPr wrap="none" rtlCol="0">
            <a:spAutoFit/>
          </a:bodyPr>
          <a:lstStyle/>
          <a:p>
            <a:r>
              <a:rPr lang="en-US" altLang="zh-CN" dirty="0" smtClean="0"/>
              <a:t>What?</a:t>
            </a:r>
          </a:p>
        </p:txBody>
      </p:sp>
      <p:sp>
        <p:nvSpPr>
          <p:cNvPr id="98" name="椭圆 97"/>
          <p:cNvSpPr/>
          <p:nvPr/>
        </p:nvSpPr>
        <p:spPr>
          <a:xfrm>
            <a:off x="4259913" y="2888740"/>
            <a:ext cx="635937" cy="21632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98902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Related Work</a:t>
            </a:r>
            <a:endParaRPr lang="zh-CN" altLang="en-US" dirty="0">
              <a:latin typeface="Arial Unicode MS" panose="020B0604020202020204" pitchFamily="34" charset="-122"/>
            </a:endParaRPr>
          </a:p>
        </p:txBody>
      </p:sp>
      <p:sp>
        <p:nvSpPr>
          <p:cNvPr id="3" name="内容占位符 2"/>
          <p:cNvSpPr>
            <a:spLocks noGrp="1"/>
          </p:cNvSpPr>
          <p:nvPr>
            <p:ph idx="1"/>
          </p:nvPr>
        </p:nvSpPr>
        <p:spPr>
          <a:xfrm>
            <a:off x="55767" y="1482790"/>
            <a:ext cx="9038490" cy="4429156"/>
          </a:xfrm>
        </p:spPr>
        <p:txBody>
          <a:bodyPr/>
          <a:lstStyle/>
          <a:p>
            <a:r>
              <a:rPr lang="en-US" altLang="zh-CN" sz="2400" dirty="0" smtClean="0">
                <a:latin typeface="Arial Unicode MS" panose="020B0604020202020204" pitchFamily="34" charset="-122"/>
                <a:ea typeface="Arial Unicode MS" panose="020B0604020202020204" pitchFamily="34" charset="-122"/>
              </a:rPr>
              <a:t>LDA</a:t>
            </a:r>
            <a:r>
              <a:rPr lang="zh-CN" altLang="en-US" sz="2400" dirty="0" smtClean="0">
                <a:latin typeface="Arial Unicode MS" panose="020B0604020202020204" pitchFamily="34" charset="-122"/>
                <a:ea typeface="Arial Unicode MS" panose="020B0604020202020204" pitchFamily="34" charset="-122"/>
              </a:rPr>
              <a:t>（</a:t>
            </a:r>
            <a:r>
              <a:rPr lang="en-US" altLang="zh-CN" sz="2400" dirty="0"/>
              <a:t>Latent </a:t>
            </a:r>
            <a:r>
              <a:rPr lang="en-US" altLang="zh-CN" sz="2400" dirty="0" err="1"/>
              <a:t>dirichlet</a:t>
            </a:r>
            <a:r>
              <a:rPr lang="en-US" altLang="zh-CN" sz="2400" dirty="0"/>
              <a:t> allocation</a:t>
            </a:r>
            <a:r>
              <a:rPr lang="zh-CN" altLang="en-US" sz="2400" dirty="0" smtClean="0">
                <a:latin typeface="Arial Unicode MS" panose="020B0604020202020204" pitchFamily="34" charset="-122"/>
                <a:ea typeface="Arial Unicode MS" panose="020B0604020202020204" pitchFamily="34" charset="-122"/>
              </a:rPr>
              <a:t>）</a:t>
            </a:r>
            <a:r>
              <a:rPr lang="en-US" altLang="zh-CN" sz="2400" dirty="0" smtClean="0">
                <a:latin typeface="Arial Unicode MS" panose="020B0604020202020204" pitchFamily="34" charset="-122"/>
                <a:ea typeface="Arial Unicode MS" panose="020B0604020202020204" pitchFamily="34" charset="-122"/>
              </a:rPr>
              <a:t>. </a:t>
            </a:r>
          </a:p>
          <a:p>
            <a:pPr lvl="1"/>
            <a:r>
              <a:rPr lang="en-US" altLang="zh-CN" sz="2000" dirty="0" err="1"/>
              <a:t>Blei</a:t>
            </a:r>
            <a:r>
              <a:rPr lang="en-US" altLang="zh-CN" sz="2000" dirty="0"/>
              <a:t>, D.M., Ng, A.Y., Jordan, M.I</a:t>
            </a:r>
            <a:r>
              <a:rPr lang="en-US" altLang="zh-CN" sz="2000" dirty="0" smtClean="0">
                <a:latin typeface="Arial Unicode MS" panose="020B0604020202020204" pitchFamily="34" charset="-122"/>
                <a:ea typeface="Arial Unicode MS" panose="020B0604020202020204" pitchFamily="34" charset="-122"/>
              </a:rPr>
              <a:t>. </a:t>
            </a:r>
          </a:p>
          <a:p>
            <a:pPr lvl="1"/>
            <a:r>
              <a:rPr lang="en-US" altLang="zh-CN" sz="2000" dirty="0" smtClean="0"/>
              <a:t>In </a:t>
            </a:r>
            <a:r>
              <a:rPr lang="en-US" altLang="zh-CN" sz="2000" dirty="0"/>
              <a:t>Journal of </a:t>
            </a:r>
            <a:r>
              <a:rPr lang="en-US" altLang="zh-CN" sz="2000" dirty="0" smtClean="0"/>
              <a:t>Machine Learning </a:t>
            </a:r>
            <a:r>
              <a:rPr lang="en-US" altLang="zh-CN" sz="2000" dirty="0"/>
              <a:t>Research 3 (2003</a:t>
            </a:r>
            <a:r>
              <a:rPr lang="en-US" altLang="zh-CN" sz="2000" dirty="0" smtClean="0"/>
              <a:t>)</a:t>
            </a:r>
            <a:endParaRPr lang="en-US" altLang="zh-CN" sz="2000" dirty="0"/>
          </a:p>
          <a:p>
            <a:r>
              <a:rPr lang="en-US" altLang="zh-CN" sz="2400" dirty="0"/>
              <a:t>Entity topic models for </a:t>
            </a:r>
            <a:r>
              <a:rPr lang="en-US" altLang="zh-CN" sz="2400" dirty="0" smtClean="0"/>
              <a:t>mining documents </a:t>
            </a:r>
            <a:r>
              <a:rPr lang="en-US" altLang="zh-CN" sz="2400" dirty="0"/>
              <a:t>associated with entities</a:t>
            </a:r>
            <a:r>
              <a:rPr lang="en-US" altLang="zh-CN" sz="2400" dirty="0" smtClean="0">
                <a:latin typeface="Arial Unicode MS" panose="020B0604020202020204" pitchFamily="34" charset="-122"/>
                <a:ea typeface="Arial Unicode MS" panose="020B0604020202020204" pitchFamily="34" charset="-122"/>
              </a:rPr>
              <a:t> </a:t>
            </a:r>
          </a:p>
          <a:p>
            <a:pPr lvl="1"/>
            <a:r>
              <a:rPr lang="sv-SE" altLang="zh-CN" sz="2000" dirty="0"/>
              <a:t>Kim, H., Sun, Y., Hockenmaier, J., Han, J</a:t>
            </a:r>
            <a:r>
              <a:rPr lang="en-US" altLang="zh-CN" sz="2000" dirty="0" smtClean="0">
                <a:latin typeface="Arial Unicode MS" panose="020B0604020202020204" pitchFamily="34" charset="-122"/>
                <a:ea typeface="Arial Unicode MS" panose="020B0604020202020204" pitchFamily="34" charset="-122"/>
              </a:rPr>
              <a:t>. </a:t>
            </a:r>
          </a:p>
          <a:p>
            <a:pPr lvl="1"/>
            <a:r>
              <a:rPr lang="en-US" altLang="zh-CN" sz="2000" dirty="0"/>
              <a:t>In: ICDM’12. (</a:t>
            </a:r>
            <a:r>
              <a:rPr lang="en-US" altLang="zh-CN" sz="2000" dirty="0" smtClean="0"/>
              <a:t>2012)</a:t>
            </a:r>
            <a:endParaRPr lang="en-US" altLang="zh-CN" sz="2000" dirty="0" smtClean="0">
              <a:latin typeface="Arial Unicode MS" panose="020B0604020202020204" pitchFamily="34" charset="-122"/>
              <a:ea typeface="Arial Unicode MS" panose="020B0604020202020204" pitchFamily="34" charset="-122"/>
            </a:endParaRPr>
          </a:p>
          <a:p>
            <a:r>
              <a:rPr lang="en-US" altLang="zh-CN" sz="2400" dirty="0"/>
              <a:t>Statistical entity-topic models</a:t>
            </a:r>
            <a:r>
              <a:rPr lang="en-US" altLang="zh-CN" sz="2400" dirty="0" smtClean="0">
                <a:latin typeface="Arial Unicode MS" panose="020B0604020202020204" pitchFamily="34" charset="-122"/>
                <a:ea typeface="Arial Unicode MS" panose="020B0604020202020204" pitchFamily="34" charset="-122"/>
              </a:rPr>
              <a:t>.</a:t>
            </a:r>
          </a:p>
          <a:p>
            <a:pPr lvl="1"/>
            <a:r>
              <a:rPr lang="en-US" altLang="zh-CN" sz="2000" dirty="0"/>
              <a:t>Newman, D., </a:t>
            </a:r>
            <a:r>
              <a:rPr lang="en-US" altLang="zh-CN" sz="2000" dirty="0" err="1"/>
              <a:t>Chemudugunta</a:t>
            </a:r>
            <a:r>
              <a:rPr lang="en-US" altLang="zh-CN" sz="2000" dirty="0"/>
              <a:t>, C., Smyth, P</a:t>
            </a:r>
            <a:r>
              <a:rPr lang="en-US" altLang="zh-CN" sz="2000" dirty="0" smtClean="0">
                <a:latin typeface="Arial Unicode MS" panose="020B0604020202020204" pitchFamily="34" charset="-122"/>
                <a:ea typeface="Arial Unicode MS" panose="020B0604020202020204" pitchFamily="34" charset="-122"/>
              </a:rPr>
              <a:t>. </a:t>
            </a:r>
          </a:p>
          <a:p>
            <a:pPr lvl="1"/>
            <a:r>
              <a:rPr lang="en-US" altLang="zh-CN" sz="2000" dirty="0" smtClean="0"/>
              <a:t>In KDD</a:t>
            </a:r>
            <a:r>
              <a:rPr lang="en-US" altLang="zh-CN" sz="2000" dirty="0"/>
              <a:t>. (2006</a:t>
            </a:r>
            <a:r>
              <a:rPr lang="en-US" altLang="zh-CN" sz="2000" dirty="0" smtClean="0"/>
              <a:t>)</a:t>
            </a:r>
            <a:endParaRPr lang="zh-CN" altLang="en-US" sz="2000" dirty="0"/>
          </a:p>
        </p:txBody>
      </p:sp>
    </p:spTree>
    <p:extLst>
      <p:ext uri="{BB962C8B-B14F-4D97-AF65-F5344CB8AC3E}">
        <p14:creationId xmlns:p14="http://schemas.microsoft.com/office/powerpoint/2010/main" val="27424833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Unicode MS" panose="020B0604020202020204" pitchFamily="34" charset="-122"/>
              </a:rPr>
              <a:t>Related Work</a:t>
            </a:r>
            <a:endParaRPr lang="zh-CN" altLang="en-US" dirty="0"/>
          </a:p>
        </p:txBody>
      </p:sp>
      <p:sp>
        <p:nvSpPr>
          <p:cNvPr id="3" name="内容占位符 2"/>
          <p:cNvSpPr>
            <a:spLocks noGrp="1"/>
          </p:cNvSpPr>
          <p:nvPr>
            <p:ph idx="1"/>
          </p:nvPr>
        </p:nvSpPr>
        <p:spPr>
          <a:xfrm>
            <a:off x="323851" y="981074"/>
            <a:ext cx="8436219" cy="5211907"/>
          </a:xfrm>
        </p:spPr>
        <p:txBody>
          <a:bodyPr/>
          <a:lstStyle/>
          <a:p>
            <a:pPr>
              <a:buFont typeface="Wingdings" panose="05000000000000000000" pitchFamily="2" charset="2"/>
              <a:buChar char="l"/>
            </a:pPr>
            <a:r>
              <a:rPr lang="en-US" altLang="zh-CN" sz="2400" dirty="0" smtClean="0"/>
              <a:t>The dependency of topic, entity and word</a:t>
            </a:r>
          </a:p>
          <a:p>
            <a:pPr>
              <a:buFont typeface="Wingdings" panose="05000000000000000000" pitchFamily="2" charset="2"/>
              <a:buChar char="l"/>
            </a:pPr>
            <a:endParaRPr lang="en-US" altLang="zh-CN" sz="2800" dirty="0"/>
          </a:p>
          <a:p>
            <a:pPr>
              <a:buFont typeface="Wingdings" panose="05000000000000000000" pitchFamily="2" charset="2"/>
              <a:buChar char="l"/>
            </a:pPr>
            <a:endParaRPr lang="en-US" altLang="zh-CN" sz="2800" dirty="0" smtClean="0"/>
          </a:p>
          <a:p>
            <a:pPr>
              <a:buFont typeface="Wingdings" panose="05000000000000000000" pitchFamily="2" charset="2"/>
              <a:buChar char="l"/>
            </a:pPr>
            <a:endParaRPr lang="en-US" altLang="zh-CN" sz="2800" dirty="0"/>
          </a:p>
          <a:p>
            <a:pPr>
              <a:buFont typeface="Wingdings" panose="05000000000000000000" pitchFamily="2" charset="2"/>
              <a:buChar char="l"/>
            </a:pPr>
            <a:endParaRPr lang="en-US" altLang="zh-CN" sz="2800" dirty="0" smtClean="0"/>
          </a:p>
          <a:p>
            <a:pPr>
              <a:buFont typeface="Wingdings" panose="05000000000000000000" pitchFamily="2" charset="2"/>
              <a:buChar char="l"/>
            </a:pPr>
            <a:endParaRPr lang="en-US" altLang="zh-CN" sz="2800" dirty="0"/>
          </a:p>
          <a:p>
            <a:pPr>
              <a:buFont typeface="Wingdings" panose="05000000000000000000" pitchFamily="2" charset="2"/>
              <a:buChar char="l"/>
            </a:pPr>
            <a:endParaRPr lang="en-US" altLang="zh-CN" sz="2400" dirty="0" smtClean="0"/>
          </a:p>
          <a:p>
            <a:pPr>
              <a:buFont typeface="Wingdings" panose="05000000000000000000" pitchFamily="2" charset="2"/>
              <a:buChar char="l"/>
            </a:pPr>
            <a:endParaRPr lang="en-US" altLang="zh-CN" sz="2400" dirty="0" smtClean="0"/>
          </a:p>
          <a:p>
            <a:pPr>
              <a:buFont typeface="Wingdings" panose="05000000000000000000" pitchFamily="2" charset="2"/>
              <a:buChar char="l"/>
            </a:pPr>
            <a:r>
              <a:rPr lang="en-US" altLang="zh-CN" sz="2400" dirty="0" smtClean="0"/>
              <a:t>We propose Entity Centered Topic Model (ECTM).</a:t>
            </a:r>
          </a:p>
          <a:p>
            <a:pPr>
              <a:buFont typeface="Wingdings" panose="05000000000000000000" pitchFamily="2" charset="2"/>
              <a:buChar char="l"/>
            </a:pPr>
            <a:endParaRPr lang="en-US" altLang="zh-CN" sz="2400" dirty="0" smtClean="0"/>
          </a:p>
          <a:p>
            <a:pPr>
              <a:buFont typeface="Wingdings" panose="05000000000000000000" pitchFamily="2" charset="2"/>
              <a:buChar char="l"/>
            </a:pPr>
            <a:r>
              <a:rPr lang="en-US" altLang="zh-CN" sz="2400" dirty="0" smtClean="0"/>
              <a:t>We cluster news articles according to entity topics.</a:t>
            </a:r>
            <a:endParaRPr lang="zh-CN" altLang="en-US" sz="2400" dirty="0"/>
          </a:p>
          <a:p>
            <a:pPr>
              <a:buFont typeface="Wingdings" panose="05000000000000000000" pitchFamily="2" charset="2"/>
              <a:buChar char="l"/>
            </a:pPr>
            <a:endParaRPr lang="zh-CN" altLang="en-US" sz="28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86" y="1600420"/>
            <a:ext cx="7875814" cy="265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789285" y="1793081"/>
            <a:ext cx="877660" cy="77628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CC"/>
              </a:solidFill>
            </a:endParaRPr>
          </a:p>
        </p:txBody>
      </p:sp>
    </p:spTree>
    <p:extLst>
      <p:ext uri="{BB962C8B-B14F-4D97-AF65-F5344CB8AC3E}">
        <p14:creationId xmlns:p14="http://schemas.microsoft.com/office/powerpoint/2010/main" val="3058408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work</a:t>
            </a:r>
            <a:endParaRPr lang="zh-CN" altLang="en-US" dirty="0"/>
          </a:p>
        </p:txBody>
      </p:sp>
      <p:sp>
        <p:nvSpPr>
          <p:cNvPr id="3" name="内容占位符 2"/>
          <p:cNvSpPr>
            <a:spLocks noGrp="1"/>
          </p:cNvSpPr>
          <p:nvPr>
            <p:ph idx="1"/>
          </p:nvPr>
        </p:nvSpPr>
        <p:spPr/>
        <p:txBody>
          <a:bodyPr/>
          <a:lstStyle/>
          <a:p>
            <a:r>
              <a:rPr lang="en-US" altLang="zh-CN" sz="1800" dirty="0" smtClean="0"/>
              <a:t>Entity topic: A multinomial distribution over entities, represented by top 15 entities.</a:t>
            </a:r>
          </a:p>
          <a:p>
            <a:r>
              <a:rPr lang="en-US" altLang="zh-CN" sz="1800" dirty="0" smtClean="0"/>
              <a:t>Word topic: A multinomial distribution over words, represented by top 15 words. </a:t>
            </a:r>
          </a:p>
          <a:p>
            <a:endParaRPr lang="en-US" altLang="zh-CN" sz="1800" dirty="0"/>
          </a:p>
          <a:p>
            <a:endParaRPr lang="en-US" altLang="zh-CN" sz="1800" dirty="0" smtClean="0"/>
          </a:p>
          <a:p>
            <a:endParaRPr lang="en-US" altLang="zh-CN" sz="1800" dirty="0"/>
          </a:p>
          <a:p>
            <a:endParaRPr lang="en-US" altLang="zh-CN" sz="1800" dirty="0" smtClean="0"/>
          </a:p>
          <a:p>
            <a:endParaRPr lang="en-US" altLang="zh-CN" sz="1800" dirty="0" smtClean="0"/>
          </a:p>
          <a:p>
            <a:endParaRPr lang="en-US" altLang="zh-CN" sz="1800" dirty="0"/>
          </a:p>
          <a:p>
            <a:endParaRPr lang="en-US" altLang="zh-CN" sz="1800" dirty="0" smtClean="0"/>
          </a:p>
          <a:p>
            <a:r>
              <a:rPr lang="en-US" altLang="zh-CN" sz="1800" dirty="0" smtClean="0"/>
              <a:t>We separately generate entities and words.</a:t>
            </a:r>
          </a:p>
          <a:p>
            <a:r>
              <a:rPr lang="en-US" altLang="zh-CN" sz="1800" dirty="0" smtClean="0"/>
              <a:t>We assume when writing a news article, named entities are determined first, which implies a set of entity topics. Then there goes the word topic given the entity topic which has a multinomial distribution over word topics.</a:t>
            </a:r>
            <a:endParaRPr lang="zh-CN" altLang="en-US" sz="1800" dirty="0"/>
          </a:p>
        </p:txBody>
      </p:sp>
      <p:pic>
        <p:nvPicPr>
          <p:cNvPr id="5196"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44" y="2190750"/>
            <a:ext cx="142398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97"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2190750"/>
            <a:ext cx="10477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1683545" y="4486275"/>
            <a:ext cx="1200585" cy="338554"/>
          </a:xfrm>
          <a:prstGeom prst="rect">
            <a:avLst/>
          </a:prstGeom>
          <a:noFill/>
        </p:spPr>
        <p:txBody>
          <a:bodyPr wrap="none" rtlCol="0">
            <a:spAutoFit/>
          </a:bodyPr>
          <a:lstStyle/>
          <a:p>
            <a:r>
              <a:rPr lang="en-US" altLang="zh-CN" sz="1600" dirty="0" smtClean="0"/>
              <a:t>Entity Topic</a:t>
            </a:r>
            <a:endParaRPr lang="zh-CN" altLang="en-US" sz="1600" dirty="0"/>
          </a:p>
        </p:txBody>
      </p:sp>
      <p:sp>
        <p:nvSpPr>
          <p:cNvPr id="63" name="TextBox 62"/>
          <p:cNvSpPr txBox="1"/>
          <p:nvPr/>
        </p:nvSpPr>
        <p:spPr>
          <a:xfrm>
            <a:off x="4324350" y="4457700"/>
            <a:ext cx="1148904" cy="338554"/>
          </a:xfrm>
          <a:prstGeom prst="rect">
            <a:avLst/>
          </a:prstGeom>
          <a:noFill/>
        </p:spPr>
        <p:txBody>
          <a:bodyPr wrap="none" rtlCol="0">
            <a:spAutoFit/>
          </a:bodyPr>
          <a:lstStyle/>
          <a:p>
            <a:r>
              <a:rPr lang="en-US" altLang="zh-CN" sz="1600" dirty="0" smtClean="0"/>
              <a:t>Word Topic</a:t>
            </a:r>
            <a:endParaRPr lang="zh-CN" altLang="en-US" sz="1600" dirty="0"/>
          </a:p>
        </p:txBody>
      </p:sp>
    </p:spTree>
    <p:extLst>
      <p:ext uri="{BB962C8B-B14F-4D97-AF65-F5344CB8AC3E}">
        <p14:creationId xmlns:p14="http://schemas.microsoft.com/office/powerpoint/2010/main" val="1392318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1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9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ECTM(Entity Centered Topic Model)</a:t>
            </a:r>
            <a:endParaRPr lang="zh-CN" altLang="en-US" dirty="0"/>
          </a:p>
        </p:txBody>
      </p:sp>
      <p:sp>
        <p:nvSpPr>
          <p:cNvPr id="3" name="内容占位符 2"/>
          <p:cNvSpPr>
            <a:spLocks noGrp="1"/>
          </p:cNvSpPr>
          <p:nvPr>
            <p:ph idx="1"/>
          </p:nvPr>
        </p:nvSpPr>
        <p:spPr/>
        <p:txBody>
          <a:bodyPr/>
          <a:lstStyle/>
          <a:p>
            <a:r>
              <a:rPr lang="en-US" altLang="zh-CN" dirty="0" smtClean="0"/>
              <a:t>Denotations</a:t>
            </a:r>
            <a:endParaRPr lang="zh-CN" alt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430193"/>
            <a:ext cx="486942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4084089789"/>
              </p:ext>
            </p:extLst>
          </p:nvPr>
        </p:nvGraphicFramePr>
        <p:xfrm>
          <a:off x="1251611" y="2279886"/>
          <a:ext cx="124200" cy="113018"/>
        </p:xfrm>
        <a:graphic>
          <a:graphicData uri="http://schemas.openxmlformats.org/presentationml/2006/ole">
            <mc:AlternateContent xmlns:mc="http://schemas.openxmlformats.org/markup-compatibility/2006">
              <mc:Choice xmlns:v="urn:schemas-microsoft-com:vml" Requires="v">
                <p:oleObj spid="_x0000_s10246"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251611" y="2279886"/>
                        <a:ext cx="124200" cy="113018"/>
                      </a:xfrm>
                      <a:prstGeom prst="rect">
                        <a:avLst/>
                      </a:prstGeom>
                    </p:spPr>
                  </p:pic>
                </p:oleObj>
              </mc:Fallback>
            </mc:AlternateContent>
          </a:graphicData>
        </a:graphic>
      </p:graphicFrame>
      <p:graphicFrame>
        <p:nvGraphicFramePr>
          <p:cNvPr id="7" name="对象 120"/>
          <p:cNvGraphicFramePr>
            <a:graphicFrameLocks noChangeAspect="1"/>
          </p:cNvGraphicFramePr>
          <p:nvPr>
            <p:extLst>
              <p:ext uri="{D42A27DB-BD31-4B8C-83A1-F6EECF244321}">
                <p14:modId xmlns:p14="http://schemas.microsoft.com/office/powerpoint/2010/main" val="2370502085"/>
              </p:ext>
            </p:extLst>
          </p:nvPr>
        </p:nvGraphicFramePr>
        <p:xfrm>
          <a:off x="485778" y="5038795"/>
          <a:ext cx="77834" cy="134603"/>
        </p:xfrm>
        <a:graphic>
          <a:graphicData uri="http://schemas.openxmlformats.org/presentationml/2006/ole">
            <mc:AlternateContent xmlns:mc="http://schemas.openxmlformats.org/markup-compatibility/2006">
              <mc:Choice xmlns:v="urn:schemas-microsoft-com:vml" Requires="v">
                <p:oleObj spid="_x0000_s10247" name="Equation" r:id="rId7" imgW="126720" imgH="203040" progId="Equation.DSMT4">
                  <p:embed/>
                </p:oleObj>
              </mc:Choice>
              <mc:Fallback>
                <p:oleObj name="Equation" r:id="rId7" imgW="126720" imgH="203040" progId="Equation.DSMT4">
                  <p:embed/>
                  <p:pic>
                    <p:nvPicPr>
                      <p:cNvPr id="0" name=""/>
                      <p:cNvPicPr>
                        <a:picLocks noChangeAspect="1" noChangeArrowheads="1"/>
                      </p:cNvPicPr>
                      <p:nvPr/>
                    </p:nvPicPr>
                    <p:blipFill>
                      <a:blip r:embed="rId8"/>
                      <a:srcRect/>
                      <a:stretch>
                        <a:fillRect/>
                      </a:stretch>
                    </p:blipFill>
                    <p:spPr bwMode="auto">
                      <a:xfrm>
                        <a:off x="485778" y="5038795"/>
                        <a:ext cx="77834" cy="134603"/>
                      </a:xfrm>
                      <a:prstGeom prst="rect">
                        <a:avLst/>
                      </a:prstGeom>
                      <a:noFill/>
                      <a:ln>
                        <a:noFill/>
                      </a:ln>
                      <a:extLst/>
                    </p:spPr>
                  </p:pic>
                </p:oleObj>
              </mc:Fallback>
            </mc:AlternateContent>
          </a:graphicData>
        </a:graphic>
      </p:graphicFrame>
      <p:sp>
        <p:nvSpPr>
          <p:cNvPr id="8" name="Rectangle 59"/>
          <p:cNvSpPr>
            <a:spLocks noChangeArrowheads="1"/>
          </p:cNvSpPr>
          <p:nvPr/>
        </p:nvSpPr>
        <p:spPr bwMode="auto">
          <a:xfrm>
            <a:off x="1002411" y="2919321"/>
            <a:ext cx="1526566" cy="1914421"/>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9" name="Rectangle 58"/>
          <p:cNvSpPr>
            <a:spLocks noChangeArrowheads="1"/>
          </p:cNvSpPr>
          <p:nvPr/>
        </p:nvSpPr>
        <p:spPr bwMode="auto">
          <a:xfrm>
            <a:off x="1205032" y="4919014"/>
            <a:ext cx="558590" cy="594436"/>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0" name="Rectangle 57"/>
          <p:cNvSpPr>
            <a:spLocks noChangeArrowheads="1"/>
          </p:cNvSpPr>
          <p:nvPr/>
        </p:nvSpPr>
        <p:spPr bwMode="auto">
          <a:xfrm>
            <a:off x="1205032" y="3685779"/>
            <a:ext cx="528197" cy="1034596"/>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1" name="Oval 56"/>
          <p:cNvSpPr>
            <a:spLocks noChangeArrowheads="1"/>
          </p:cNvSpPr>
          <p:nvPr/>
        </p:nvSpPr>
        <p:spPr bwMode="auto">
          <a:xfrm>
            <a:off x="1325684" y="3296882"/>
            <a:ext cx="215054" cy="243492"/>
          </a:xfrm>
          <a:prstGeom prst="ellipse">
            <a:avLst/>
          </a:prstGeom>
          <a:solidFill>
            <a:srgbClr val="00B0F0"/>
          </a:solidFill>
          <a:ln w="9525">
            <a:solidFill>
              <a:schemeClr val="tx1"/>
            </a:solidFill>
            <a:round/>
            <a:headEnd/>
            <a:tailEnd/>
          </a:ln>
        </p:spPr>
        <p:txBody>
          <a:bodyPr/>
          <a:lstStyle/>
          <a:p>
            <a:endParaRPr lang="zh-CN" altLang="en-US" sz="1200">
              <a:latin typeface="Times New Roman" pitchFamily="18" charset="0"/>
              <a:cs typeface="Times New Roman" pitchFamily="18" charset="0"/>
            </a:endParaRPr>
          </a:p>
        </p:txBody>
      </p:sp>
      <p:sp>
        <p:nvSpPr>
          <p:cNvPr id="12" name="Oval 55"/>
          <p:cNvSpPr>
            <a:spLocks noChangeArrowheads="1"/>
          </p:cNvSpPr>
          <p:nvPr/>
        </p:nvSpPr>
        <p:spPr bwMode="auto">
          <a:xfrm>
            <a:off x="1313711" y="2392904"/>
            <a:ext cx="227027" cy="249900"/>
          </a:xfrm>
          <a:prstGeom prst="ellipse">
            <a:avLst/>
          </a:prstGeom>
          <a:solidFill>
            <a:srgbClr val="FFC00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13" name="箭头 17"/>
          <p:cNvSpPr>
            <a:spLocks noChangeShapeType="1"/>
          </p:cNvSpPr>
          <p:nvPr/>
        </p:nvSpPr>
        <p:spPr bwMode="auto">
          <a:xfrm>
            <a:off x="1433211" y="4094393"/>
            <a:ext cx="0" cy="2717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4" name="箭头 18"/>
          <p:cNvSpPr>
            <a:spLocks noChangeShapeType="1"/>
          </p:cNvSpPr>
          <p:nvPr/>
        </p:nvSpPr>
        <p:spPr bwMode="auto">
          <a:xfrm flipV="1">
            <a:off x="1421468" y="4635270"/>
            <a:ext cx="6332" cy="4800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5" name="箭头 16"/>
          <p:cNvSpPr>
            <a:spLocks noChangeShapeType="1"/>
          </p:cNvSpPr>
          <p:nvPr/>
        </p:nvSpPr>
        <p:spPr bwMode="auto">
          <a:xfrm>
            <a:off x="1439428" y="3540374"/>
            <a:ext cx="922" cy="3277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6" name="Rectangle 50"/>
          <p:cNvSpPr>
            <a:spLocks noChangeArrowheads="1"/>
          </p:cNvSpPr>
          <p:nvPr/>
        </p:nvSpPr>
        <p:spPr bwMode="auto">
          <a:xfrm>
            <a:off x="1813357" y="3139647"/>
            <a:ext cx="466950" cy="1638890"/>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7" name="Rectangle 49"/>
          <p:cNvSpPr>
            <a:spLocks noChangeArrowheads="1"/>
          </p:cNvSpPr>
          <p:nvPr/>
        </p:nvSpPr>
        <p:spPr bwMode="auto">
          <a:xfrm>
            <a:off x="2581475" y="3200766"/>
            <a:ext cx="430570" cy="929115"/>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8" name="Rectangle 48"/>
          <p:cNvSpPr>
            <a:spLocks noChangeArrowheads="1"/>
          </p:cNvSpPr>
          <p:nvPr/>
        </p:nvSpPr>
        <p:spPr bwMode="auto">
          <a:xfrm>
            <a:off x="1833767" y="4979640"/>
            <a:ext cx="551221" cy="485013"/>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9" name="Oval 47"/>
          <p:cNvSpPr>
            <a:spLocks noChangeArrowheads="1"/>
          </p:cNvSpPr>
          <p:nvPr/>
        </p:nvSpPr>
        <p:spPr bwMode="auto">
          <a:xfrm>
            <a:off x="1908681" y="3322512"/>
            <a:ext cx="257421" cy="267151"/>
          </a:xfrm>
          <a:prstGeom prst="ellipse">
            <a:avLst/>
          </a:prstGeom>
          <a:solidFill>
            <a:srgbClr val="FFFFFF"/>
          </a:solidFill>
          <a:ln w="9525">
            <a:solidFill>
              <a:schemeClr val="tx1"/>
            </a:solidFill>
            <a:round/>
            <a:headEnd/>
            <a:tailEnd/>
          </a:ln>
        </p:spPr>
        <p:txBody>
          <a:bodyPr/>
          <a:lstStyle/>
          <a:p>
            <a:endParaRPr lang="zh-CN" altLang="en-US" sz="1200">
              <a:latin typeface="Times New Roman" pitchFamily="18" charset="0"/>
              <a:cs typeface="Times New Roman" pitchFamily="18" charset="0"/>
            </a:endParaRPr>
          </a:p>
        </p:txBody>
      </p:sp>
      <p:sp>
        <p:nvSpPr>
          <p:cNvPr id="20" name="Oval 46"/>
          <p:cNvSpPr>
            <a:spLocks noChangeArrowheads="1"/>
          </p:cNvSpPr>
          <p:nvPr/>
        </p:nvSpPr>
        <p:spPr bwMode="auto">
          <a:xfrm>
            <a:off x="2643643" y="3348143"/>
            <a:ext cx="221962" cy="243492"/>
          </a:xfrm>
          <a:prstGeom prst="ellipse">
            <a:avLst/>
          </a:prstGeom>
          <a:solidFill>
            <a:srgbClr val="FFC00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21" name="Oval 45"/>
          <p:cNvSpPr>
            <a:spLocks noChangeArrowheads="1"/>
          </p:cNvSpPr>
          <p:nvPr/>
        </p:nvSpPr>
        <p:spPr bwMode="auto">
          <a:xfrm>
            <a:off x="1908681" y="3806047"/>
            <a:ext cx="251434" cy="288346"/>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22" name="AutoShape 44"/>
          <p:cNvCxnSpPr>
            <a:cxnSpLocks noChangeShapeType="1"/>
          </p:cNvCxnSpPr>
          <p:nvPr/>
        </p:nvCxnSpPr>
        <p:spPr bwMode="auto">
          <a:xfrm flipH="1">
            <a:off x="2034398" y="3589664"/>
            <a:ext cx="3224" cy="21638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箭头 244"/>
          <p:cNvSpPr>
            <a:spLocks noChangeShapeType="1"/>
          </p:cNvSpPr>
          <p:nvPr/>
        </p:nvSpPr>
        <p:spPr bwMode="auto">
          <a:xfrm>
            <a:off x="2034858" y="4094393"/>
            <a:ext cx="2763" cy="32679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cxnSp>
        <p:nvCxnSpPr>
          <p:cNvPr id="24" name="AutoShape 42"/>
          <p:cNvCxnSpPr>
            <a:cxnSpLocks noChangeShapeType="1"/>
          </p:cNvCxnSpPr>
          <p:nvPr/>
        </p:nvCxnSpPr>
        <p:spPr bwMode="auto">
          <a:xfrm flipH="1" flipV="1">
            <a:off x="2028411" y="4695730"/>
            <a:ext cx="8749" cy="3775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箭头 248"/>
          <p:cNvSpPr>
            <a:spLocks noChangeShapeType="1"/>
          </p:cNvSpPr>
          <p:nvPr/>
        </p:nvSpPr>
        <p:spPr bwMode="auto">
          <a:xfrm>
            <a:off x="2757847" y="3591636"/>
            <a:ext cx="1382" cy="221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cxnSp>
        <p:nvCxnSpPr>
          <p:cNvPr id="26" name="AutoShape 40"/>
          <p:cNvCxnSpPr>
            <a:cxnSpLocks noChangeShapeType="1"/>
          </p:cNvCxnSpPr>
          <p:nvPr/>
        </p:nvCxnSpPr>
        <p:spPr bwMode="auto">
          <a:xfrm flipH="1">
            <a:off x="2160115" y="3938143"/>
            <a:ext cx="483527" cy="1232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AutoShape 39"/>
          <p:cNvCxnSpPr>
            <a:cxnSpLocks noChangeShapeType="1"/>
          </p:cNvCxnSpPr>
          <p:nvPr/>
        </p:nvCxnSpPr>
        <p:spPr bwMode="auto">
          <a:xfrm flipV="1">
            <a:off x="1540739" y="3322512"/>
            <a:ext cx="496882" cy="425372"/>
          </a:xfrm>
          <a:prstGeom prst="curvedConnector3">
            <a:avLst>
              <a:gd name="adj1" fmla="val 1969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Oval 29"/>
          <p:cNvSpPr>
            <a:spLocks noChangeArrowheads="1"/>
          </p:cNvSpPr>
          <p:nvPr/>
        </p:nvSpPr>
        <p:spPr bwMode="auto">
          <a:xfrm rot="21300000">
            <a:off x="1331670" y="4376189"/>
            <a:ext cx="227027" cy="262716"/>
          </a:xfrm>
          <a:prstGeom prst="ellipse">
            <a:avLst/>
          </a:prstGeom>
          <a:solidFill>
            <a:srgbClr val="80808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29" name="Oval 28"/>
          <p:cNvSpPr>
            <a:spLocks noChangeArrowheads="1"/>
          </p:cNvSpPr>
          <p:nvPr/>
        </p:nvSpPr>
        <p:spPr bwMode="auto">
          <a:xfrm>
            <a:off x="1325684" y="3873574"/>
            <a:ext cx="221041" cy="237084"/>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0" name="Oval 26"/>
          <p:cNvSpPr>
            <a:spLocks noChangeArrowheads="1"/>
          </p:cNvSpPr>
          <p:nvPr/>
        </p:nvSpPr>
        <p:spPr bwMode="auto">
          <a:xfrm>
            <a:off x="1304165" y="5096458"/>
            <a:ext cx="239001" cy="269123"/>
          </a:xfrm>
          <a:prstGeom prst="ellipse">
            <a:avLst/>
          </a:prstGeom>
          <a:solidFill>
            <a:srgbClr val="00B0F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1" name="Oval 23"/>
          <p:cNvSpPr>
            <a:spLocks noChangeArrowheads="1"/>
          </p:cNvSpPr>
          <p:nvPr/>
        </p:nvSpPr>
        <p:spPr bwMode="auto">
          <a:xfrm>
            <a:off x="2714560" y="5073784"/>
            <a:ext cx="227948" cy="249407"/>
          </a:xfrm>
          <a:prstGeom prst="ellipse">
            <a:avLst/>
          </a:prstGeom>
          <a:solidFill>
            <a:srgbClr val="FFC00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2" name="Oval 20"/>
          <p:cNvSpPr>
            <a:spLocks noChangeArrowheads="1"/>
          </p:cNvSpPr>
          <p:nvPr/>
        </p:nvSpPr>
        <p:spPr bwMode="auto">
          <a:xfrm>
            <a:off x="1936080" y="5073291"/>
            <a:ext cx="221501" cy="249900"/>
          </a:xfrm>
          <a:prstGeom prst="ellipse">
            <a:avLst/>
          </a:prstGeom>
          <a:solidFill>
            <a:srgbClr val="00B0F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33" name="AutoShape 18"/>
          <p:cNvCxnSpPr>
            <a:cxnSpLocks noChangeShapeType="1"/>
          </p:cNvCxnSpPr>
          <p:nvPr/>
        </p:nvCxnSpPr>
        <p:spPr bwMode="auto">
          <a:xfrm flipH="1">
            <a:off x="2147682" y="5198487"/>
            <a:ext cx="566878" cy="49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Oval 14"/>
          <p:cNvSpPr>
            <a:spLocks noChangeArrowheads="1"/>
          </p:cNvSpPr>
          <p:nvPr/>
        </p:nvSpPr>
        <p:spPr bwMode="auto">
          <a:xfrm>
            <a:off x="2643643" y="3812947"/>
            <a:ext cx="221041" cy="249900"/>
          </a:xfrm>
          <a:prstGeom prst="ellipse">
            <a:avLst/>
          </a:prstGeom>
          <a:solidFill>
            <a:srgbClr val="00B0F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35" name="AutoShape 13"/>
          <p:cNvCxnSpPr>
            <a:cxnSpLocks noChangeShapeType="1"/>
          </p:cNvCxnSpPr>
          <p:nvPr/>
        </p:nvCxnSpPr>
        <p:spPr bwMode="auto">
          <a:xfrm>
            <a:off x="795185" y="5215739"/>
            <a:ext cx="501896" cy="152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Oval 7"/>
          <p:cNvSpPr>
            <a:spLocks noChangeArrowheads="1"/>
          </p:cNvSpPr>
          <p:nvPr/>
        </p:nvSpPr>
        <p:spPr bwMode="auto">
          <a:xfrm>
            <a:off x="1908681" y="4421186"/>
            <a:ext cx="239001" cy="274545"/>
          </a:xfrm>
          <a:prstGeom prst="ellipse">
            <a:avLst/>
          </a:prstGeom>
          <a:solidFill>
            <a:srgbClr val="80808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7" name="Oval 3"/>
          <p:cNvSpPr>
            <a:spLocks noChangeArrowheads="1"/>
          </p:cNvSpPr>
          <p:nvPr/>
        </p:nvSpPr>
        <p:spPr bwMode="auto">
          <a:xfrm>
            <a:off x="591643" y="5096458"/>
            <a:ext cx="221501" cy="250885"/>
          </a:xfrm>
          <a:prstGeom prst="ellipse">
            <a:avLst/>
          </a:prstGeom>
          <a:solidFill>
            <a:srgbClr val="FFC00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graphicFrame>
        <p:nvGraphicFramePr>
          <p:cNvPr id="38" name="对象 123"/>
          <p:cNvGraphicFramePr>
            <a:graphicFrameLocks noChangeAspect="1"/>
          </p:cNvGraphicFramePr>
          <p:nvPr>
            <p:extLst>
              <p:ext uri="{D42A27DB-BD31-4B8C-83A1-F6EECF244321}">
                <p14:modId xmlns:p14="http://schemas.microsoft.com/office/powerpoint/2010/main" val="898679405"/>
              </p:ext>
            </p:extLst>
          </p:nvPr>
        </p:nvGraphicFramePr>
        <p:xfrm>
          <a:off x="1564621" y="3864059"/>
          <a:ext cx="77465" cy="102260"/>
        </p:xfrm>
        <a:graphic>
          <a:graphicData uri="http://schemas.openxmlformats.org/presentationml/2006/ole">
            <mc:AlternateContent xmlns:mc="http://schemas.openxmlformats.org/markup-compatibility/2006">
              <mc:Choice xmlns:v="urn:schemas-microsoft-com:vml" Requires="v">
                <p:oleObj spid="_x0000_s10248" name="Equation" r:id="rId9" imgW="126720" imgH="152280" progId="Equation.DSMT4">
                  <p:embed/>
                </p:oleObj>
              </mc:Choice>
              <mc:Fallback>
                <p:oleObj name="Equation" r:id="rId9" imgW="126720" imgH="152280" progId="Equation.DSMT4">
                  <p:embed/>
                  <p:pic>
                    <p:nvPicPr>
                      <p:cNvPr id="0" name=""/>
                      <p:cNvPicPr>
                        <a:picLocks noChangeAspect="1" noChangeArrowheads="1"/>
                      </p:cNvPicPr>
                      <p:nvPr/>
                    </p:nvPicPr>
                    <p:blipFill>
                      <a:blip r:embed="rId10"/>
                      <a:srcRect/>
                      <a:stretch>
                        <a:fillRect/>
                      </a:stretch>
                    </p:blipFill>
                    <p:spPr bwMode="auto">
                      <a:xfrm>
                        <a:off x="1564621" y="3864059"/>
                        <a:ext cx="77465" cy="102260"/>
                      </a:xfrm>
                      <a:prstGeom prst="rect">
                        <a:avLst/>
                      </a:prstGeom>
                      <a:noFill/>
                      <a:ln>
                        <a:noFill/>
                      </a:ln>
                      <a:extLst/>
                    </p:spPr>
                  </p:pic>
                </p:oleObj>
              </mc:Fallback>
            </mc:AlternateContent>
          </a:graphicData>
        </a:graphic>
      </p:graphicFrame>
      <p:graphicFrame>
        <p:nvGraphicFramePr>
          <p:cNvPr id="39" name="对象 124"/>
          <p:cNvGraphicFramePr>
            <a:graphicFrameLocks noChangeAspect="1"/>
          </p:cNvGraphicFramePr>
          <p:nvPr>
            <p:extLst>
              <p:ext uri="{D42A27DB-BD31-4B8C-83A1-F6EECF244321}">
                <p14:modId xmlns:p14="http://schemas.microsoft.com/office/powerpoint/2010/main" val="4169680430"/>
              </p:ext>
            </p:extLst>
          </p:nvPr>
        </p:nvGraphicFramePr>
        <p:xfrm>
          <a:off x="1533798" y="4290491"/>
          <a:ext cx="71797" cy="96244"/>
        </p:xfrm>
        <a:graphic>
          <a:graphicData uri="http://schemas.openxmlformats.org/presentationml/2006/ole">
            <mc:AlternateContent xmlns:mc="http://schemas.openxmlformats.org/markup-compatibility/2006">
              <mc:Choice xmlns:v="urn:schemas-microsoft-com:vml" Requires="v">
                <p:oleObj spid="_x0000_s10249" name="Equation" r:id="rId11" imgW="114120" imgH="139680" progId="Equation.DSMT4">
                  <p:embed/>
                </p:oleObj>
              </mc:Choice>
              <mc:Fallback>
                <p:oleObj name="Equation" r:id="rId11" imgW="114120" imgH="139680" progId="Equation.DSMT4">
                  <p:embed/>
                  <p:pic>
                    <p:nvPicPr>
                      <p:cNvPr id="0" name=""/>
                      <p:cNvPicPr>
                        <a:picLocks noChangeAspect="1" noChangeArrowheads="1"/>
                      </p:cNvPicPr>
                      <p:nvPr/>
                    </p:nvPicPr>
                    <p:blipFill>
                      <a:blip r:embed="rId12"/>
                      <a:srcRect/>
                      <a:stretch>
                        <a:fillRect/>
                      </a:stretch>
                    </p:blipFill>
                    <p:spPr bwMode="auto">
                      <a:xfrm>
                        <a:off x="1533798" y="4290491"/>
                        <a:ext cx="71797" cy="96244"/>
                      </a:xfrm>
                      <a:prstGeom prst="rect">
                        <a:avLst/>
                      </a:prstGeom>
                      <a:noFill/>
                      <a:ln>
                        <a:noFill/>
                      </a:ln>
                      <a:extLst/>
                    </p:spPr>
                  </p:pic>
                </p:oleObj>
              </mc:Fallback>
            </mc:AlternateContent>
          </a:graphicData>
        </a:graphic>
      </p:graphicFrame>
      <p:graphicFrame>
        <p:nvGraphicFramePr>
          <p:cNvPr id="40" name="对象 125"/>
          <p:cNvGraphicFramePr>
            <a:graphicFrameLocks noChangeAspect="1"/>
          </p:cNvGraphicFramePr>
          <p:nvPr>
            <p:extLst>
              <p:ext uri="{D42A27DB-BD31-4B8C-83A1-F6EECF244321}">
                <p14:modId xmlns:p14="http://schemas.microsoft.com/office/powerpoint/2010/main" val="99151627"/>
              </p:ext>
            </p:extLst>
          </p:nvPr>
        </p:nvGraphicFramePr>
        <p:xfrm>
          <a:off x="1611856" y="4545789"/>
          <a:ext cx="101082" cy="135344"/>
        </p:xfrm>
        <a:graphic>
          <a:graphicData uri="http://schemas.openxmlformats.org/presentationml/2006/ole">
            <mc:AlternateContent xmlns:mc="http://schemas.openxmlformats.org/markup-compatibility/2006">
              <mc:Choice xmlns:v="urn:schemas-microsoft-com:vml" Requires="v">
                <p:oleObj spid="_x0000_s10250" name="Equation" r:id="rId13" imgW="164880" imgH="203040" progId="Equation.DSMT4">
                  <p:embed/>
                </p:oleObj>
              </mc:Choice>
              <mc:Fallback>
                <p:oleObj name="Equation" r:id="rId13" imgW="164880" imgH="203040" progId="Equation.DSMT4">
                  <p:embed/>
                  <p:pic>
                    <p:nvPicPr>
                      <p:cNvPr id="0" name=""/>
                      <p:cNvPicPr>
                        <a:picLocks noChangeAspect="1" noChangeArrowheads="1"/>
                      </p:cNvPicPr>
                      <p:nvPr/>
                    </p:nvPicPr>
                    <p:blipFill>
                      <a:blip r:embed="rId14"/>
                      <a:srcRect/>
                      <a:stretch>
                        <a:fillRect/>
                      </a:stretch>
                    </p:blipFill>
                    <p:spPr bwMode="auto">
                      <a:xfrm>
                        <a:off x="1611856" y="4545789"/>
                        <a:ext cx="101082" cy="135344"/>
                      </a:xfrm>
                      <a:prstGeom prst="rect">
                        <a:avLst/>
                      </a:prstGeom>
                      <a:noFill/>
                      <a:ln>
                        <a:noFill/>
                      </a:ln>
                      <a:extLst/>
                    </p:spPr>
                  </p:pic>
                </p:oleObj>
              </mc:Fallback>
            </mc:AlternateContent>
          </a:graphicData>
        </a:graphic>
      </p:graphicFrame>
      <p:graphicFrame>
        <p:nvGraphicFramePr>
          <p:cNvPr id="41" name="对象 126"/>
          <p:cNvGraphicFramePr>
            <a:graphicFrameLocks noChangeAspect="1"/>
          </p:cNvGraphicFramePr>
          <p:nvPr>
            <p:extLst>
              <p:ext uri="{D42A27DB-BD31-4B8C-83A1-F6EECF244321}">
                <p14:modId xmlns:p14="http://schemas.microsoft.com/office/powerpoint/2010/main" val="468123332"/>
              </p:ext>
            </p:extLst>
          </p:nvPr>
        </p:nvGraphicFramePr>
        <p:xfrm>
          <a:off x="1617643" y="4993704"/>
          <a:ext cx="95797" cy="159173"/>
        </p:xfrm>
        <a:graphic>
          <a:graphicData uri="http://schemas.openxmlformats.org/presentationml/2006/ole">
            <mc:AlternateContent xmlns:mc="http://schemas.openxmlformats.org/markup-compatibility/2006">
              <mc:Choice xmlns:v="urn:schemas-microsoft-com:vml" Requires="v">
                <p:oleObj spid="_x0000_s10251" name="Equation" r:id="rId15" imgW="152334" imgH="241195" progId="Equation.DSMT4">
                  <p:embed/>
                </p:oleObj>
              </mc:Choice>
              <mc:Fallback>
                <p:oleObj name="Equation" r:id="rId15" imgW="152334"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7643" y="4993704"/>
                        <a:ext cx="95797" cy="159173"/>
                      </a:xfrm>
                      <a:prstGeom prst="rect">
                        <a:avLst/>
                      </a:prstGeom>
                      <a:noFill/>
                      <a:ln>
                        <a:noFill/>
                      </a:ln>
                      <a:extLst/>
                    </p:spPr>
                  </p:pic>
                </p:oleObj>
              </mc:Fallback>
            </mc:AlternateContent>
          </a:graphicData>
        </a:graphic>
      </p:graphicFrame>
      <p:graphicFrame>
        <p:nvGraphicFramePr>
          <p:cNvPr id="42" name="对象 127"/>
          <p:cNvGraphicFramePr>
            <a:graphicFrameLocks noChangeAspect="1"/>
          </p:cNvGraphicFramePr>
          <p:nvPr>
            <p:extLst>
              <p:ext uri="{D42A27DB-BD31-4B8C-83A1-F6EECF244321}">
                <p14:modId xmlns:p14="http://schemas.microsoft.com/office/powerpoint/2010/main" val="292438571"/>
              </p:ext>
            </p:extLst>
          </p:nvPr>
        </p:nvGraphicFramePr>
        <p:xfrm>
          <a:off x="1606794" y="5301483"/>
          <a:ext cx="101783" cy="128194"/>
        </p:xfrm>
        <a:graphic>
          <a:graphicData uri="http://schemas.openxmlformats.org/presentationml/2006/ole">
            <mc:AlternateContent xmlns:mc="http://schemas.openxmlformats.org/markup-compatibility/2006">
              <mc:Choice xmlns:v="urn:schemas-microsoft-com:vml" Requires="v">
                <p:oleObj spid="_x0000_s10252" name="Equation" r:id="rId17" imgW="164957" imgH="190335" progId="Equation.DSMT4">
                  <p:embed/>
                </p:oleObj>
              </mc:Choice>
              <mc:Fallback>
                <p:oleObj name="Equation" r:id="rId17" imgW="164957" imgH="19033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6794" y="5301483"/>
                        <a:ext cx="101783" cy="128194"/>
                      </a:xfrm>
                      <a:prstGeom prst="rect">
                        <a:avLst/>
                      </a:prstGeom>
                      <a:noFill/>
                      <a:ln>
                        <a:noFill/>
                      </a:ln>
                      <a:extLst/>
                    </p:spPr>
                  </p:pic>
                </p:oleObj>
              </mc:Fallback>
            </mc:AlternateContent>
          </a:graphicData>
        </a:graphic>
      </p:graphicFrame>
      <p:graphicFrame>
        <p:nvGraphicFramePr>
          <p:cNvPr id="43" name="对象 117"/>
          <p:cNvGraphicFramePr>
            <a:graphicFrameLocks noChangeAspect="1"/>
          </p:cNvGraphicFramePr>
          <p:nvPr>
            <p:extLst>
              <p:ext uri="{D42A27DB-BD31-4B8C-83A1-F6EECF244321}">
                <p14:modId xmlns:p14="http://schemas.microsoft.com/office/powerpoint/2010/main" val="863302222"/>
              </p:ext>
            </p:extLst>
          </p:nvPr>
        </p:nvGraphicFramePr>
        <p:xfrm>
          <a:off x="2099783" y="4325042"/>
          <a:ext cx="95797" cy="96144"/>
        </p:xfrm>
        <a:graphic>
          <a:graphicData uri="http://schemas.openxmlformats.org/presentationml/2006/ole">
            <mc:AlternateContent xmlns:mc="http://schemas.openxmlformats.org/markup-compatibility/2006">
              <mc:Choice xmlns:v="urn:schemas-microsoft-com:vml" Requires="v">
                <p:oleObj spid="_x0000_s10253" name="Equation" r:id="rId19" imgW="152280" imgH="139680" progId="Equation.DSMT4">
                  <p:embed/>
                </p:oleObj>
              </mc:Choice>
              <mc:Fallback>
                <p:oleObj name="Equation" r:id="rId19" imgW="152280" imgH="139680" progId="Equation.DSMT4">
                  <p:embed/>
                  <p:pic>
                    <p:nvPicPr>
                      <p:cNvPr id="0" name=""/>
                      <p:cNvPicPr>
                        <a:picLocks noChangeAspect="1" noChangeArrowheads="1"/>
                      </p:cNvPicPr>
                      <p:nvPr/>
                    </p:nvPicPr>
                    <p:blipFill>
                      <a:blip r:embed="rId20"/>
                      <a:srcRect/>
                      <a:stretch>
                        <a:fillRect/>
                      </a:stretch>
                    </p:blipFill>
                    <p:spPr bwMode="auto">
                      <a:xfrm>
                        <a:off x="2099783" y="4325042"/>
                        <a:ext cx="95797" cy="96144"/>
                      </a:xfrm>
                      <a:prstGeom prst="rect">
                        <a:avLst/>
                      </a:prstGeom>
                      <a:noFill/>
                      <a:ln>
                        <a:noFill/>
                      </a:ln>
                      <a:extLst/>
                    </p:spPr>
                  </p:pic>
                </p:oleObj>
              </mc:Fallback>
            </mc:AlternateContent>
          </a:graphicData>
        </a:graphic>
      </p:graphicFrame>
      <p:graphicFrame>
        <p:nvGraphicFramePr>
          <p:cNvPr id="44" name="对象 118"/>
          <p:cNvGraphicFramePr>
            <a:graphicFrameLocks noChangeAspect="1"/>
          </p:cNvGraphicFramePr>
          <p:nvPr>
            <p:extLst>
              <p:ext uri="{D42A27DB-BD31-4B8C-83A1-F6EECF244321}">
                <p14:modId xmlns:p14="http://schemas.microsoft.com/office/powerpoint/2010/main" val="235499874"/>
              </p:ext>
            </p:extLst>
          </p:nvPr>
        </p:nvGraphicFramePr>
        <p:xfrm>
          <a:off x="2232408" y="5029156"/>
          <a:ext cx="95797" cy="134603"/>
        </p:xfrm>
        <a:graphic>
          <a:graphicData uri="http://schemas.openxmlformats.org/presentationml/2006/ole">
            <mc:AlternateContent xmlns:mc="http://schemas.openxmlformats.org/markup-compatibility/2006">
              <mc:Choice xmlns:v="urn:schemas-microsoft-com:vml" Requires="v">
                <p:oleObj spid="_x0000_s10254" name="Equation" r:id="rId21" imgW="152268" imgH="203024" progId="Equation.DSMT4">
                  <p:embed/>
                </p:oleObj>
              </mc:Choice>
              <mc:Fallback>
                <p:oleObj name="Equation" r:id="rId21" imgW="152268" imgH="203024"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32408" y="5029156"/>
                        <a:ext cx="95797" cy="134603"/>
                      </a:xfrm>
                      <a:prstGeom prst="rect">
                        <a:avLst/>
                      </a:prstGeom>
                      <a:noFill/>
                      <a:ln>
                        <a:noFill/>
                      </a:ln>
                      <a:extLst/>
                    </p:spPr>
                  </p:pic>
                </p:oleObj>
              </mc:Fallback>
            </mc:AlternateContent>
          </a:graphicData>
        </a:graphic>
      </p:graphicFrame>
      <p:graphicFrame>
        <p:nvGraphicFramePr>
          <p:cNvPr id="45" name="对象 119"/>
          <p:cNvGraphicFramePr>
            <a:graphicFrameLocks noChangeAspect="1"/>
          </p:cNvGraphicFramePr>
          <p:nvPr>
            <p:extLst>
              <p:ext uri="{D42A27DB-BD31-4B8C-83A1-F6EECF244321}">
                <p14:modId xmlns:p14="http://schemas.microsoft.com/office/powerpoint/2010/main" val="2415191779"/>
              </p:ext>
            </p:extLst>
          </p:nvPr>
        </p:nvGraphicFramePr>
        <p:xfrm>
          <a:off x="2248531" y="5291792"/>
          <a:ext cx="101783" cy="111101"/>
        </p:xfrm>
        <a:graphic>
          <a:graphicData uri="http://schemas.openxmlformats.org/presentationml/2006/ole">
            <mc:AlternateContent xmlns:mc="http://schemas.openxmlformats.org/markup-compatibility/2006">
              <mc:Choice xmlns:v="urn:schemas-microsoft-com:vml" Requires="v">
                <p:oleObj spid="_x0000_s10255" name="Equation" r:id="rId23" imgW="164885" imgH="164885" progId="Equation.DSMT4">
                  <p:embed/>
                </p:oleObj>
              </mc:Choice>
              <mc:Fallback>
                <p:oleObj name="Equation" r:id="rId23" imgW="164885" imgH="164885"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48531" y="5291792"/>
                        <a:ext cx="101783" cy="111101"/>
                      </a:xfrm>
                      <a:prstGeom prst="rect">
                        <a:avLst/>
                      </a:prstGeom>
                      <a:noFill/>
                      <a:ln>
                        <a:noFill/>
                      </a:ln>
                      <a:extLst/>
                    </p:spPr>
                  </p:pic>
                </p:oleObj>
              </mc:Fallback>
            </mc:AlternateContent>
          </a:graphicData>
        </a:graphic>
      </p:graphicFrame>
      <p:graphicFrame>
        <p:nvGraphicFramePr>
          <p:cNvPr id="46" name="对象 45"/>
          <p:cNvGraphicFramePr>
            <a:graphicFrameLocks noChangeAspect="1"/>
          </p:cNvGraphicFramePr>
          <p:nvPr>
            <p:extLst>
              <p:ext uri="{D42A27DB-BD31-4B8C-83A1-F6EECF244321}">
                <p14:modId xmlns:p14="http://schemas.microsoft.com/office/powerpoint/2010/main" val="200512944"/>
              </p:ext>
            </p:extLst>
          </p:nvPr>
        </p:nvGraphicFramePr>
        <p:xfrm>
          <a:off x="2158834" y="4617973"/>
          <a:ext cx="100138" cy="117298"/>
        </p:xfrm>
        <a:graphic>
          <a:graphicData uri="http://schemas.openxmlformats.org/presentationml/2006/ole">
            <mc:AlternateContent xmlns:mc="http://schemas.openxmlformats.org/markup-compatibility/2006">
              <mc:Choice xmlns:v="urn:schemas-microsoft-com:vml" Requires="v">
                <p:oleObj spid="_x0000_s10256" name="Equation" r:id="rId25" imgW="164880" imgH="177480" progId="Equation.DSMT4">
                  <p:embed/>
                </p:oleObj>
              </mc:Choice>
              <mc:Fallback>
                <p:oleObj name="Equation" r:id="rId25" imgW="164880" imgH="177480" progId="Equation.DSMT4">
                  <p:embed/>
                  <p:pic>
                    <p:nvPicPr>
                      <p:cNvPr id="0" name=""/>
                      <p:cNvPicPr>
                        <a:picLocks noChangeAspect="1" noChangeArrowheads="1"/>
                      </p:cNvPicPr>
                      <p:nvPr/>
                    </p:nvPicPr>
                    <p:blipFill>
                      <a:blip r:embed="rId26"/>
                      <a:srcRect/>
                      <a:stretch>
                        <a:fillRect/>
                      </a:stretch>
                    </p:blipFill>
                    <p:spPr bwMode="auto">
                      <a:xfrm>
                        <a:off x="2158834" y="4617973"/>
                        <a:ext cx="100138" cy="117298"/>
                      </a:xfrm>
                      <a:prstGeom prst="rect">
                        <a:avLst/>
                      </a:prstGeom>
                      <a:noFill/>
                      <a:ln>
                        <a:noFill/>
                      </a:ln>
                      <a:extLst/>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1988013800"/>
              </p:ext>
            </p:extLst>
          </p:nvPr>
        </p:nvGraphicFramePr>
        <p:xfrm>
          <a:off x="1208470" y="3251504"/>
          <a:ext cx="75576" cy="112285"/>
        </p:xfrm>
        <a:graphic>
          <a:graphicData uri="http://schemas.openxmlformats.org/presentationml/2006/ole">
            <mc:AlternateContent xmlns:mc="http://schemas.openxmlformats.org/markup-compatibility/2006">
              <mc:Choice xmlns:v="urn:schemas-microsoft-com:vml" Requires="v">
                <p:oleObj spid="_x0000_s10257" name="Equation" r:id="rId27" imgW="126720" imgH="177480" progId="Equation.DSMT4">
                  <p:embed/>
                </p:oleObj>
              </mc:Choice>
              <mc:Fallback>
                <p:oleObj name="Equation" r:id="rId27" imgW="126720" imgH="177480" progId="Equation.DSMT4">
                  <p:embed/>
                  <p:pic>
                    <p:nvPicPr>
                      <p:cNvPr id="0" name=""/>
                      <p:cNvPicPr>
                        <a:picLocks noChangeAspect="1" noChangeArrowheads="1"/>
                      </p:cNvPicPr>
                      <p:nvPr/>
                    </p:nvPicPr>
                    <p:blipFill>
                      <a:blip r:embed="rId28"/>
                      <a:srcRect/>
                      <a:stretch>
                        <a:fillRect/>
                      </a:stretch>
                    </p:blipFill>
                    <p:spPr bwMode="auto">
                      <a:xfrm>
                        <a:off x="1208470" y="3251504"/>
                        <a:ext cx="75576" cy="112285"/>
                      </a:xfrm>
                      <a:prstGeom prst="rect">
                        <a:avLst/>
                      </a:prstGeom>
                      <a:noFill/>
                      <a:ln>
                        <a:noFill/>
                      </a:ln>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2692912841"/>
              </p:ext>
            </p:extLst>
          </p:nvPr>
        </p:nvGraphicFramePr>
        <p:xfrm>
          <a:off x="2157889" y="3252506"/>
          <a:ext cx="75576" cy="88224"/>
        </p:xfrm>
        <a:graphic>
          <a:graphicData uri="http://schemas.openxmlformats.org/presentationml/2006/ole">
            <mc:AlternateContent xmlns:mc="http://schemas.openxmlformats.org/markup-compatibility/2006">
              <mc:Choice xmlns:v="urn:schemas-microsoft-com:vml" Requires="v">
                <p:oleObj spid="_x0000_s10258" name="Equation" r:id="rId29" imgW="126720" imgH="139680" progId="Equation.DSMT4">
                  <p:embed/>
                </p:oleObj>
              </mc:Choice>
              <mc:Fallback>
                <p:oleObj name="Equation" r:id="rId29" imgW="126720" imgH="139680" progId="Equation.DSMT4">
                  <p:embed/>
                  <p:pic>
                    <p:nvPicPr>
                      <p:cNvPr id="0" name=""/>
                      <p:cNvPicPr>
                        <a:picLocks noChangeAspect="1" noChangeArrowheads="1"/>
                      </p:cNvPicPr>
                      <p:nvPr/>
                    </p:nvPicPr>
                    <p:blipFill>
                      <a:blip r:embed="rId30"/>
                      <a:srcRect/>
                      <a:stretch>
                        <a:fillRect/>
                      </a:stretch>
                    </p:blipFill>
                    <p:spPr bwMode="auto">
                      <a:xfrm>
                        <a:off x="2157889" y="3252506"/>
                        <a:ext cx="75576" cy="88224"/>
                      </a:xfrm>
                      <a:prstGeom prst="rect">
                        <a:avLst/>
                      </a:prstGeom>
                      <a:noFill/>
                      <a:ln>
                        <a:noFill/>
                      </a:ln>
                      <a:extLst/>
                    </p:spPr>
                  </p:pic>
                </p:oleObj>
              </mc:Fallback>
            </mc:AlternateContent>
          </a:graphicData>
        </a:graphic>
      </p:graphicFrame>
      <p:graphicFrame>
        <p:nvGraphicFramePr>
          <p:cNvPr id="49" name="对象 48"/>
          <p:cNvGraphicFramePr>
            <a:graphicFrameLocks noChangeAspect="1"/>
          </p:cNvGraphicFramePr>
          <p:nvPr>
            <p:extLst>
              <p:ext uri="{D42A27DB-BD31-4B8C-83A1-F6EECF244321}">
                <p14:modId xmlns:p14="http://schemas.microsoft.com/office/powerpoint/2010/main" val="1238680063"/>
              </p:ext>
            </p:extLst>
          </p:nvPr>
        </p:nvGraphicFramePr>
        <p:xfrm>
          <a:off x="2377059" y="4682136"/>
          <a:ext cx="120921" cy="104264"/>
        </p:xfrm>
        <a:graphic>
          <a:graphicData uri="http://schemas.openxmlformats.org/presentationml/2006/ole">
            <mc:AlternateContent xmlns:mc="http://schemas.openxmlformats.org/markup-compatibility/2006">
              <mc:Choice xmlns:v="urn:schemas-microsoft-com:vml" Requires="v">
                <p:oleObj spid="_x0000_s10259" name="Equation" r:id="rId31" imgW="203040" imgH="164880" progId="Equation.DSMT4">
                  <p:embed/>
                </p:oleObj>
              </mc:Choice>
              <mc:Fallback>
                <p:oleObj name="Equation" r:id="rId31" imgW="203040" imgH="164880" progId="Equation.DSMT4">
                  <p:embed/>
                  <p:pic>
                    <p:nvPicPr>
                      <p:cNvPr id="0" name=""/>
                      <p:cNvPicPr/>
                      <p:nvPr/>
                    </p:nvPicPr>
                    <p:blipFill>
                      <a:blip r:embed="rId32"/>
                      <a:stretch>
                        <a:fillRect/>
                      </a:stretch>
                    </p:blipFill>
                    <p:spPr>
                      <a:xfrm>
                        <a:off x="2377059" y="4682136"/>
                        <a:ext cx="120921" cy="104264"/>
                      </a:xfrm>
                      <a:prstGeom prst="rect">
                        <a:avLst/>
                      </a:prstGeom>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3661778869"/>
              </p:ext>
            </p:extLst>
          </p:nvPr>
        </p:nvGraphicFramePr>
        <p:xfrm>
          <a:off x="2882470" y="3295616"/>
          <a:ext cx="90691" cy="104264"/>
        </p:xfrm>
        <a:graphic>
          <a:graphicData uri="http://schemas.openxmlformats.org/presentationml/2006/ole">
            <mc:AlternateContent xmlns:mc="http://schemas.openxmlformats.org/markup-compatibility/2006">
              <mc:Choice xmlns:v="urn:schemas-microsoft-com:vml" Requires="v">
                <p:oleObj spid="_x0000_s10260" name="Equation" r:id="rId33" imgW="152280" imgH="164880" progId="Equation.DSMT4">
                  <p:embed/>
                </p:oleObj>
              </mc:Choice>
              <mc:Fallback>
                <p:oleObj name="Equation" r:id="rId33" imgW="152280" imgH="164880" progId="Equation.DSMT4">
                  <p:embed/>
                  <p:pic>
                    <p:nvPicPr>
                      <p:cNvPr id="0" name=""/>
                      <p:cNvPicPr/>
                      <p:nvPr/>
                    </p:nvPicPr>
                    <p:blipFill>
                      <a:blip r:embed="rId34"/>
                      <a:stretch>
                        <a:fillRect/>
                      </a:stretch>
                    </p:blipFill>
                    <p:spPr>
                      <a:xfrm>
                        <a:off x="2882470" y="3295616"/>
                        <a:ext cx="90691" cy="104264"/>
                      </a:xfrm>
                      <a:prstGeom prst="rect">
                        <a:avLst/>
                      </a:prstGeom>
                    </p:spPr>
                  </p:pic>
                </p:oleObj>
              </mc:Fallback>
            </mc:AlternateContent>
          </a:graphicData>
        </a:graphic>
      </p:graphicFrame>
      <p:graphicFrame>
        <p:nvGraphicFramePr>
          <p:cNvPr id="51" name="对象 50"/>
          <p:cNvGraphicFramePr>
            <a:graphicFrameLocks noChangeAspect="1"/>
          </p:cNvGraphicFramePr>
          <p:nvPr>
            <p:extLst>
              <p:ext uri="{D42A27DB-BD31-4B8C-83A1-F6EECF244321}">
                <p14:modId xmlns:p14="http://schemas.microsoft.com/office/powerpoint/2010/main" val="1360156906"/>
              </p:ext>
            </p:extLst>
          </p:nvPr>
        </p:nvGraphicFramePr>
        <p:xfrm>
          <a:off x="2890973" y="3988375"/>
          <a:ext cx="90691" cy="104264"/>
        </p:xfrm>
        <a:graphic>
          <a:graphicData uri="http://schemas.openxmlformats.org/presentationml/2006/ole">
            <mc:AlternateContent xmlns:mc="http://schemas.openxmlformats.org/markup-compatibility/2006">
              <mc:Choice xmlns:v="urn:schemas-microsoft-com:vml" Requires="v">
                <p:oleObj spid="_x0000_s10261" name="Equation" r:id="rId35" imgW="152280" imgH="164880" progId="Equation.DSMT4">
                  <p:embed/>
                </p:oleObj>
              </mc:Choice>
              <mc:Fallback>
                <p:oleObj name="Equation" r:id="rId35" imgW="152280" imgH="164880" progId="Equation.DSMT4">
                  <p:embed/>
                  <p:pic>
                    <p:nvPicPr>
                      <p:cNvPr id="0" name=""/>
                      <p:cNvPicPr/>
                      <p:nvPr/>
                    </p:nvPicPr>
                    <p:blipFill>
                      <a:blip r:embed="rId36"/>
                      <a:stretch>
                        <a:fillRect/>
                      </a:stretch>
                    </p:blipFill>
                    <p:spPr>
                      <a:xfrm>
                        <a:off x="2890973" y="3988375"/>
                        <a:ext cx="90691" cy="104264"/>
                      </a:xfrm>
                      <a:prstGeom prst="rect">
                        <a:avLst/>
                      </a:prstGeom>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3560166219"/>
              </p:ext>
            </p:extLst>
          </p:nvPr>
        </p:nvGraphicFramePr>
        <p:xfrm>
          <a:off x="2940097" y="5009969"/>
          <a:ext cx="75576" cy="104264"/>
        </p:xfrm>
        <a:graphic>
          <a:graphicData uri="http://schemas.openxmlformats.org/presentationml/2006/ole">
            <mc:AlternateContent xmlns:mc="http://schemas.openxmlformats.org/markup-compatibility/2006">
              <mc:Choice xmlns:v="urn:schemas-microsoft-com:vml" Requires="v">
                <p:oleObj spid="_x0000_s10262" name="Equation" r:id="rId37" imgW="126720" imgH="164880" progId="Equation.DSMT4">
                  <p:embed/>
                </p:oleObj>
              </mc:Choice>
              <mc:Fallback>
                <p:oleObj name="Equation" r:id="rId37" imgW="126720" imgH="164880" progId="Equation.DSMT4">
                  <p:embed/>
                  <p:pic>
                    <p:nvPicPr>
                      <p:cNvPr id="0" name=""/>
                      <p:cNvPicPr/>
                      <p:nvPr/>
                    </p:nvPicPr>
                    <p:blipFill>
                      <a:blip r:embed="rId38"/>
                      <a:stretch>
                        <a:fillRect/>
                      </a:stretch>
                    </p:blipFill>
                    <p:spPr>
                      <a:xfrm>
                        <a:off x="2940097" y="5009969"/>
                        <a:ext cx="75576" cy="104264"/>
                      </a:xfrm>
                      <a:prstGeom prst="rect">
                        <a:avLst/>
                      </a:prstGeom>
                    </p:spPr>
                  </p:pic>
                </p:oleObj>
              </mc:Fallback>
            </mc:AlternateContent>
          </a:graphicData>
        </a:graphic>
      </p:graphicFrame>
      <p:graphicFrame>
        <p:nvGraphicFramePr>
          <p:cNvPr id="53" name="对象 52"/>
          <p:cNvGraphicFramePr>
            <a:graphicFrameLocks noChangeAspect="1"/>
          </p:cNvGraphicFramePr>
          <p:nvPr>
            <p:extLst>
              <p:ext uri="{D42A27DB-BD31-4B8C-83A1-F6EECF244321}">
                <p14:modId xmlns:p14="http://schemas.microsoft.com/office/powerpoint/2010/main" val="1976929942"/>
              </p:ext>
            </p:extLst>
          </p:nvPr>
        </p:nvGraphicFramePr>
        <p:xfrm>
          <a:off x="2132260" y="3777335"/>
          <a:ext cx="75576" cy="80203"/>
        </p:xfrm>
        <a:graphic>
          <a:graphicData uri="http://schemas.openxmlformats.org/presentationml/2006/ole">
            <mc:AlternateContent xmlns:mc="http://schemas.openxmlformats.org/markup-compatibility/2006">
              <mc:Choice xmlns:v="urn:schemas-microsoft-com:vml" Requires="v">
                <p:oleObj spid="_x0000_s10263" name="Equation" r:id="rId39" imgW="126720" imgH="126720" progId="Equation.DSMT4">
                  <p:embed/>
                </p:oleObj>
              </mc:Choice>
              <mc:Fallback>
                <p:oleObj name="Equation" r:id="rId39" imgW="126720" imgH="126720" progId="Equation.DSMT4">
                  <p:embed/>
                  <p:pic>
                    <p:nvPicPr>
                      <p:cNvPr id="0" name=""/>
                      <p:cNvPicPr/>
                      <p:nvPr/>
                    </p:nvPicPr>
                    <p:blipFill>
                      <a:blip r:embed="rId40"/>
                      <a:stretch>
                        <a:fillRect/>
                      </a:stretch>
                    </p:blipFill>
                    <p:spPr>
                      <a:xfrm>
                        <a:off x="2132260" y="3777335"/>
                        <a:ext cx="75576" cy="80203"/>
                      </a:xfrm>
                      <a:prstGeom prst="rect">
                        <a:avLst/>
                      </a:prstGeom>
                    </p:spPr>
                  </p:pic>
                </p:oleObj>
              </mc:Fallback>
            </mc:AlternateContent>
          </a:graphicData>
        </a:graphic>
      </p:graphicFrame>
      <p:cxnSp>
        <p:nvCxnSpPr>
          <p:cNvPr id="54" name="AutoShape 44"/>
          <p:cNvCxnSpPr>
            <a:cxnSpLocks noChangeShapeType="1"/>
            <a:endCxn id="11" idx="0"/>
          </p:cNvCxnSpPr>
          <p:nvPr/>
        </p:nvCxnSpPr>
        <p:spPr bwMode="auto">
          <a:xfrm>
            <a:off x="1428836" y="2642804"/>
            <a:ext cx="4375" cy="65407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6" name="直接箭头连接符 55"/>
          <p:cNvCxnSpPr>
            <a:stCxn id="12" idx="5"/>
          </p:cNvCxnSpPr>
          <p:nvPr/>
        </p:nvCxnSpPr>
        <p:spPr>
          <a:xfrm>
            <a:off x="1507491" y="2606207"/>
            <a:ext cx="2340609" cy="1759982"/>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2865605" y="3540374"/>
            <a:ext cx="982495" cy="825815"/>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37" idx="7"/>
          </p:cNvCxnSpPr>
          <p:nvPr/>
        </p:nvCxnSpPr>
        <p:spPr>
          <a:xfrm flipV="1">
            <a:off x="780706" y="4366189"/>
            <a:ext cx="3067394" cy="767010"/>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31" idx="0"/>
          </p:cNvCxnSpPr>
          <p:nvPr/>
        </p:nvCxnSpPr>
        <p:spPr>
          <a:xfrm flipV="1">
            <a:off x="2828534" y="4366795"/>
            <a:ext cx="1019566" cy="706989"/>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34" idx="6"/>
          </p:cNvCxnSpPr>
          <p:nvPr/>
        </p:nvCxnSpPr>
        <p:spPr>
          <a:xfrm flipV="1">
            <a:off x="2864684" y="3868154"/>
            <a:ext cx="983416" cy="6974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30" idx="6"/>
          </p:cNvCxnSpPr>
          <p:nvPr/>
        </p:nvCxnSpPr>
        <p:spPr>
          <a:xfrm flipV="1">
            <a:off x="1543166" y="4062847"/>
            <a:ext cx="2304934" cy="116817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32" idx="7"/>
          </p:cNvCxnSpPr>
          <p:nvPr/>
        </p:nvCxnSpPr>
        <p:spPr>
          <a:xfrm flipV="1">
            <a:off x="2125143" y="4094393"/>
            <a:ext cx="1722957" cy="101549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1569714" y="3469889"/>
            <a:ext cx="2278386" cy="12174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6575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ECTM(Entity Centered Topic Model)</a:t>
            </a:r>
            <a:endParaRPr lang="zh-CN" altLang="en-US" dirty="0"/>
          </a:p>
        </p:txBody>
      </p:sp>
      <p:graphicFrame>
        <p:nvGraphicFramePr>
          <p:cNvPr id="5" name="对象 120"/>
          <p:cNvGraphicFramePr>
            <a:graphicFrameLocks noChangeAspect="1"/>
          </p:cNvGraphicFramePr>
          <p:nvPr>
            <p:extLst>
              <p:ext uri="{D42A27DB-BD31-4B8C-83A1-F6EECF244321}">
                <p14:modId xmlns:p14="http://schemas.microsoft.com/office/powerpoint/2010/main" val="4013611166"/>
              </p:ext>
            </p:extLst>
          </p:nvPr>
        </p:nvGraphicFramePr>
        <p:xfrm>
          <a:off x="60905" y="4713489"/>
          <a:ext cx="106593" cy="172431"/>
        </p:xfrm>
        <a:graphic>
          <a:graphicData uri="http://schemas.openxmlformats.org/presentationml/2006/ole">
            <mc:AlternateContent xmlns:mc="http://schemas.openxmlformats.org/markup-compatibility/2006">
              <mc:Choice xmlns:v="urn:schemas-microsoft-com:vml" Requires="v">
                <p:oleObj spid="_x0000_s10232" name="Equation" r:id="rId4" imgW="126720" imgH="203040" progId="Equation.DSMT4">
                  <p:embed/>
                </p:oleObj>
              </mc:Choice>
              <mc:Fallback>
                <p:oleObj name="Equation" r:id="rId4" imgW="126720" imgH="203040" progId="Equation.DSMT4">
                  <p:embed/>
                  <p:pic>
                    <p:nvPicPr>
                      <p:cNvPr id="0" name=""/>
                      <p:cNvPicPr>
                        <a:picLocks noChangeAspect="1" noChangeArrowheads="1"/>
                      </p:cNvPicPr>
                      <p:nvPr/>
                    </p:nvPicPr>
                    <p:blipFill>
                      <a:blip r:embed="rId5"/>
                      <a:srcRect/>
                      <a:stretch>
                        <a:fillRect/>
                      </a:stretch>
                    </p:blipFill>
                    <p:spPr bwMode="auto">
                      <a:xfrm>
                        <a:off x="60905" y="4713489"/>
                        <a:ext cx="106593" cy="172431"/>
                      </a:xfrm>
                      <a:prstGeom prst="rect">
                        <a:avLst/>
                      </a:prstGeom>
                      <a:noFill/>
                      <a:ln>
                        <a:noFill/>
                      </a:ln>
                      <a:extLst/>
                    </p:spPr>
                  </p:pic>
                </p:oleObj>
              </mc:Fallback>
            </mc:AlternateContent>
          </a:graphicData>
        </a:graphic>
      </p:graphicFrame>
      <p:sp>
        <p:nvSpPr>
          <p:cNvPr id="6" name="Rectangle 59"/>
          <p:cNvSpPr>
            <a:spLocks noChangeArrowheads="1"/>
          </p:cNvSpPr>
          <p:nvPr/>
        </p:nvSpPr>
        <p:spPr bwMode="auto">
          <a:xfrm>
            <a:off x="768427" y="1998378"/>
            <a:ext cx="2090611" cy="2452432"/>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7" name="Rectangle 58"/>
          <p:cNvSpPr>
            <a:spLocks noChangeArrowheads="1"/>
          </p:cNvSpPr>
          <p:nvPr/>
        </p:nvSpPr>
        <p:spPr bwMode="auto">
          <a:xfrm>
            <a:off x="1045914" y="4560046"/>
            <a:ext cx="764981" cy="761491"/>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8" name="Rectangle 57"/>
          <p:cNvSpPr>
            <a:spLocks noChangeArrowheads="1"/>
          </p:cNvSpPr>
          <p:nvPr/>
        </p:nvSpPr>
        <p:spPr bwMode="auto">
          <a:xfrm>
            <a:off x="1045914" y="2980235"/>
            <a:ext cx="723358" cy="1325349"/>
          </a:xfrm>
          <a:prstGeom prst="rect">
            <a:avLst/>
          </a:prstGeom>
          <a:no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9" name="Oval 56"/>
          <p:cNvSpPr>
            <a:spLocks noChangeArrowheads="1"/>
          </p:cNvSpPr>
          <p:nvPr/>
        </p:nvSpPr>
        <p:spPr bwMode="auto">
          <a:xfrm>
            <a:off x="1211145" y="2482045"/>
            <a:ext cx="294514" cy="311921"/>
          </a:xfrm>
          <a:prstGeom prst="ellipse">
            <a:avLst/>
          </a:prstGeom>
          <a:solidFill>
            <a:srgbClr val="FFFFFF"/>
          </a:solidFill>
          <a:ln w="9525">
            <a:solidFill>
              <a:schemeClr val="tx1"/>
            </a:solidFill>
            <a:round/>
            <a:headEnd/>
            <a:tailEnd/>
          </a:ln>
        </p:spPr>
        <p:txBody>
          <a:bodyPr/>
          <a:lstStyle/>
          <a:p>
            <a:endParaRPr lang="zh-CN" altLang="en-US" sz="1200">
              <a:latin typeface="Times New Roman" pitchFamily="18" charset="0"/>
              <a:cs typeface="Times New Roman" pitchFamily="18" charset="0"/>
            </a:endParaRPr>
          </a:p>
        </p:txBody>
      </p:sp>
      <p:sp>
        <p:nvSpPr>
          <p:cNvPr id="10" name="Oval 55"/>
          <p:cNvSpPr>
            <a:spLocks noChangeArrowheads="1"/>
          </p:cNvSpPr>
          <p:nvPr/>
        </p:nvSpPr>
        <p:spPr bwMode="auto">
          <a:xfrm>
            <a:off x="1194748" y="1324022"/>
            <a:ext cx="310911" cy="320129"/>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11" name="箭头 17"/>
          <p:cNvSpPr>
            <a:spLocks noChangeShapeType="1"/>
          </p:cNvSpPr>
          <p:nvPr/>
        </p:nvSpPr>
        <p:spPr bwMode="auto">
          <a:xfrm>
            <a:off x="1358401" y="3503682"/>
            <a:ext cx="0" cy="3481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2" name="箭头 18"/>
          <p:cNvSpPr>
            <a:spLocks noChangeShapeType="1"/>
          </p:cNvSpPr>
          <p:nvPr/>
        </p:nvSpPr>
        <p:spPr bwMode="auto">
          <a:xfrm flipV="1">
            <a:off x="1342319" y="4196561"/>
            <a:ext cx="8672" cy="6150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3" name="箭头 16"/>
          <p:cNvSpPr>
            <a:spLocks noChangeShapeType="1"/>
          </p:cNvSpPr>
          <p:nvPr/>
        </p:nvSpPr>
        <p:spPr bwMode="auto">
          <a:xfrm>
            <a:off x="1366916" y="2793966"/>
            <a:ext cx="1262" cy="4198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sp>
        <p:nvSpPr>
          <p:cNvPr id="14" name="Rectangle 50"/>
          <p:cNvSpPr>
            <a:spLocks noChangeArrowheads="1"/>
          </p:cNvSpPr>
          <p:nvPr/>
        </p:nvSpPr>
        <p:spPr bwMode="auto">
          <a:xfrm>
            <a:off x="1879006" y="2280623"/>
            <a:ext cx="639481" cy="2099468"/>
          </a:xfrm>
          <a:prstGeom prst="rect">
            <a:avLst/>
          </a:prstGeom>
          <a:no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5" name="Rectangle 49"/>
          <p:cNvSpPr>
            <a:spLocks noChangeArrowheads="1"/>
          </p:cNvSpPr>
          <p:nvPr/>
        </p:nvSpPr>
        <p:spPr bwMode="auto">
          <a:xfrm>
            <a:off x="2930933" y="2358918"/>
            <a:ext cx="589659" cy="1190225"/>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6" name="Rectangle 48"/>
          <p:cNvSpPr>
            <a:spLocks noChangeArrowheads="1"/>
          </p:cNvSpPr>
          <p:nvPr/>
        </p:nvSpPr>
        <p:spPr bwMode="auto">
          <a:xfrm>
            <a:off x="1906957" y="4637710"/>
            <a:ext cx="754890" cy="621316"/>
          </a:xfrm>
          <a:prstGeom prst="rect">
            <a:avLst/>
          </a:prstGeom>
          <a:solidFill>
            <a:srgbClr val="FFFFFF"/>
          </a:solidFill>
          <a:ln w="9525">
            <a:solidFill>
              <a:srgbClr val="000000"/>
            </a:solidFill>
            <a:miter lim="800000"/>
            <a:headEnd/>
            <a:tailEnd/>
          </a:ln>
        </p:spPr>
        <p:txBody>
          <a:bodyPr/>
          <a:lstStyle/>
          <a:p>
            <a:endParaRPr lang="zh-CN" altLang="en-US" sz="1200">
              <a:latin typeface="Times New Roman" pitchFamily="18" charset="0"/>
              <a:cs typeface="Times New Roman" pitchFamily="18" charset="0"/>
            </a:endParaRPr>
          </a:p>
        </p:txBody>
      </p:sp>
      <p:sp>
        <p:nvSpPr>
          <p:cNvPr id="17" name="Oval 47"/>
          <p:cNvSpPr>
            <a:spLocks noChangeArrowheads="1"/>
          </p:cNvSpPr>
          <p:nvPr/>
        </p:nvSpPr>
        <p:spPr bwMode="auto">
          <a:xfrm>
            <a:off x="2009551" y="2514878"/>
            <a:ext cx="352534" cy="342229"/>
          </a:xfrm>
          <a:prstGeom prst="ellipse">
            <a:avLst/>
          </a:prstGeom>
          <a:solidFill>
            <a:srgbClr val="FFFFFF"/>
          </a:solidFill>
          <a:ln w="9525">
            <a:solidFill>
              <a:schemeClr val="tx1"/>
            </a:solidFill>
            <a:round/>
            <a:headEnd/>
            <a:tailEnd/>
          </a:ln>
        </p:spPr>
        <p:txBody>
          <a:bodyPr/>
          <a:lstStyle/>
          <a:p>
            <a:endParaRPr lang="zh-CN" altLang="en-US" sz="1200">
              <a:latin typeface="Times New Roman" pitchFamily="18" charset="0"/>
              <a:cs typeface="Times New Roman" pitchFamily="18" charset="0"/>
            </a:endParaRPr>
          </a:p>
        </p:txBody>
      </p:sp>
      <p:sp>
        <p:nvSpPr>
          <p:cNvPr id="18" name="Oval 46"/>
          <p:cNvSpPr>
            <a:spLocks noChangeArrowheads="1"/>
          </p:cNvSpPr>
          <p:nvPr/>
        </p:nvSpPr>
        <p:spPr bwMode="auto">
          <a:xfrm>
            <a:off x="3016071" y="2547713"/>
            <a:ext cx="303974" cy="311921"/>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19" name="Oval 45"/>
          <p:cNvSpPr>
            <a:spLocks noChangeArrowheads="1"/>
          </p:cNvSpPr>
          <p:nvPr/>
        </p:nvSpPr>
        <p:spPr bwMode="auto">
          <a:xfrm>
            <a:off x="2009551" y="3134301"/>
            <a:ext cx="344336" cy="369380"/>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20" name="AutoShape 44"/>
          <p:cNvCxnSpPr>
            <a:cxnSpLocks noChangeShapeType="1"/>
          </p:cNvCxnSpPr>
          <p:nvPr/>
        </p:nvCxnSpPr>
        <p:spPr bwMode="auto">
          <a:xfrm flipH="1">
            <a:off x="2181718" y="2857108"/>
            <a:ext cx="4415" cy="27719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箭头 244"/>
          <p:cNvSpPr>
            <a:spLocks noChangeShapeType="1"/>
          </p:cNvSpPr>
          <p:nvPr/>
        </p:nvSpPr>
        <p:spPr bwMode="auto">
          <a:xfrm>
            <a:off x="2182348" y="3503681"/>
            <a:ext cx="3784" cy="41863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cxnSp>
        <p:nvCxnSpPr>
          <p:cNvPr id="22" name="AutoShape 42"/>
          <p:cNvCxnSpPr>
            <a:cxnSpLocks noChangeShapeType="1"/>
          </p:cNvCxnSpPr>
          <p:nvPr/>
        </p:nvCxnSpPr>
        <p:spPr bwMode="auto">
          <a:xfrm flipH="1" flipV="1">
            <a:off x="2173520" y="4274013"/>
            <a:ext cx="11982" cy="48366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箭头 248"/>
          <p:cNvSpPr>
            <a:spLocks noChangeShapeType="1"/>
          </p:cNvSpPr>
          <p:nvPr/>
        </p:nvSpPr>
        <p:spPr bwMode="auto">
          <a:xfrm>
            <a:off x="3172472" y="2859634"/>
            <a:ext cx="1892" cy="2835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200">
              <a:latin typeface="Times New Roman" pitchFamily="18" charset="0"/>
              <a:cs typeface="Times New Roman" pitchFamily="18" charset="0"/>
            </a:endParaRPr>
          </a:p>
        </p:txBody>
      </p:sp>
      <p:cxnSp>
        <p:nvCxnSpPr>
          <p:cNvPr id="24" name="AutoShape 40"/>
          <p:cNvCxnSpPr>
            <a:cxnSpLocks noChangeShapeType="1"/>
          </p:cNvCxnSpPr>
          <p:nvPr/>
        </p:nvCxnSpPr>
        <p:spPr bwMode="auto">
          <a:xfrm flipH="1">
            <a:off x="2353886" y="3303521"/>
            <a:ext cx="662184" cy="157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AutoShape 39"/>
          <p:cNvCxnSpPr>
            <a:cxnSpLocks noChangeShapeType="1"/>
          </p:cNvCxnSpPr>
          <p:nvPr/>
        </p:nvCxnSpPr>
        <p:spPr bwMode="auto">
          <a:xfrm flipV="1">
            <a:off x="1505659" y="2514878"/>
            <a:ext cx="680473" cy="544915"/>
          </a:xfrm>
          <a:prstGeom prst="curvedConnector3">
            <a:avLst>
              <a:gd name="adj1" fmla="val 19694"/>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 name="Oval 29"/>
          <p:cNvSpPr>
            <a:spLocks noChangeArrowheads="1"/>
          </p:cNvSpPr>
          <p:nvPr/>
        </p:nvSpPr>
        <p:spPr bwMode="auto">
          <a:xfrm rot="21300000">
            <a:off x="1219343" y="3864671"/>
            <a:ext cx="310911" cy="336547"/>
          </a:xfrm>
          <a:prstGeom prst="ellipse">
            <a:avLst/>
          </a:prstGeom>
          <a:solidFill>
            <a:srgbClr val="80808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27" name="Oval 28"/>
          <p:cNvSpPr>
            <a:spLocks noChangeArrowheads="1"/>
          </p:cNvSpPr>
          <p:nvPr/>
        </p:nvSpPr>
        <p:spPr bwMode="auto">
          <a:xfrm>
            <a:off x="1211145" y="3220806"/>
            <a:ext cx="302712" cy="303712"/>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28" name="Oval 26"/>
          <p:cNvSpPr>
            <a:spLocks noChangeArrowheads="1"/>
          </p:cNvSpPr>
          <p:nvPr/>
        </p:nvSpPr>
        <p:spPr bwMode="auto">
          <a:xfrm>
            <a:off x="1181674" y="4787357"/>
            <a:ext cx="327308" cy="344755"/>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29" name="Oval 23"/>
          <p:cNvSpPr>
            <a:spLocks noChangeArrowheads="1"/>
          </p:cNvSpPr>
          <p:nvPr/>
        </p:nvSpPr>
        <p:spPr bwMode="auto">
          <a:xfrm>
            <a:off x="3113191" y="4758311"/>
            <a:ext cx="312172" cy="319498"/>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0" name="Oval 20"/>
          <p:cNvSpPr>
            <a:spLocks noChangeArrowheads="1"/>
          </p:cNvSpPr>
          <p:nvPr/>
        </p:nvSpPr>
        <p:spPr bwMode="auto">
          <a:xfrm>
            <a:off x="2047074" y="4757680"/>
            <a:ext cx="303343" cy="320129"/>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31" name="AutoShape 18"/>
          <p:cNvCxnSpPr>
            <a:cxnSpLocks noChangeShapeType="1"/>
          </p:cNvCxnSpPr>
          <p:nvPr/>
        </p:nvCxnSpPr>
        <p:spPr bwMode="auto">
          <a:xfrm flipH="1">
            <a:off x="2336859" y="4918060"/>
            <a:ext cx="776332" cy="6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Oval 14"/>
          <p:cNvSpPr>
            <a:spLocks noChangeArrowheads="1"/>
          </p:cNvSpPr>
          <p:nvPr/>
        </p:nvSpPr>
        <p:spPr bwMode="auto">
          <a:xfrm>
            <a:off x="3016071" y="3143141"/>
            <a:ext cx="302712" cy="320129"/>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cxnSp>
        <p:nvCxnSpPr>
          <p:cNvPr id="33" name="AutoShape 13"/>
          <p:cNvCxnSpPr>
            <a:cxnSpLocks noChangeShapeType="1"/>
          </p:cNvCxnSpPr>
          <p:nvPr/>
        </p:nvCxnSpPr>
        <p:spPr bwMode="auto">
          <a:xfrm>
            <a:off x="484634" y="4940160"/>
            <a:ext cx="687339" cy="19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Oval 7"/>
          <p:cNvSpPr>
            <a:spLocks noChangeArrowheads="1"/>
          </p:cNvSpPr>
          <p:nvPr/>
        </p:nvSpPr>
        <p:spPr bwMode="auto">
          <a:xfrm>
            <a:off x="2009551" y="3922313"/>
            <a:ext cx="327308" cy="351700"/>
          </a:xfrm>
          <a:prstGeom prst="ellipse">
            <a:avLst/>
          </a:prstGeom>
          <a:solidFill>
            <a:srgbClr val="808080"/>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sp>
        <p:nvSpPr>
          <p:cNvPr id="35" name="Oval 3"/>
          <p:cNvSpPr>
            <a:spLocks noChangeArrowheads="1"/>
          </p:cNvSpPr>
          <p:nvPr/>
        </p:nvSpPr>
        <p:spPr bwMode="auto">
          <a:xfrm>
            <a:off x="205886" y="4787357"/>
            <a:ext cx="303343" cy="321392"/>
          </a:xfrm>
          <a:prstGeom prst="ellipse">
            <a:avLst/>
          </a:prstGeom>
          <a:solidFill>
            <a:srgbClr val="FFFFFF"/>
          </a:solidFill>
          <a:ln w="9525">
            <a:solidFill>
              <a:srgbClr val="000000"/>
            </a:solidFill>
            <a:round/>
            <a:headEnd/>
            <a:tailEnd/>
          </a:ln>
        </p:spPr>
        <p:txBody>
          <a:bodyPr/>
          <a:lstStyle/>
          <a:p>
            <a:endParaRPr lang="zh-CN" altLang="en-US" sz="1200">
              <a:latin typeface="Times New Roman" pitchFamily="18" charset="0"/>
              <a:cs typeface="Times New Roman" pitchFamily="18" charset="0"/>
            </a:endParaRPr>
          </a:p>
        </p:txBody>
      </p:sp>
      <p:graphicFrame>
        <p:nvGraphicFramePr>
          <p:cNvPr id="36" name="对象 123"/>
          <p:cNvGraphicFramePr>
            <a:graphicFrameLocks noChangeAspect="1"/>
          </p:cNvGraphicFramePr>
          <p:nvPr>
            <p:extLst>
              <p:ext uri="{D42A27DB-BD31-4B8C-83A1-F6EECF244321}">
                <p14:modId xmlns:p14="http://schemas.microsoft.com/office/powerpoint/2010/main" val="4058693426"/>
              </p:ext>
            </p:extLst>
          </p:nvPr>
        </p:nvGraphicFramePr>
        <p:xfrm>
          <a:off x="1538365" y="3208616"/>
          <a:ext cx="106087" cy="130998"/>
        </p:xfrm>
        <a:graphic>
          <a:graphicData uri="http://schemas.openxmlformats.org/presentationml/2006/ole">
            <mc:AlternateContent xmlns:mc="http://schemas.openxmlformats.org/markup-compatibility/2006">
              <mc:Choice xmlns:v="urn:schemas-microsoft-com:vml" Requires="v">
                <p:oleObj spid="_x0000_s10233" name="Equation" r:id="rId6" imgW="126720" imgH="152280" progId="Equation.DSMT4">
                  <p:embed/>
                </p:oleObj>
              </mc:Choice>
              <mc:Fallback>
                <p:oleObj name="Equation" r:id="rId6" imgW="126720" imgH="152280" progId="Equation.DSMT4">
                  <p:embed/>
                  <p:pic>
                    <p:nvPicPr>
                      <p:cNvPr id="0" name=""/>
                      <p:cNvPicPr>
                        <a:picLocks noChangeAspect="1" noChangeArrowheads="1"/>
                      </p:cNvPicPr>
                      <p:nvPr/>
                    </p:nvPicPr>
                    <p:blipFill>
                      <a:blip r:embed="rId7"/>
                      <a:srcRect/>
                      <a:stretch>
                        <a:fillRect/>
                      </a:stretch>
                    </p:blipFill>
                    <p:spPr bwMode="auto">
                      <a:xfrm>
                        <a:off x="1538365" y="3208616"/>
                        <a:ext cx="106087" cy="130998"/>
                      </a:xfrm>
                      <a:prstGeom prst="rect">
                        <a:avLst/>
                      </a:prstGeom>
                      <a:noFill/>
                      <a:ln>
                        <a:noFill/>
                      </a:ln>
                      <a:extLst/>
                    </p:spPr>
                  </p:pic>
                </p:oleObj>
              </mc:Fallback>
            </mc:AlternateContent>
          </a:graphicData>
        </a:graphic>
      </p:graphicFrame>
      <p:graphicFrame>
        <p:nvGraphicFramePr>
          <p:cNvPr id="37" name="对象 124"/>
          <p:cNvGraphicFramePr>
            <a:graphicFrameLocks noChangeAspect="1"/>
          </p:cNvGraphicFramePr>
          <p:nvPr>
            <p:extLst>
              <p:ext uri="{D42A27DB-BD31-4B8C-83A1-F6EECF244321}">
                <p14:modId xmlns:p14="http://schemas.microsoft.com/office/powerpoint/2010/main" val="31633718"/>
              </p:ext>
            </p:extLst>
          </p:nvPr>
        </p:nvGraphicFramePr>
        <p:xfrm>
          <a:off x="1496154" y="3754889"/>
          <a:ext cx="98325" cy="123292"/>
        </p:xfrm>
        <a:graphic>
          <a:graphicData uri="http://schemas.openxmlformats.org/presentationml/2006/ole">
            <mc:AlternateContent xmlns:mc="http://schemas.openxmlformats.org/markup-compatibility/2006">
              <mc:Choice xmlns:v="urn:schemas-microsoft-com:vml" Requires="v">
                <p:oleObj spid="_x0000_s10234" name="Equation" r:id="rId8" imgW="114120" imgH="139680" progId="Equation.DSMT4">
                  <p:embed/>
                </p:oleObj>
              </mc:Choice>
              <mc:Fallback>
                <p:oleObj name="Equation" r:id="rId8" imgW="114120" imgH="139680" progId="Equation.DSMT4">
                  <p:embed/>
                  <p:pic>
                    <p:nvPicPr>
                      <p:cNvPr id="0" name=""/>
                      <p:cNvPicPr>
                        <a:picLocks noChangeAspect="1" noChangeArrowheads="1"/>
                      </p:cNvPicPr>
                      <p:nvPr/>
                    </p:nvPicPr>
                    <p:blipFill>
                      <a:blip r:embed="rId9"/>
                      <a:srcRect/>
                      <a:stretch>
                        <a:fillRect/>
                      </a:stretch>
                    </p:blipFill>
                    <p:spPr bwMode="auto">
                      <a:xfrm>
                        <a:off x="1496154" y="3754889"/>
                        <a:ext cx="98325" cy="123292"/>
                      </a:xfrm>
                      <a:prstGeom prst="rect">
                        <a:avLst/>
                      </a:prstGeom>
                      <a:noFill/>
                      <a:ln>
                        <a:noFill/>
                      </a:ln>
                      <a:extLst/>
                    </p:spPr>
                  </p:pic>
                </p:oleObj>
              </mc:Fallback>
            </mc:AlternateContent>
          </a:graphicData>
        </a:graphic>
      </p:graphicFrame>
      <p:graphicFrame>
        <p:nvGraphicFramePr>
          <p:cNvPr id="38" name="对象 125"/>
          <p:cNvGraphicFramePr>
            <a:graphicFrameLocks noChangeAspect="1"/>
          </p:cNvGraphicFramePr>
          <p:nvPr>
            <p:extLst>
              <p:ext uri="{D42A27DB-BD31-4B8C-83A1-F6EECF244321}">
                <p14:modId xmlns:p14="http://schemas.microsoft.com/office/powerpoint/2010/main" val="3157149502"/>
              </p:ext>
            </p:extLst>
          </p:nvPr>
        </p:nvGraphicFramePr>
        <p:xfrm>
          <a:off x="1603053" y="4081934"/>
          <a:ext cx="138431" cy="173380"/>
        </p:xfrm>
        <a:graphic>
          <a:graphicData uri="http://schemas.openxmlformats.org/presentationml/2006/ole">
            <mc:AlternateContent xmlns:mc="http://schemas.openxmlformats.org/markup-compatibility/2006">
              <mc:Choice xmlns:v="urn:schemas-microsoft-com:vml" Requires="v">
                <p:oleObj spid="_x0000_s10235" name="Equation" r:id="rId10" imgW="164880" imgH="203040" progId="Equation.DSMT4">
                  <p:embed/>
                </p:oleObj>
              </mc:Choice>
              <mc:Fallback>
                <p:oleObj name="Equation" r:id="rId10" imgW="164880" imgH="203040" progId="Equation.DSMT4">
                  <p:embed/>
                  <p:pic>
                    <p:nvPicPr>
                      <p:cNvPr id="0" name=""/>
                      <p:cNvPicPr>
                        <a:picLocks noChangeAspect="1" noChangeArrowheads="1"/>
                      </p:cNvPicPr>
                      <p:nvPr/>
                    </p:nvPicPr>
                    <p:blipFill>
                      <a:blip r:embed="rId11"/>
                      <a:srcRect/>
                      <a:stretch>
                        <a:fillRect/>
                      </a:stretch>
                    </p:blipFill>
                    <p:spPr bwMode="auto">
                      <a:xfrm>
                        <a:off x="1603053" y="4081934"/>
                        <a:ext cx="138431" cy="173380"/>
                      </a:xfrm>
                      <a:prstGeom prst="rect">
                        <a:avLst/>
                      </a:prstGeom>
                      <a:noFill/>
                      <a:ln>
                        <a:noFill/>
                      </a:ln>
                      <a:extLst/>
                    </p:spPr>
                  </p:pic>
                </p:oleObj>
              </mc:Fallback>
            </mc:AlternateContent>
          </a:graphicData>
        </a:graphic>
      </p:graphicFrame>
      <p:graphicFrame>
        <p:nvGraphicFramePr>
          <p:cNvPr id="39" name="对象 126"/>
          <p:cNvGraphicFramePr>
            <a:graphicFrameLocks noChangeAspect="1"/>
          </p:cNvGraphicFramePr>
          <p:nvPr>
            <p:extLst>
              <p:ext uri="{D42A27DB-BD31-4B8C-83A1-F6EECF244321}">
                <p14:modId xmlns:p14="http://schemas.microsoft.com/office/powerpoint/2010/main" val="4246882761"/>
              </p:ext>
            </p:extLst>
          </p:nvPr>
        </p:nvGraphicFramePr>
        <p:xfrm>
          <a:off x="1610978" y="4655727"/>
          <a:ext cx="131192" cy="203906"/>
        </p:xfrm>
        <a:graphic>
          <a:graphicData uri="http://schemas.openxmlformats.org/presentationml/2006/ole">
            <mc:AlternateContent xmlns:mc="http://schemas.openxmlformats.org/markup-compatibility/2006">
              <mc:Choice xmlns:v="urn:schemas-microsoft-com:vml" Requires="v">
                <p:oleObj spid="_x0000_s10236" name="Equation" r:id="rId12" imgW="152334" imgH="241195" progId="Equation.DSMT4">
                  <p:embed/>
                </p:oleObj>
              </mc:Choice>
              <mc:Fallback>
                <p:oleObj name="Equation" r:id="rId12" imgW="152334"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978" y="4655727"/>
                        <a:ext cx="131192" cy="203906"/>
                      </a:xfrm>
                      <a:prstGeom prst="rect">
                        <a:avLst/>
                      </a:prstGeom>
                      <a:noFill/>
                      <a:ln>
                        <a:noFill/>
                      </a:ln>
                      <a:extLst/>
                    </p:spPr>
                  </p:pic>
                </p:oleObj>
              </mc:Fallback>
            </mc:AlternateContent>
          </a:graphicData>
        </a:graphic>
      </p:graphicFrame>
      <p:graphicFrame>
        <p:nvGraphicFramePr>
          <p:cNvPr id="40" name="对象 127"/>
          <p:cNvGraphicFramePr>
            <a:graphicFrameLocks noChangeAspect="1"/>
          </p:cNvGraphicFramePr>
          <p:nvPr>
            <p:extLst>
              <p:ext uri="{D42A27DB-BD31-4B8C-83A1-F6EECF244321}">
                <p14:modId xmlns:p14="http://schemas.microsoft.com/office/powerpoint/2010/main" val="735691540"/>
              </p:ext>
            </p:extLst>
          </p:nvPr>
        </p:nvGraphicFramePr>
        <p:xfrm>
          <a:off x="1596121" y="5050001"/>
          <a:ext cx="139391" cy="164220"/>
        </p:xfrm>
        <a:graphic>
          <a:graphicData uri="http://schemas.openxmlformats.org/presentationml/2006/ole">
            <mc:AlternateContent xmlns:mc="http://schemas.openxmlformats.org/markup-compatibility/2006">
              <mc:Choice xmlns:v="urn:schemas-microsoft-com:vml" Requires="v">
                <p:oleObj spid="_x0000_s10237" name="Equation" r:id="rId14" imgW="164957" imgH="190335" progId="Equation.DSMT4">
                  <p:embed/>
                </p:oleObj>
              </mc:Choice>
              <mc:Fallback>
                <p:oleObj name="Equation" r:id="rId14" imgW="164957" imgH="190335"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6121" y="5050001"/>
                        <a:ext cx="139391" cy="164220"/>
                      </a:xfrm>
                      <a:prstGeom prst="rect">
                        <a:avLst/>
                      </a:prstGeom>
                      <a:noFill/>
                      <a:ln>
                        <a:noFill/>
                      </a:ln>
                      <a:extLst/>
                    </p:spPr>
                  </p:pic>
                </p:oleObj>
              </mc:Fallback>
            </mc:AlternateContent>
          </a:graphicData>
        </a:graphic>
      </p:graphicFrame>
      <p:graphicFrame>
        <p:nvGraphicFramePr>
          <p:cNvPr id="41" name="对象 117"/>
          <p:cNvGraphicFramePr>
            <a:graphicFrameLocks noChangeAspect="1"/>
          </p:cNvGraphicFramePr>
          <p:nvPr>
            <p:extLst>
              <p:ext uri="{D42A27DB-BD31-4B8C-83A1-F6EECF244321}">
                <p14:modId xmlns:p14="http://schemas.microsoft.com/office/powerpoint/2010/main" val="2968297290"/>
              </p:ext>
            </p:extLst>
          </p:nvPr>
        </p:nvGraphicFramePr>
        <p:xfrm>
          <a:off x="2230893" y="3814005"/>
          <a:ext cx="131192" cy="123164"/>
        </p:xfrm>
        <a:graphic>
          <a:graphicData uri="http://schemas.openxmlformats.org/presentationml/2006/ole">
            <mc:AlternateContent xmlns:mc="http://schemas.openxmlformats.org/markup-compatibility/2006">
              <mc:Choice xmlns:v="urn:schemas-microsoft-com:vml" Requires="v">
                <p:oleObj spid="_x0000_s10238" name="Equation" r:id="rId16" imgW="152280" imgH="139680" progId="Equation.DSMT4">
                  <p:embed/>
                </p:oleObj>
              </mc:Choice>
              <mc:Fallback>
                <p:oleObj name="Equation" r:id="rId16" imgW="152280" imgH="139680" progId="Equation.DSMT4">
                  <p:embed/>
                  <p:pic>
                    <p:nvPicPr>
                      <p:cNvPr id="0" name=""/>
                      <p:cNvPicPr>
                        <a:picLocks noChangeAspect="1" noChangeArrowheads="1"/>
                      </p:cNvPicPr>
                      <p:nvPr/>
                    </p:nvPicPr>
                    <p:blipFill>
                      <a:blip r:embed="rId17"/>
                      <a:srcRect/>
                      <a:stretch>
                        <a:fillRect/>
                      </a:stretch>
                    </p:blipFill>
                    <p:spPr bwMode="auto">
                      <a:xfrm>
                        <a:off x="2230893" y="3814005"/>
                        <a:ext cx="131192" cy="123164"/>
                      </a:xfrm>
                      <a:prstGeom prst="rect">
                        <a:avLst/>
                      </a:prstGeom>
                      <a:noFill/>
                      <a:ln>
                        <a:noFill/>
                      </a:ln>
                      <a:extLst/>
                    </p:spPr>
                  </p:pic>
                </p:oleObj>
              </mc:Fallback>
            </mc:AlternateContent>
          </a:graphicData>
        </a:graphic>
      </p:graphicFrame>
      <p:graphicFrame>
        <p:nvGraphicFramePr>
          <p:cNvPr id="42" name="对象 118"/>
          <p:cNvGraphicFramePr>
            <a:graphicFrameLocks noChangeAspect="1"/>
          </p:cNvGraphicFramePr>
          <p:nvPr>
            <p:extLst>
              <p:ext uri="{D42A27DB-BD31-4B8C-83A1-F6EECF244321}">
                <p14:modId xmlns:p14="http://schemas.microsoft.com/office/powerpoint/2010/main" val="3398982409"/>
              </p:ext>
            </p:extLst>
          </p:nvPr>
        </p:nvGraphicFramePr>
        <p:xfrm>
          <a:off x="2452891" y="4701141"/>
          <a:ext cx="131192" cy="172431"/>
        </p:xfrm>
        <a:graphic>
          <a:graphicData uri="http://schemas.openxmlformats.org/presentationml/2006/ole">
            <mc:AlternateContent xmlns:mc="http://schemas.openxmlformats.org/markup-compatibility/2006">
              <mc:Choice xmlns:v="urn:schemas-microsoft-com:vml" Requires="v">
                <p:oleObj spid="_x0000_s10239" name="Equation" r:id="rId18" imgW="152268" imgH="203024" progId="Equation.DSMT4">
                  <p:embed/>
                </p:oleObj>
              </mc:Choice>
              <mc:Fallback>
                <p:oleObj name="Equation" r:id="rId18" imgW="152268" imgH="203024"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2891" y="4701141"/>
                        <a:ext cx="131192" cy="172431"/>
                      </a:xfrm>
                      <a:prstGeom prst="rect">
                        <a:avLst/>
                      </a:prstGeom>
                      <a:noFill/>
                      <a:ln>
                        <a:noFill/>
                      </a:ln>
                      <a:extLst/>
                    </p:spPr>
                  </p:pic>
                </p:oleObj>
              </mc:Fallback>
            </mc:AlternateContent>
          </a:graphicData>
        </a:graphic>
      </p:graphicFrame>
      <p:graphicFrame>
        <p:nvGraphicFramePr>
          <p:cNvPr id="43" name="对象 119"/>
          <p:cNvGraphicFramePr>
            <a:graphicFrameLocks noChangeAspect="1"/>
          </p:cNvGraphicFramePr>
          <p:nvPr>
            <p:extLst>
              <p:ext uri="{D42A27DB-BD31-4B8C-83A1-F6EECF244321}">
                <p14:modId xmlns:p14="http://schemas.microsoft.com/office/powerpoint/2010/main" val="3903084483"/>
              </p:ext>
            </p:extLst>
          </p:nvPr>
        </p:nvGraphicFramePr>
        <p:xfrm>
          <a:off x="2474971" y="5037586"/>
          <a:ext cx="139391" cy="142324"/>
        </p:xfrm>
        <a:graphic>
          <a:graphicData uri="http://schemas.openxmlformats.org/presentationml/2006/ole">
            <mc:AlternateContent xmlns:mc="http://schemas.openxmlformats.org/markup-compatibility/2006">
              <mc:Choice xmlns:v="urn:schemas-microsoft-com:vml" Requires="v">
                <p:oleObj spid="_x0000_s11264" name="Equation" r:id="rId20" imgW="164885" imgH="164885" progId="Equation.DSMT4">
                  <p:embed/>
                </p:oleObj>
              </mc:Choice>
              <mc:Fallback>
                <p:oleObj name="Equation" r:id="rId20" imgW="164885" imgH="164885"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74971" y="5037586"/>
                        <a:ext cx="139391" cy="142324"/>
                      </a:xfrm>
                      <a:prstGeom prst="rect">
                        <a:avLst/>
                      </a:prstGeom>
                      <a:noFill/>
                      <a:ln>
                        <a:noFill/>
                      </a:ln>
                      <a:extLst/>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262474103"/>
              </p:ext>
            </p:extLst>
          </p:nvPr>
        </p:nvGraphicFramePr>
        <p:xfrm>
          <a:off x="2352132" y="4174403"/>
          <a:ext cx="137137" cy="150262"/>
        </p:xfrm>
        <a:graphic>
          <a:graphicData uri="http://schemas.openxmlformats.org/presentationml/2006/ole">
            <mc:AlternateContent xmlns:mc="http://schemas.openxmlformats.org/markup-compatibility/2006">
              <mc:Choice xmlns:v="urn:schemas-microsoft-com:vml" Requires="v">
                <p:oleObj spid="_x0000_s11265" name="Equation" r:id="rId22" imgW="164880" imgH="177480" progId="Equation.DSMT4">
                  <p:embed/>
                </p:oleObj>
              </mc:Choice>
              <mc:Fallback>
                <p:oleObj name="Equation" r:id="rId22" imgW="164880" imgH="177480" progId="Equation.DSMT4">
                  <p:embed/>
                  <p:pic>
                    <p:nvPicPr>
                      <p:cNvPr id="0" name=""/>
                      <p:cNvPicPr>
                        <a:picLocks noChangeAspect="1" noChangeArrowheads="1"/>
                      </p:cNvPicPr>
                      <p:nvPr/>
                    </p:nvPicPr>
                    <p:blipFill>
                      <a:blip r:embed="rId23"/>
                      <a:srcRect/>
                      <a:stretch>
                        <a:fillRect/>
                      </a:stretch>
                    </p:blipFill>
                    <p:spPr bwMode="auto">
                      <a:xfrm>
                        <a:off x="2352132" y="4174403"/>
                        <a:ext cx="137137" cy="150262"/>
                      </a:xfrm>
                      <a:prstGeom prst="rect">
                        <a:avLst/>
                      </a:prstGeom>
                      <a:noFill/>
                      <a:ln>
                        <a:noFill/>
                      </a:ln>
                      <a:extLst/>
                    </p:spPr>
                  </p:pic>
                </p:oleObj>
              </mc:Fallback>
            </mc:AlternateContent>
          </a:graphicData>
        </a:graphic>
      </p:graphicFrame>
      <p:graphicFrame>
        <p:nvGraphicFramePr>
          <p:cNvPr id="45" name="对象 44"/>
          <p:cNvGraphicFramePr>
            <a:graphicFrameLocks noChangeAspect="1"/>
          </p:cNvGraphicFramePr>
          <p:nvPr>
            <p:extLst>
              <p:ext uri="{D42A27DB-BD31-4B8C-83A1-F6EECF244321}">
                <p14:modId xmlns:p14="http://schemas.microsoft.com/office/powerpoint/2010/main" val="3982601030"/>
              </p:ext>
            </p:extLst>
          </p:nvPr>
        </p:nvGraphicFramePr>
        <p:xfrm>
          <a:off x="1526721" y="1268053"/>
          <a:ext cx="124200" cy="113018"/>
        </p:xfrm>
        <a:graphic>
          <a:graphicData uri="http://schemas.openxmlformats.org/presentationml/2006/ole">
            <mc:AlternateContent xmlns:mc="http://schemas.openxmlformats.org/markup-compatibility/2006">
              <mc:Choice xmlns:v="urn:schemas-microsoft-com:vml" Requires="v">
                <p:oleObj spid="_x0000_s11266" name="Equation" r:id="rId24" imgW="152280" imgH="139680" progId="Equation.DSMT4">
                  <p:embed/>
                </p:oleObj>
              </mc:Choice>
              <mc:Fallback>
                <p:oleObj name="Equation" r:id="rId24" imgW="152280" imgH="139680" progId="Equation.DSMT4">
                  <p:embed/>
                  <p:pic>
                    <p:nvPicPr>
                      <p:cNvPr id="0" name=""/>
                      <p:cNvPicPr/>
                      <p:nvPr/>
                    </p:nvPicPr>
                    <p:blipFill>
                      <a:blip r:embed="rId25"/>
                      <a:stretch>
                        <a:fillRect/>
                      </a:stretch>
                    </p:blipFill>
                    <p:spPr>
                      <a:xfrm>
                        <a:off x="1526721" y="1268053"/>
                        <a:ext cx="124200" cy="113018"/>
                      </a:xfrm>
                      <a:prstGeom prst="rect">
                        <a:avLst/>
                      </a:prstGeom>
                    </p:spPr>
                  </p:pic>
                </p:oleObj>
              </mc:Fallback>
            </mc:AlternateContent>
          </a:graphicData>
        </a:graphic>
      </p:graphicFrame>
      <p:graphicFrame>
        <p:nvGraphicFramePr>
          <p:cNvPr id="46" name="对象 45"/>
          <p:cNvGraphicFramePr>
            <a:graphicFrameLocks noChangeAspect="1"/>
          </p:cNvGraphicFramePr>
          <p:nvPr>
            <p:extLst>
              <p:ext uri="{D42A27DB-BD31-4B8C-83A1-F6EECF244321}">
                <p14:modId xmlns:p14="http://schemas.microsoft.com/office/powerpoint/2010/main" val="215941315"/>
              </p:ext>
            </p:extLst>
          </p:nvPr>
        </p:nvGraphicFramePr>
        <p:xfrm>
          <a:off x="1050622" y="2423915"/>
          <a:ext cx="103500" cy="143841"/>
        </p:xfrm>
        <a:graphic>
          <a:graphicData uri="http://schemas.openxmlformats.org/presentationml/2006/ole">
            <mc:AlternateContent xmlns:mc="http://schemas.openxmlformats.org/markup-compatibility/2006">
              <mc:Choice xmlns:v="urn:schemas-microsoft-com:vml" Requires="v">
                <p:oleObj spid="_x0000_s11267" name="Equation" r:id="rId26" imgW="126720" imgH="177480" progId="Equation.DSMT4">
                  <p:embed/>
                </p:oleObj>
              </mc:Choice>
              <mc:Fallback>
                <p:oleObj name="Equation" r:id="rId26" imgW="126720" imgH="177480" progId="Equation.DSMT4">
                  <p:embed/>
                  <p:pic>
                    <p:nvPicPr>
                      <p:cNvPr id="0" name=""/>
                      <p:cNvPicPr>
                        <a:picLocks noChangeAspect="1" noChangeArrowheads="1"/>
                      </p:cNvPicPr>
                      <p:nvPr/>
                    </p:nvPicPr>
                    <p:blipFill>
                      <a:blip r:embed="rId27"/>
                      <a:srcRect/>
                      <a:stretch>
                        <a:fillRect/>
                      </a:stretch>
                    </p:blipFill>
                    <p:spPr bwMode="auto">
                      <a:xfrm>
                        <a:off x="1050622" y="2423915"/>
                        <a:ext cx="103500" cy="143841"/>
                      </a:xfrm>
                      <a:prstGeom prst="rect">
                        <a:avLst/>
                      </a:prstGeom>
                      <a:noFill/>
                      <a:ln>
                        <a:noFill/>
                      </a:ln>
                    </p:spPr>
                  </p:pic>
                </p:oleObj>
              </mc:Fallback>
            </mc:AlternateContent>
          </a:graphicData>
        </a:graphic>
      </p:graphicFrame>
      <p:graphicFrame>
        <p:nvGraphicFramePr>
          <p:cNvPr id="47" name="对象 46"/>
          <p:cNvGraphicFramePr>
            <a:graphicFrameLocks noChangeAspect="1"/>
          </p:cNvGraphicFramePr>
          <p:nvPr>
            <p:extLst>
              <p:ext uri="{D42A27DB-BD31-4B8C-83A1-F6EECF244321}">
                <p14:modId xmlns:p14="http://schemas.microsoft.com/office/powerpoint/2010/main" val="1237138672"/>
              </p:ext>
            </p:extLst>
          </p:nvPr>
        </p:nvGraphicFramePr>
        <p:xfrm>
          <a:off x="2350838" y="2425199"/>
          <a:ext cx="103500" cy="113018"/>
        </p:xfrm>
        <a:graphic>
          <a:graphicData uri="http://schemas.openxmlformats.org/presentationml/2006/ole">
            <mc:AlternateContent xmlns:mc="http://schemas.openxmlformats.org/markup-compatibility/2006">
              <mc:Choice xmlns:v="urn:schemas-microsoft-com:vml" Requires="v">
                <p:oleObj spid="_x0000_s11268" name="Equation" r:id="rId28" imgW="126720" imgH="139680" progId="Equation.DSMT4">
                  <p:embed/>
                </p:oleObj>
              </mc:Choice>
              <mc:Fallback>
                <p:oleObj name="Equation" r:id="rId28" imgW="126720" imgH="139680" progId="Equation.DSMT4">
                  <p:embed/>
                  <p:pic>
                    <p:nvPicPr>
                      <p:cNvPr id="0" name=""/>
                      <p:cNvPicPr>
                        <a:picLocks noChangeAspect="1" noChangeArrowheads="1"/>
                      </p:cNvPicPr>
                      <p:nvPr/>
                    </p:nvPicPr>
                    <p:blipFill>
                      <a:blip r:embed="rId29"/>
                      <a:srcRect/>
                      <a:stretch>
                        <a:fillRect/>
                      </a:stretch>
                    </p:blipFill>
                    <p:spPr bwMode="auto">
                      <a:xfrm>
                        <a:off x="2350838" y="2425199"/>
                        <a:ext cx="103500" cy="113018"/>
                      </a:xfrm>
                      <a:prstGeom prst="rect">
                        <a:avLst/>
                      </a:prstGeom>
                      <a:noFill/>
                      <a:ln>
                        <a:noFill/>
                      </a:ln>
                      <a:extLst/>
                    </p:spPr>
                  </p:pic>
                </p:oleObj>
              </mc:Fallback>
            </mc:AlternateContent>
          </a:graphicData>
        </a:graphic>
      </p:graphicFrame>
      <p:graphicFrame>
        <p:nvGraphicFramePr>
          <p:cNvPr id="48" name="对象 47"/>
          <p:cNvGraphicFramePr>
            <a:graphicFrameLocks noChangeAspect="1"/>
          </p:cNvGraphicFramePr>
          <p:nvPr>
            <p:extLst>
              <p:ext uri="{D42A27DB-BD31-4B8C-83A1-F6EECF244321}">
                <p14:modId xmlns:p14="http://schemas.microsoft.com/office/powerpoint/2010/main" val="3268933010"/>
              </p:ext>
            </p:extLst>
          </p:nvPr>
        </p:nvGraphicFramePr>
        <p:xfrm>
          <a:off x="2650988" y="4256598"/>
          <a:ext cx="165600" cy="133566"/>
        </p:xfrm>
        <a:graphic>
          <a:graphicData uri="http://schemas.openxmlformats.org/presentationml/2006/ole">
            <mc:AlternateContent xmlns:mc="http://schemas.openxmlformats.org/markup-compatibility/2006">
              <mc:Choice xmlns:v="urn:schemas-microsoft-com:vml" Requires="v">
                <p:oleObj spid="_x0000_s11269" name="Equation" r:id="rId30" imgW="203040" imgH="164880" progId="Equation.DSMT4">
                  <p:embed/>
                </p:oleObj>
              </mc:Choice>
              <mc:Fallback>
                <p:oleObj name="Equation" r:id="rId30" imgW="203040" imgH="164880" progId="Equation.DSMT4">
                  <p:embed/>
                  <p:pic>
                    <p:nvPicPr>
                      <p:cNvPr id="0" name=""/>
                      <p:cNvPicPr/>
                      <p:nvPr/>
                    </p:nvPicPr>
                    <p:blipFill>
                      <a:blip r:embed="rId31"/>
                      <a:stretch>
                        <a:fillRect/>
                      </a:stretch>
                    </p:blipFill>
                    <p:spPr>
                      <a:xfrm>
                        <a:off x="2650988" y="4256598"/>
                        <a:ext cx="165600" cy="133566"/>
                      </a:xfrm>
                      <a:prstGeom prst="rect">
                        <a:avLst/>
                      </a:prstGeom>
                    </p:spPr>
                  </p:pic>
                </p:oleObj>
              </mc:Fallback>
            </mc:AlternateContent>
          </a:graphicData>
        </a:graphic>
      </p:graphicFrame>
      <p:graphicFrame>
        <p:nvGraphicFramePr>
          <p:cNvPr id="49" name="对象 48"/>
          <p:cNvGraphicFramePr>
            <a:graphicFrameLocks noChangeAspect="1"/>
          </p:cNvGraphicFramePr>
          <p:nvPr>
            <p:extLst>
              <p:ext uri="{D42A27DB-BD31-4B8C-83A1-F6EECF244321}">
                <p14:modId xmlns:p14="http://schemas.microsoft.com/office/powerpoint/2010/main" val="2390541481"/>
              </p:ext>
            </p:extLst>
          </p:nvPr>
        </p:nvGraphicFramePr>
        <p:xfrm>
          <a:off x="3343142" y="2480424"/>
          <a:ext cx="124200" cy="133566"/>
        </p:xfrm>
        <a:graphic>
          <a:graphicData uri="http://schemas.openxmlformats.org/presentationml/2006/ole">
            <mc:AlternateContent xmlns:mc="http://schemas.openxmlformats.org/markup-compatibility/2006">
              <mc:Choice xmlns:v="urn:schemas-microsoft-com:vml" Requires="v">
                <p:oleObj spid="_x0000_s11270" name="Equation" r:id="rId32" imgW="152280" imgH="164880" progId="Equation.DSMT4">
                  <p:embed/>
                </p:oleObj>
              </mc:Choice>
              <mc:Fallback>
                <p:oleObj name="Equation" r:id="rId32" imgW="152280" imgH="164880" progId="Equation.DSMT4">
                  <p:embed/>
                  <p:pic>
                    <p:nvPicPr>
                      <p:cNvPr id="0" name=""/>
                      <p:cNvPicPr/>
                      <p:nvPr/>
                    </p:nvPicPr>
                    <p:blipFill>
                      <a:blip r:embed="rId33"/>
                      <a:stretch>
                        <a:fillRect/>
                      </a:stretch>
                    </p:blipFill>
                    <p:spPr>
                      <a:xfrm>
                        <a:off x="3343142" y="2480424"/>
                        <a:ext cx="124200" cy="133566"/>
                      </a:xfrm>
                      <a:prstGeom prst="rect">
                        <a:avLst/>
                      </a:prstGeom>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4009328834"/>
              </p:ext>
            </p:extLst>
          </p:nvPr>
        </p:nvGraphicFramePr>
        <p:xfrm>
          <a:off x="3354786" y="3367869"/>
          <a:ext cx="124200" cy="133566"/>
        </p:xfrm>
        <a:graphic>
          <a:graphicData uri="http://schemas.openxmlformats.org/presentationml/2006/ole">
            <mc:AlternateContent xmlns:mc="http://schemas.openxmlformats.org/markup-compatibility/2006">
              <mc:Choice xmlns:v="urn:schemas-microsoft-com:vml" Requires="v">
                <p:oleObj spid="_x0000_s11271" name="Equation" r:id="rId34" imgW="152280" imgH="164880" progId="Equation.DSMT4">
                  <p:embed/>
                </p:oleObj>
              </mc:Choice>
              <mc:Fallback>
                <p:oleObj name="Equation" r:id="rId34" imgW="152280" imgH="164880" progId="Equation.DSMT4">
                  <p:embed/>
                  <p:pic>
                    <p:nvPicPr>
                      <p:cNvPr id="0" name=""/>
                      <p:cNvPicPr/>
                      <p:nvPr/>
                    </p:nvPicPr>
                    <p:blipFill>
                      <a:blip r:embed="rId35"/>
                      <a:stretch>
                        <a:fillRect/>
                      </a:stretch>
                    </p:blipFill>
                    <p:spPr>
                      <a:xfrm>
                        <a:off x="3354786" y="3367869"/>
                        <a:ext cx="124200" cy="133566"/>
                      </a:xfrm>
                      <a:prstGeom prst="rect">
                        <a:avLst/>
                      </a:prstGeom>
                    </p:spPr>
                  </p:pic>
                </p:oleObj>
              </mc:Fallback>
            </mc:AlternateContent>
          </a:graphicData>
        </a:graphic>
      </p:graphicFrame>
      <p:graphicFrame>
        <p:nvGraphicFramePr>
          <p:cNvPr id="51" name="对象 50"/>
          <p:cNvGraphicFramePr>
            <a:graphicFrameLocks noChangeAspect="1"/>
          </p:cNvGraphicFramePr>
          <p:nvPr>
            <p:extLst>
              <p:ext uri="{D42A27DB-BD31-4B8C-83A1-F6EECF244321}">
                <p14:modId xmlns:p14="http://schemas.microsoft.com/office/powerpoint/2010/main" val="1591577485"/>
              </p:ext>
            </p:extLst>
          </p:nvPr>
        </p:nvGraphicFramePr>
        <p:xfrm>
          <a:off x="3422061" y="4676562"/>
          <a:ext cx="103500" cy="133566"/>
        </p:xfrm>
        <a:graphic>
          <a:graphicData uri="http://schemas.openxmlformats.org/presentationml/2006/ole">
            <mc:AlternateContent xmlns:mc="http://schemas.openxmlformats.org/markup-compatibility/2006">
              <mc:Choice xmlns:v="urn:schemas-microsoft-com:vml" Requires="v">
                <p:oleObj spid="_x0000_s11272" name="Equation" r:id="rId36" imgW="126720" imgH="164880" progId="Equation.DSMT4">
                  <p:embed/>
                </p:oleObj>
              </mc:Choice>
              <mc:Fallback>
                <p:oleObj name="Equation" r:id="rId36" imgW="126720" imgH="164880" progId="Equation.DSMT4">
                  <p:embed/>
                  <p:pic>
                    <p:nvPicPr>
                      <p:cNvPr id="0" name=""/>
                      <p:cNvPicPr/>
                      <p:nvPr/>
                    </p:nvPicPr>
                    <p:blipFill>
                      <a:blip r:embed="rId37"/>
                      <a:stretch>
                        <a:fillRect/>
                      </a:stretch>
                    </p:blipFill>
                    <p:spPr>
                      <a:xfrm>
                        <a:off x="3422061" y="4676562"/>
                        <a:ext cx="103500" cy="133566"/>
                      </a:xfrm>
                      <a:prstGeom prst="rect">
                        <a:avLst/>
                      </a:prstGeom>
                    </p:spPr>
                  </p:pic>
                </p:oleObj>
              </mc:Fallback>
            </mc:AlternateContent>
          </a:graphicData>
        </a:graphic>
      </p:graphicFrame>
      <p:graphicFrame>
        <p:nvGraphicFramePr>
          <p:cNvPr id="52" name="对象 51"/>
          <p:cNvGraphicFramePr>
            <a:graphicFrameLocks noChangeAspect="1"/>
          </p:cNvGraphicFramePr>
          <p:nvPr>
            <p:extLst>
              <p:ext uri="{D42A27DB-BD31-4B8C-83A1-F6EECF244321}">
                <p14:modId xmlns:p14="http://schemas.microsoft.com/office/powerpoint/2010/main" val="821675560"/>
              </p:ext>
            </p:extLst>
          </p:nvPr>
        </p:nvGraphicFramePr>
        <p:xfrm>
          <a:off x="2315739" y="3097520"/>
          <a:ext cx="103500" cy="102743"/>
        </p:xfrm>
        <a:graphic>
          <a:graphicData uri="http://schemas.openxmlformats.org/presentationml/2006/ole">
            <mc:AlternateContent xmlns:mc="http://schemas.openxmlformats.org/markup-compatibility/2006">
              <mc:Choice xmlns:v="urn:schemas-microsoft-com:vml" Requires="v">
                <p:oleObj spid="_x0000_s11273" name="Equation" r:id="rId38" imgW="126720" imgH="126720" progId="Equation.DSMT4">
                  <p:embed/>
                </p:oleObj>
              </mc:Choice>
              <mc:Fallback>
                <p:oleObj name="Equation" r:id="rId38" imgW="126720" imgH="126720" progId="Equation.DSMT4">
                  <p:embed/>
                  <p:pic>
                    <p:nvPicPr>
                      <p:cNvPr id="0" name=""/>
                      <p:cNvPicPr/>
                      <p:nvPr/>
                    </p:nvPicPr>
                    <p:blipFill>
                      <a:blip r:embed="rId39"/>
                      <a:stretch>
                        <a:fillRect/>
                      </a:stretch>
                    </p:blipFill>
                    <p:spPr>
                      <a:xfrm>
                        <a:off x="2315739" y="3097520"/>
                        <a:ext cx="103500" cy="102743"/>
                      </a:xfrm>
                      <a:prstGeom prst="rect">
                        <a:avLst/>
                      </a:prstGeom>
                    </p:spPr>
                  </p:pic>
                </p:oleObj>
              </mc:Fallback>
            </mc:AlternateContent>
          </a:graphicData>
        </a:graphic>
      </p:graphicFrame>
      <p:cxnSp>
        <p:nvCxnSpPr>
          <p:cNvPr id="53" name="AutoShape 44"/>
          <p:cNvCxnSpPr>
            <a:cxnSpLocks noChangeShapeType="1"/>
            <a:endCxn id="9" idx="0"/>
          </p:cNvCxnSpPr>
          <p:nvPr/>
        </p:nvCxnSpPr>
        <p:spPr bwMode="auto">
          <a:xfrm>
            <a:off x="1352410" y="1644152"/>
            <a:ext cx="5992" cy="83789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2068" name="Picture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686629" y="1005176"/>
            <a:ext cx="5457371" cy="2672596"/>
          </a:xfrm>
          <a:prstGeom prst="rect">
            <a:avLst/>
          </a:prstGeom>
          <a:solidFill>
            <a:srgbClr val="FF9900">
              <a:alpha val="21961"/>
            </a:srgbClr>
          </a:solidFill>
          <a:ln>
            <a:noFill/>
          </a:ln>
          <a:extLst/>
        </p:spPr>
      </p:pic>
      <p:pic>
        <p:nvPicPr>
          <p:cNvPr id="55" name="Picture 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20592" y="3756394"/>
            <a:ext cx="5521808" cy="216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 name="矩形 2047"/>
          <p:cNvSpPr/>
          <p:nvPr/>
        </p:nvSpPr>
        <p:spPr>
          <a:xfrm>
            <a:off x="0" y="6191160"/>
            <a:ext cx="8506135" cy="276999"/>
          </a:xfrm>
          <a:prstGeom prst="rect">
            <a:avLst/>
          </a:prstGeom>
        </p:spPr>
        <p:txBody>
          <a:bodyPr wrap="square">
            <a:spAutoFit/>
          </a:bodyPr>
          <a:lstStyle/>
          <a:p>
            <a:r>
              <a:rPr lang="en-US" altLang="zh-CN" sz="1200" dirty="0" smtClean="0"/>
              <a:t>[1]Heinrich </a:t>
            </a:r>
            <a:r>
              <a:rPr lang="en-US" altLang="zh-CN" sz="1200" dirty="0"/>
              <a:t>G. Parameter estimation for text analysis[J]. Web: http://www. </a:t>
            </a:r>
            <a:r>
              <a:rPr lang="en-US" altLang="zh-CN" sz="1200" dirty="0" err="1"/>
              <a:t>arbylon</a:t>
            </a:r>
            <a:r>
              <a:rPr lang="en-US" altLang="zh-CN" sz="1200" dirty="0"/>
              <a:t>. net/publications/text-est. </a:t>
            </a:r>
            <a:r>
              <a:rPr lang="en-US" altLang="zh-CN" sz="1200" dirty="0" err="1"/>
              <a:t>pdf</a:t>
            </a:r>
            <a:r>
              <a:rPr lang="en-US" altLang="zh-CN" sz="1200" dirty="0"/>
              <a:t>, 2005.</a:t>
            </a:r>
            <a:endParaRPr lang="zh-CN" altLang="en-US" sz="1200" dirty="0"/>
          </a:p>
        </p:txBody>
      </p:sp>
      <p:sp>
        <p:nvSpPr>
          <p:cNvPr id="2049" name="TextBox 2048"/>
          <p:cNvSpPr txBox="1"/>
          <p:nvPr/>
        </p:nvSpPr>
        <p:spPr>
          <a:xfrm>
            <a:off x="7924799" y="3825408"/>
            <a:ext cx="453970" cy="369332"/>
          </a:xfrm>
          <a:prstGeom prst="rect">
            <a:avLst/>
          </a:prstGeom>
          <a:noFill/>
        </p:spPr>
        <p:txBody>
          <a:bodyPr wrap="none" rtlCol="0">
            <a:spAutoFit/>
          </a:bodyPr>
          <a:lstStyle/>
          <a:p>
            <a:r>
              <a:rPr lang="en-US" altLang="zh-CN" dirty="0" smtClean="0"/>
              <a:t>[1]</a:t>
            </a:r>
            <a:endParaRPr lang="zh-CN" altLang="en-US" dirty="0"/>
          </a:p>
        </p:txBody>
      </p:sp>
      <p:sp>
        <p:nvSpPr>
          <p:cNvPr id="60" name="矩形 6"/>
          <p:cNvSpPr/>
          <p:nvPr/>
        </p:nvSpPr>
        <p:spPr bwMode="auto">
          <a:xfrm rot="10800000" flipV="1">
            <a:off x="990597" y="2280623"/>
            <a:ext cx="858398" cy="3040913"/>
          </a:xfrm>
          <a:prstGeom prst="rect">
            <a:avLst/>
          </a:prstGeom>
          <a:solidFill>
            <a:srgbClr val="00B0F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1" name="矩形 6"/>
          <p:cNvSpPr/>
          <p:nvPr/>
        </p:nvSpPr>
        <p:spPr bwMode="auto">
          <a:xfrm rot="10800000" flipV="1">
            <a:off x="3686629" y="1746750"/>
            <a:ext cx="5200196" cy="735296"/>
          </a:xfrm>
          <a:prstGeom prst="rect">
            <a:avLst/>
          </a:prstGeom>
          <a:solidFill>
            <a:srgbClr val="00B0F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3" name="矩形 6"/>
          <p:cNvSpPr/>
          <p:nvPr/>
        </p:nvSpPr>
        <p:spPr bwMode="auto">
          <a:xfrm flipV="1">
            <a:off x="1848996" y="2270201"/>
            <a:ext cx="876029" cy="3051333"/>
          </a:xfrm>
          <a:prstGeom prst="rect">
            <a:avLst/>
          </a:prstGeom>
          <a:solidFill>
            <a:srgbClr val="FF00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4" name="矩形 6"/>
          <p:cNvSpPr/>
          <p:nvPr/>
        </p:nvSpPr>
        <p:spPr bwMode="auto">
          <a:xfrm rot="19687799" flipV="1">
            <a:off x="1347846" y="2519240"/>
            <a:ext cx="1172419" cy="541922"/>
          </a:xfrm>
          <a:prstGeom prst="rect">
            <a:avLst/>
          </a:prstGeom>
          <a:solidFill>
            <a:srgbClr val="FFFF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7" name="矩形 6"/>
          <p:cNvSpPr/>
          <p:nvPr/>
        </p:nvSpPr>
        <p:spPr bwMode="auto">
          <a:xfrm flipV="1">
            <a:off x="3686629" y="2484406"/>
            <a:ext cx="5200196" cy="1228590"/>
          </a:xfrm>
          <a:prstGeom prst="rect">
            <a:avLst/>
          </a:prstGeom>
          <a:solidFill>
            <a:srgbClr val="FF00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8" name="矩形 6"/>
          <p:cNvSpPr/>
          <p:nvPr/>
        </p:nvSpPr>
        <p:spPr bwMode="auto">
          <a:xfrm flipV="1">
            <a:off x="3686629" y="2685992"/>
            <a:ext cx="5200195" cy="527868"/>
          </a:xfrm>
          <a:prstGeom prst="rect">
            <a:avLst/>
          </a:prstGeom>
          <a:solidFill>
            <a:srgbClr val="FFFF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69" name="矩形 6"/>
          <p:cNvSpPr/>
          <p:nvPr/>
        </p:nvSpPr>
        <p:spPr bwMode="auto">
          <a:xfrm flipV="1">
            <a:off x="2725025" y="2971845"/>
            <a:ext cx="858241" cy="824021"/>
          </a:xfrm>
          <a:prstGeom prst="rect">
            <a:avLst/>
          </a:prstGeom>
          <a:solidFill>
            <a:srgbClr val="FF0000">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Tree>
    <p:extLst>
      <p:ext uri="{BB962C8B-B14F-4D97-AF65-F5344CB8AC3E}">
        <p14:creationId xmlns:p14="http://schemas.microsoft.com/office/powerpoint/2010/main" val="1567636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1" animBg="1"/>
      <p:bldP spid="64" grpId="0" animBg="1"/>
      <p:bldP spid="67" grpId="1" animBg="1"/>
      <p:bldP spid="68" grpId="0" animBg="1"/>
      <p:bldP spid="69" grpId="1" animBg="1"/>
    </p:bldLst>
  </p:timing>
</p:sld>
</file>

<file path=ppt/theme/theme1.xml><?xml version="1.0" encoding="utf-8"?>
<a:theme xmlns:a="http://schemas.openxmlformats.org/drawingml/2006/main" name="自主科研">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自主科研" id="{E54CE820-EC9D-4E00-9B63-40A9304AE856}" vid="{047B0736-5D8D-4B3A-A0C3-EE14948CEDC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自主科研</Template>
  <TotalTime>3611</TotalTime>
  <Words>3705</Words>
  <Application>Microsoft Office PowerPoint</Application>
  <PresentationFormat>全屏显示(4:3)</PresentationFormat>
  <Paragraphs>320</Paragraphs>
  <Slides>19</Slides>
  <Notes>19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自主科研</vt:lpstr>
      <vt:lpstr>Equation</vt:lpstr>
      <vt:lpstr>Incorporating Entities in News Topic Modeling</vt:lpstr>
      <vt:lpstr>Outline</vt:lpstr>
      <vt:lpstr>Motivation</vt:lpstr>
      <vt:lpstr>Motivation</vt:lpstr>
      <vt:lpstr>Related Work</vt:lpstr>
      <vt:lpstr>Related Work</vt:lpstr>
      <vt:lpstr>Our work</vt:lpstr>
      <vt:lpstr>ECTM(Entity Centered Topic Model)</vt:lpstr>
      <vt:lpstr>ECTM(Entity Centered Topic Model)</vt:lpstr>
      <vt:lpstr>Data Set</vt:lpstr>
      <vt:lpstr>Experimental Setup</vt:lpstr>
      <vt:lpstr>Perplexity</vt:lpstr>
      <vt:lpstr>Perplexity</vt:lpstr>
      <vt:lpstr>Entity Clustering</vt:lpstr>
      <vt:lpstr>Results—ECTM good at news organization</vt:lpstr>
      <vt:lpstr>Results—CorrLDA2 VS  ECTM(√)</vt:lpstr>
      <vt:lpstr>Conclusion</vt:lpstr>
      <vt:lpstr>Future 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linmei</dc:creator>
  <cp:lastModifiedBy>HuLinMei</cp:lastModifiedBy>
  <cp:revision>449</cp:revision>
  <dcterms:created xsi:type="dcterms:W3CDTF">2013-07-28T11:55:13Z</dcterms:created>
  <dcterms:modified xsi:type="dcterms:W3CDTF">2013-11-18T05:43:54Z</dcterms:modified>
</cp:coreProperties>
</file>