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726" r:id="rId1"/>
  </p:sldMasterIdLst>
  <p:notesMasterIdLst>
    <p:notesMasterId r:id="rId48"/>
  </p:notesMasterIdLst>
  <p:sldIdLst>
    <p:sldId id="256" r:id="rId2"/>
    <p:sldId id="257" r:id="rId3"/>
    <p:sldId id="260" r:id="rId4"/>
    <p:sldId id="356" r:id="rId5"/>
    <p:sldId id="265" r:id="rId6"/>
    <p:sldId id="266" r:id="rId7"/>
    <p:sldId id="270" r:id="rId8"/>
    <p:sldId id="288" r:id="rId9"/>
    <p:sldId id="289" r:id="rId10"/>
    <p:sldId id="290" r:id="rId11"/>
    <p:sldId id="291" r:id="rId12"/>
    <p:sldId id="292" r:id="rId13"/>
    <p:sldId id="271" r:id="rId14"/>
    <p:sldId id="293" r:id="rId15"/>
    <p:sldId id="366" r:id="rId16"/>
    <p:sldId id="307" r:id="rId17"/>
    <p:sldId id="295" r:id="rId18"/>
    <p:sldId id="272" r:id="rId19"/>
    <p:sldId id="296" r:id="rId20"/>
    <p:sldId id="315" r:id="rId21"/>
    <p:sldId id="267" r:id="rId22"/>
    <p:sldId id="274" r:id="rId23"/>
    <p:sldId id="298" r:id="rId24"/>
    <p:sldId id="275" r:id="rId25"/>
    <p:sldId id="299" r:id="rId26"/>
    <p:sldId id="316" r:id="rId27"/>
    <p:sldId id="300" r:id="rId28"/>
    <p:sldId id="363" r:id="rId29"/>
    <p:sldId id="276" r:id="rId30"/>
    <p:sldId id="301" r:id="rId31"/>
    <p:sldId id="302" r:id="rId32"/>
    <p:sldId id="277" r:id="rId33"/>
    <p:sldId id="278" r:id="rId34"/>
    <p:sldId id="323" r:id="rId35"/>
    <p:sldId id="326" r:id="rId36"/>
    <p:sldId id="367" r:id="rId37"/>
    <p:sldId id="368" r:id="rId38"/>
    <p:sldId id="369" r:id="rId39"/>
    <p:sldId id="279" r:id="rId40"/>
    <p:sldId id="336" r:id="rId41"/>
    <p:sldId id="280" r:id="rId42"/>
    <p:sldId id="339" r:id="rId43"/>
    <p:sldId id="342" r:id="rId44"/>
    <p:sldId id="345" r:id="rId45"/>
    <p:sldId id="285" r:id="rId46"/>
    <p:sldId id="28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912" autoAdjust="0"/>
  </p:normalViewPr>
  <p:slideViewPr>
    <p:cSldViewPr snapToGrid="0">
      <p:cViewPr varScale="1">
        <p:scale>
          <a:sx n="56" d="100"/>
          <a:sy n="56" d="100"/>
        </p:scale>
        <p:origin x="-17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Sheet3!$Y$2</c:f>
              <c:strCache>
                <c:ptCount val="1"/>
                <c:pt idx="0">
                  <c:v>Fusion</c:v>
                </c:pt>
              </c:strCache>
            </c:strRef>
          </c:tx>
          <c:spPr>
            <a:ln w="28575" cap="rnd">
              <a:solidFill>
                <a:schemeClr val="accent1"/>
              </a:solidFill>
              <a:round/>
            </a:ln>
            <a:effectLst/>
          </c:spPr>
          <c:marker>
            <c:symbol val="none"/>
          </c:marker>
          <c:val>
            <c:numRef>
              <c:f>Sheet3!$Y$3:$Y$46</c:f>
              <c:numCache>
                <c:formatCode>General</c:formatCode>
                <c:ptCount val="44"/>
                <c:pt idx="0">
                  <c:v>0.52629999999999999</c:v>
                </c:pt>
                <c:pt idx="1">
                  <c:v>0.18870000000000001</c:v>
                </c:pt>
                <c:pt idx="2">
                  <c:v>0.38550000000000001</c:v>
                </c:pt>
                <c:pt idx="3">
                  <c:v>0.37440000000000001</c:v>
                </c:pt>
                <c:pt idx="4">
                  <c:v>0</c:v>
                </c:pt>
                <c:pt idx="5">
                  <c:v>0.18149999999999999</c:v>
                </c:pt>
                <c:pt idx="6">
                  <c:v>0.37769999999999998</c:v>
                </c:pt>
                <c:pt idx="7">
                  <c:v>0.50480000000000003</c:v>
                </c:pt>
                <c:pt idx="8">
                  <c:v>0.59670000000000001</c:v>
                </c:pt>
                <c:pt idx="9">
                  <c:v>0.27839999999999998</c:v>
                </c:pt>
                <c:pt idx="10">
                  <c:v>0.13200000000000001</c:v>
                </c:pt>
                <c:pt idx="11">
                  <c:v>0.26119999999999999</c:v>
                </c:pt>
                <c:pt idx="12">
                  <c:v>0.63849999999999996</c:v>
                </c:pt>
                <c:pt idx="13">
                  <c:v>0.45629999999999998</c:v>
                </c:pt>
                <c:pt idx="14">
                  <c:v>0.49059999999999998</c:v>
                </c:pt>
                <c:pt idx="15">
                  <c:v>0.46750000000000003</c:v>
                </c:pt>
                <c:pt idx="16">
                  <c:v>0.27550000000000002</c:v>
                </c:pt>
                <c:pt idx="17">
                  <c:v>0.52380000000000004</c:v>
                </c:pt>
                <c:pt idx="18">
                  <c:v>0.27960000000000002</c:v>
                </c:pt>
                <c:pt idx="19">
                  <c:v>0.56640000000000001</c:v>
                </c:pt>
                <c:pt idx="20">
                  <c:v>0.72919999999999996</c:v>
                </c:pt>
                <c:pt idx="21">
                  <c:v>0.30509999999999998</c:v>
                </c:pt>
                <c:pt idx="22">
                  <c:v>0.31069999999999998</c:v>
                </c:pt>
                <c:pt idx="23">
                  <c:v>0.52110000000000001</c:v>
                </c:pt>
                <c:pt idx="24">
                  <c:v>0.30840000000000001</c:v>
                </c:pt>
                <c:pt idx="25">
                  <c:v>0.3725</c:v>
                </c:pt>
                <c:pt idx="26">
                  <c:v>0.1174</c:v>
                </c:pt>
                <c:pt idx="27">
                  <c:v>0.59050000000000002</c:v>
                </c:pt>
                <c:pt idx="28">
                  <c:v>0.3896</c:v>
                </c:pt>
                <c:pt idx="29">
                  <c:v>0.41639999999999999</c:v>
                </c:pt>
                <c:pt idx="30">
                  <c:v>0.3911</c:v>
                </c:pt>
                <c:pt idx="31">
                  <c:v>0.48470000000000002</c:v>
                </c:pt>
                <c:pt idx="32">
                  <c:v>0.52439999999999998</c:v>
                </c:pt>
                <c:pt idx="33">
                  <c:v>0.4002</c:v>
                </c:pt>
                <c:pt idx="34">
                  <c:v>0.1017</c:v>
                </c:pt>
                <c:pt idx="35">
                  <c:v>0.54730000000000001</c:v>
                </c:pt>
                <c:pt idx="36">
                  <c:v>0.41299999999999998</c:v>
                </c:pt>
                <c:pt idx="37">
                  <c:v>0.59219999999999995</c:v>
                </c:pt>
                <c:pt idx="38">
                  <c:v>0.62270000000000003</c:v>
                </c:pt>
                <c:pt idx="39">
                  <c:v>0.33069999999999999</c:v>
                </c:pt>
                <c:pt idx="40">
                  <c:v>0.62649999999999995</c:v>
                </c:pt>
                <c:pt idx="41">
                  <c:v>0.36609999999999998</c:v>
                </c:pt>
                <c:pt idx="42">
                  <c:v>0.59009999999999996</c:v>
                </c:pt>
                <c:pt idx="43">
                  <c:v>0.1792</c:v>
                </c:pt>
              </c:numCache>
            </c:numRef>
          </c:val>
          <c:smooth val="0"/>
        </c:ser>
        <c:ser>
          <c:idx val="1"/>
          <c:order val="1"/>
          <c:tx>
            <c:strRef>
              <c:f>Sheet3!$Z$2</c:f>
              <c:strCache>
                <c:ptCount val="1"/>
                <c:pt idx="0">
                  <c:v>Ext Res</c:v>
                </c:pt>
              </c:strCache>
            </c:strRef>
          </c:tx>
          <c:spPr>
            <a:ln w="28575" cap="rnd">
              <a:solidFill>
                <a:schemeClr val="accent2"/>
              </a:solidFill>
              <a:round/>
            </a:ln>
            <a:effectLst/>
          </c:spPr>
          <c:marker>
            <c:symbol val="none"/>
          </c:marker>
          <c:val>
            <c:numRef>
              <c:f>Sheet3!$Z$3:$Z$46</c:f>
              <c:numCache>
                <c:formatCode>General</c:formatCode>
                <c:ptCount val="44"/>
                <c:pt idx="0">
                  <c:v>0.34360000000000002</c:v>
                </c:pt>
                <c:pt idx="1">
                  <c:v>0.53469999999999995</c:v>
                </c:pt>
                <c:pt idx="2">
                  <c:v>0.4073</c:v>
                </c:pt>
                <c:pt idx="3">
                  <c:v>0.37190000000000001</c:v>
                </c:pt>
                <c:pt idx="4">
                  <c:v>0</c:v>
                </c:pt>
                <c:pt idx="5">
                  <c:v>0.28100000000000003</c:v>
                </c:pt>
                <c:pt idx="6">
                  <c:v>0.2596</c:v>
                </c:pt>
                <c:pt idx="7">
                  <c:v>0.436</c:v>
                </c:pt>
                <c:pt idx="8">
                  <c:v>0.47889999999999999</c:v>
                </c:pt>
                <c:pt idx="9">
                  <c:v>0.27839999999999998</c:v>
                </c:pt>
                <c:pt idx="10">
                  <c:v>0.26079999999999998</c:v>
                </c:pt>
                <c:pt idx="11">
                  <c:v>0.2661</c:v>
                </c:pt>
                <c:pt idx="12">
                  <c:v>0.61950000000000005</c:v>
                </c:pt>
                <c:pt idx="13">
                  <c:v>0.3453</c:v>
                </c:pt>
                <c:pt idx="14">
                  <c:v>0.48170000000000002</c:v>
                </c:pt>
                <c:pt idx="15">
                  <c:v>0.63429999999999997</c:v>
                </c:pt>
                <c:pt idx="16">
                  <c:v>0.3095</c:v>
                </c:pt>
                <c:pt idx="17">
                  <c:v>0.43759999999999999</c:v>
                </c:pt>
                <c:pt idx="18">
                  <c:v>0.46400000000000002</c:v>
                </c:pt>
                <c:pt idx="19">
                  <c:v>0.45150000000000001</c:v>
                </c:pt>
                <c:pt idx="20">
                  <c:v>0.50339999999999996</c:v>
                </c:pt>
                <c:pt idx="21">
                  <c:v>0.4632</c:v>
                </c:pt>
                <c:pt idx="22">
                  <c:v>0.34360000000000002</c:v>
                </c:pt>
                <c:pt idx="23">
                  <c:v>0.56530000000000002</c:v>
                </c:pt>
                <c:pt idx="24">
                  <c:v>0.28139999999999998</c:v>
                </c:pt>
                <c:pt idx="25">
                  <c:v>0.4728</c:v>
                </c:pt>
                <c:pt idx="26">
                  <c:v>8.8200000000000001E-2</c:v>
                </c:pt>
                <c:pt idx="27">
                  <c:v>0.39400000000000002</c:v>
                </c:pt>
                <c:pt idx="28">
                  <c:v>0.55220000000000002</c:v>
                </c:pt>
                <c:pt idx="29">
                  <c:v>0.36270000000000002</c:v>
                </c:pt>
                <c:pt idx="30">
                  <c:v>0.39</c:v>
                </c:pt>
                <c:pt idx="31">
                  <c:v>0.503</c:v>
                </c:pt>
                <c:pt idx="32">
                  <c:v>0.40910000000000002</c:v>
                </c:pt>
                <c:pt idx="33">
                  <c:v>0.3004</c:v>
                </c:pt>
                <c:pt idx="34">
                  <c:v>9.9199999999999997E-2</c:v>
                </c:pt>
                <c:pt idx="35">
                  <c:v>0.4123</c:v>
                </c:pt>
                <c:pt idx="36">
                  <c:v>0.39150000000000001</c:v>
                </c:pt>
                <c:pt idx="37">
                  <c:v>0.35499999999999998</c:v>
                </c:pt>
                <c:pt idx="38">
                  <c:v>0.54890000000000005</c:v>
                </c:pt>
                <c:pt idx="39">
                  <c:v>0.36520000000000002</c:v>
                </c:pt>
                <c:pt idx="40">
                  <c:v>0.44030000000000002</c:v>
                </c:pt>
                <c:pt idx="41">
                  <c:v>0.42149999999999999</c:v>
                </c:pt>
                <c:pt idx="42">
                  <c:v>0.46910000000000002</c:v>
                </c:pt>
                <c:pt idx="43">
                  <c:v>0.3664</c:v>
                </c:pt>
              </c:numCache>
            </c:numRef>
          </c:val>
          <c:smooth val="0"/>
        </c:ser>
        <c:ser>
          <c:idx val="2"/>
          <c:order val="2"/>
          <c:tx>
            <c:strRef>
              <c:f>Sheet3!$AA$2</c:f>
              <c:strCache>
                <c:ptCount val="1"/>
                <c:pt idx="0">
                  <c:v>Snippet + Anchors + h1</c:v>
                </c:pt>
              </c:strCache>
            </c:strRef>
          </c:tx>
          <c:spPr>
            <a:ln w="28575" cap="rnd">
              <a:solidFill>
                <a:schemeClr val="accent3"/>
              </a:solidFill>
              <a:round/>
            </a:ln>
            <a:effectLst/>
          </c:spPr>
          <c:marker>
            <c:symbol val="none"/>
          </c:marker>
          <c:val>
            <c:numRef>
              <c:f>Sheet3!$AA$3:$AA$46</c:f>
              <c:numCache>
                <c:formatCode>General</c:formatCode>
                <c:ptCount val="44"/>
                <c:pt idx="0">
                  <c:v>0.39</c:v>
                </c:pt>
                <c:pt idx="1">
                  <c:v>0.18870000000000001</c:v>
                </c:pt>
                <c:pt idx="2">
                  <c:v>0.26119999999999999</c:v>
                </c:pt>
                <c:pt idx="3">
                  <c:v>0.32</c:v>
                </c:pt>
                <c:pt idx="4">
                  <c:v>0.193</c:v>
                </c:pt>
                <c:pt idx="5">
                  <c:v>0.35270000000000001</c:v>
                </c:pt>
                <c:pt idx="6">
                  <c:v>0.42359999999999998</c:v>
                </c:pt>
                <c:pt idx="7">
                  <c:v>0.52349999999999997</c:v>
                </c:pt>
                <c:pt idx="8">
                  <c:v>0.48270000000000002</c:v>
                </c:pt>
                <c:pt idx="9">
                  <c:v>0.4</c:v>
                </c:pt>
                <c:pt idx="10">
                  <c:v>0.19739999999999999</c:v>
                </c:pt>
                <c:pt idx="11">
                  <c:v>0.22889999999999999</c:v>
                </c:pt>
                <c:pt idx="12">
                  <c:v>0.42399999999999999</c:v>
                </c:pt>
                <c:pt idx="13">
                  <c:v>0.38929999999999998</c:v>
                </c:pt>
                <c:pt idx="14">
                  <c:v>0.66690000000000005</c:v>
                </c:pt>
                <c:pt idx="15">
                  <c:v>0.45040000000000002</c:v>
                </c:pt>
                <c:pt idx="16">
                  <c:v>0.49209999999999998</c:v>
                </c:pt>
                <c:pt idx="17">
                  <c:v>0.37959999999999999</c:v>
                </c:pt>
                <c:pt idx="18">
                  <c:v>0.23280000000000001</c:v>
                </c:pt>
                <c:pt idx="19">
                  <c:v>0.42149999999999999</c:v>
                </c:pt>
                <c:pt idx="20">
                  <c:v>0.42430000000000001</c:v>
                </c:pt>
                <c:pt idx="21">
                  <c:v>0.26979999999999998</c:v>
                </c:pt>
                <c:pt idx="22">
                  <c:v>0.25</c:v>
                </c:pt>
                <c:pt idx="23">
                  <c:v>0.44640000000000002</c:v>
                </c:pt>
                <c:pt idx="24">
                  <c:v>0.66549999999999998</c:v>
                </c:pt>
                <c:pt idx="25">
                  <c:v>0.4753</c:v>
                </c:pt>
                <c:pt idx="26">
                  <c:v>0.2387</c:v>
                </c:pt>
                <c:pt idx="27">
                  <c:v>0.40560000000000002</c:v>
                </c:pt>
                <c:pt idx="28">
                  <c:v>0.38540000000000002</c:v>
                </c:pt>
                <c:pt idx="29">
                  <c:v>0.47899999999999998</c:v>
                </c:pt>
                <c:pt idx="30">
                  <c:v>0.41360000000000002</c:v>
                </c:pt>
                <c:pt idx="31">
                  <c:v>0.56079999999999997</c:v>
                </c:pt>
                <c:pt idx="32">
                  <c:v>0.26800000000000002</c:v>
                </c:pt>
                <c:pt idx="33">
                  <c:v>0.56630000000000003</c:v>
                </c:pt>
                <c:pt idx="34">
                  <c:v>0.21240000000000001</c:v>
                </c:pt>
                <c:pt idx="35">
                  <c:v>0.58409999999999995</c:v>
                </c:pt>
                <c:pt idx="36">
                  <c:v>0.32279999999999998</c:v>
                </c:pt>
                <c:pt idx="37">
                  <c:v>0.31</c:v>
                </c:pt>
                <c:pt idx="38">
                  <c:v>0.52229999999999999</c:v>
                </c:pt>
                <c:pt idx="39">
                  <c:v>0.433</c:v>
                </c:pt>
                <c:pt idx="40">
                  <c:v>0.56059999999999999</c:v>
                </c:pt>
                <c:pt idx="41">
                  <c:v>0.1744</c:v>
                </c:pt>
                <c:pt idx="42">
                  <c:v>0.2326</c:v>
                </c:pt>
                <c:pt idx="43">
                  <c:v>0.25790000000000002</c:v>
                </c:pt>
              </c:numCache>
            </c:numRef>
          </c:val>
          <c:smooth val="0"/>
        </c:ser>
        <c:dLbls>
          <c:showLegendKey val="0"/>
          <c:showVal val="0"/>
          <c:showCatName val="0"/>
          <c:showSerName val="0"/>
          <c:showPercent val="0"/>
          <c:showBubbleSize val="0"/>
        </c:dLbls>
        <c:marker val="1"/>
        <c:smooth val="0"/>
        <c:axId val="133065728"/>
        <c:axId val="133079808"/>
      </c:lineChart>
      <c:catAx>
        <c:axId val="1330657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3079808"/>
        <c:crosses val="autoZero"/>
        <c:auto val="1"/>
        <c:lblAlgn val="ctr"/>
        <c:lblOffset val="100"/>
        <c:noMultiLvlLbl val="0"/>
      </c:catAx>
      <c:valAx>
        <c:axId val="13307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3065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Sheet3!$Y$2</c:f>
              <c:strCache>
                <c:ptCount val="1"/>
                <c:pt idx="0">
                  <c:v>Fusion</c:v>
                </c:pt>
              </c:strCache>
            </c:strRef>
          </c:tx>
          <c:spPr>
            <a:ln w="28575" cap="rnd">
              <a:solidFill>
                <a:schemeClr val="accent1"/>
              </a:solidFill>
              <a:round/>
            </a:ln>
            <a:effectLst/>
          </c:spPr>
          <c:marker>
            <c:symbol val="none"/>
          </c:marker>
          <c:val>
            <c:numRef>
              <c:f>Sheet3!$Y$47:$Y$52</c:f>
              <c:numCache>
                <c:formatCode>General</c:formatCode>
                <c:ptCount val="6"/>
                <c:pt idx="0">
                  <c:v>0.3533</c:v>
                </c:pt>
                <c:pt idx="1">
                  <c:v>0.193</c:v>
                </c:pt>
                <c:pt idx="2">
                  <c:v>0.1046</c:v>
                </c:pt>
                <c:pt idx="3">
                  <c:v>9.4799999999999995E-2</c:v>
                </c:pt>
                <c:pt idx="4">
                  <c:v>0.2717</c:v>
                </c:pt>
                <c:pt idx="5">
                  <c:v>0.26</c:v>
                </c:pt>
              </c:numCache>
            </c:numRef>
          </c:val>
          <c:smooth val="0"/>
        </c:ser>
        <c:ser>
          <c:idx val="1"/>
          <c:order val="1"/>
          <c:tx>
            <c:strRef>
              <c:f>Sheet3!$Z$2</c:f>
              <c:strCache>
                <c:ptCount val="1"/>
                <c:pt idx="0">
                  <c:v>Ext Res</c:v>
                </c:pt>
              </c:strCache>
            </c:strRef>
          </c:tx>
          <c:spPr>
            <a:ln w="28575" cap="rnd">
              <a:solidFill>
                <a:schemeClr val="accent2"/>
              </a:solidFill>
              <a:round/>
            </a:ln>
            <a:effectLst/>
          </c:spPr>
          <c:marker>
            <c:symbol val="none"/>
          </c:marker>
          <c:val>
            <c:numRef>
              <c:f>Sheet3!$Z$47:$Z$52</c:f>
              <c:numCache>
                <c:formatCode>General</c:formatCode>
                <c:ptCount val="6"/>
                <c:pt idx="0">
                  <c:v>0.28170000000000001</c:v>
                </c:pt>
                <c:pt idx="1">
                  <c:v>0.2878</c:v>
                </c:pt>
                <c:pt idx="2">
                  <c:v>0</c:v>
                </c:pt>
                <c:pt idx="3">
                  <c:v>0.28449999999999998</c:v>
                </c:pt>
                <c:pt idx="4">
                  <c:v>0.25609999999999999</c:v>
                </c:pt>
                <c:pt idx="5">
                  <c:v>0.2646</c:v>
                </c:pt>
              </c:numCache>
            </c:numRef>
          </c:val>
          <c:smooth val="0"/>
        </c:ser>
        <c:ser>
          <c:idx val="2"/>
          <c:order val="2"/>
          <c:tx>
            <c:strRef>
              <c:f>Sheet3!$AA$2</c:f>
              <c:strCache>
                <c:ptCount val="1"/>
                <c:pt idx="0">
                  <c:v>Snippet + Anchors + h1</c:v>
                </c:pt>
              </c:strCache>
            </c:strRef>
          </c:tx>
          <c:spPr>
            <a:ln w="28575" cap="rnd">
              <a:solidFill>
                <a:schemeClr val="accent3"/>
              </a:solidFill>
              <a:round/>
            </a:ln>
            <a:effectLst/>
          </c:spPr>
          <c:marker>
            <c:symbol val="none"/>
          </c:marker>
          <c:val>
            <c:numRef>
              <c:f>Sheet3!$AA$47:$AA$52</c:f>
              <c:numCache>
                <c:formatCode>General</c:formatCode>
                <c:ptCount val="6"/>
                <c:pt idx="0">
                  <c:v>0.3342</c:v>
                </c:pt>
                <c:pt idx="1">
                  <c:v>0.30549999999999999</c:v>
                </c:pt>
                <c:pt idx="2">
                  <c:v>0.25440000000000002</c:v>
                </c:pt>
                <c:pt idx="3">
                  <c:v>0.28760000000000002</c:v>
                </c:pt>
                <c:pt idx="4">
                  <c:v>0.32450000000000001</c:v>
                </c:pt>
                <c:pt idx="5">
                  <c:v>0.2742</c:v>
                </c:pt>
              </c:numCache>
            </c:numRef>
          </c:val>
          <c:smooth val="0"/>
        </c:ser>
        <c:dLbls>
          <c:showLegendKey val="0"/>
          <c:showVal val="0"/>
          <c:showCatName val="0"/>
          <c:showSerName val="0"/>
          <c:showPercent val="0"/>
          <c:showBubbleSize val="0"/>
        </c:dLbls>
        <c:marker val="1"/>
        <c:smooth val="0"/>
        <c:axId val="139347840"/>
        <c:axId val="139349376"/>
      </c:lineChart>
      <c:catAx>
        <c:axId val="13934784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9349376"/>
        <c:crosses val="autoZero"/>
        <c:auto val="1"/>
        <c:lblAlgn val="ctr"/>
        <c:lblOffset val="100"/>
        <c:noMultiLvlLbl val="0"/>
      </c:catAx>
      <c:valAx>
        <c:axId val="13934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9347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C1055-98C6-4900-BED7-C68B237EDDE0}" type="datetimeFigureOut">
              <a:rPr lang="zh-CN" altLang="en-US" smtClean="0"/>
              <a:t>2013/11/18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72C8F-C966-4255-A76F-B41CF14DD0C3}" type="slidenum">
              <a:rPr lang="zh-CN" altLang="en-US" smtClean="0"/>
              <a:t>‹#›</a:t>
            </a:fld>
            <a:endParaRPr lang="zh-CN" altLang="en-US"/>
          </a:p>
        </p:txBody>
      </p:sp>
    </p:spTree>
    <p:extLst>
      <p:ext uri="{BB962C8B-B14F-4D97-AF65-F5344CB8AC3E}">
        <p14:creationId xmlns:p14="http://schemas.microsoft.com/office/powerpoint/2010/main" val="149072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各位老师、同学，大家下午好，下面我给大家介绍一下我们关于“网络</a:t>
            </a:r>
            <a:r>
              <a:rPr lang="zh-CN" altLang="en-US" dirty="0" smtClean="0"/>
              <a:t>搜索意图多样性挖掘”</a:t>
            </a:r>
            <a:r>
              <a:rPr lang="zh-CN" altLang="en-US" dirty="0" smtClean="0"/>
              <a:t>的工作。我是来自清华大学的谭云志，由于作者</a:t>
            </a:r>
            <a:r>
              <a:rPr lang="en-US" altLang="zh-CN" dirty="0" err="1" smtClean="0"/>
              <a:t>Aymeric</a:t>
            </a:r>
            <a:r>
              <a:rPr lang="zh-CN" altLang="en-US" dirty="0" smtClean="0"/>
              <a:t>已经毕业了，所有委托替他我向大家介绍。</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a:t>
            </a:fld>
            <a:endParaRPr lang="zh-CN" altLang="en-US"/>
          </a:p>
        </p:txBody>
      </p:sp>
    </p:spTree>
    <p:extLst>
      <p:ext uri="{BB962C8B-B14F-4D97-AF65-F5344CB8AC3E}">
        <p14:creationId xmlns:p14="http://schemas.microsoft.com/office/powerpoint/2010/main" val="281496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Google keyword tools</a:t>
            </a:r>
            <a:r>
              <a:rPr lang="zh-CN" altLang="en-US" dirty="0" smtClean="0"/>
              <a:t>给出的相关查询</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11</a:t>
            </a:fld>
            <a:endParaRPr lang="zh-CN" altLang="en-US"/>
          </a:p>
        </p:txBody>
      </p:sp>
    </p:spTree>
    <p:extLst>
      <p:ext uri="{BB962C8B-B14F-4D97-AF65-F5344CB8AC3E}">
        <p14:creationId xmlns:p14="http://schemas.microsoft.com/office/powerpoint/2010/main" val="289362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还有维基百科给出的消歧信息以及对应的子分类</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12</a:t>
            </a:fld>
            <a:endParaRPr lang="zh-CN" altLang="en-US"/>
          </a:p>
        </p:txBody>
      </p:sp>
    </p:spTree>
    <p:extLst>
      <p:ext uri="{BB962C8B-B14F-4D97-AF65-F5344CB8AC3E}">
        <p14:creationId xmlns:p14="http://schemas.microsoft.com/office/powerpoint/2010/main" val="253627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综合以上资源我们可以得到一个比较大的搜索意图候选集，在此基础上我们进行了过滤、聚类和排序</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13</a:t>
            </a:fld>
            <a:endParaRPr lang="zh-CN" altLang="en-US"/>
          </a:p>
        </p:txBody>
      </p:sp>
    </p:spTree>
    <p:extLst>
      <p:ext uri="{BB962C8B-B14F-4D97-AF65-F5344CB8AC3E}">
        <p14:creationId xmlns:p14="http://schemas.microsoft.com/office/powerpoint/2010/main" val="180345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过滤的时候我们过滤掉了去掉停用词之后不能和搜索词匹配的意图，这里不考虑匹配的顺序；</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14</a:t>
            </a:fld>
            <a:endParaRPr lang="zh-CN" altLang="en-US"/>
          </a:p>
        </p:txBody>
      </p:sp>
    </p:spTree>
    <p:extLst>
      <p:ext uri="{BB962C8B-B14F-4D97-AF65-F5344CB8AC3E}">
        <p14:creationId xmlns:p14="http://schemas.microsoft.com/office/powerpoint/2010/main" val="378893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过滤之后我们发现有一些查询意图互相接近，所以我们进行了聚类。我们把每个查询意图提交到搜索引擎当中，使用搜索引擎返回的结果构造向量作为搜索意图的特征图表示，基于这种表示计算了两种搜索意图之间的</a:t>
            </a:r>
            <a:r>
              <a:rPr lang="en-US" altLang="zh-CN" dirty="0" err="1" smtClean="0"/>
              <a:t>Jaccard</a:t>
            </a:r>
            <a:r>
              <a:rPr lang="en-US" altLang="zh-CN" baseline="0" dirty="0" smtClean="0"/>
              <a:t> similarity</a:t>
            </a:r>
            <a:r>
              <a:rPr lang="zh-CN" altLang="en-US" baseline="0" dirty="0" smtClean="0"/>
              <a:t>。这里我们对</a:t>
            </a:r>
            <a:r>
              <a:rPr lang="en-US" altLang="zh-CN" baseline="0" dirty="0" err="1" smtClean="0"/>
              <a:t>Jaccard</a:t>
            </a:r>
            <a:r>
              <a:rPr lang="en-US" altLang="zh-CN" baseline="0" dirty="0" smtClean="0"/>
              <a:t> similarity</a:t>
            </a:r>
            <a:r>
              <a:rPr lang="zh-CN" altLang="en-US" baseline="0" dirty="0" smtClean="0"/>
              <a:t>进行了修改，我们看第二行是传统的计算方法，第三行是我们修改过的方法，其中</a:t>
            </a:r>
            <a:r>
              <a:rPr lang="en-US" altLang="zh-CN" baseline="0" dirty="0" smtClean="0"/>
              <a:t>A,B</a:t>
            </a:r>
            <a:r>
              <a:rPr lang="zh-CN" altLang="en-US" baseline="0" dirty="0" smtClean="0"/>
              <a:t>是两个不同的搜索意图，</a:t>
            </a:r>
            <a:r>
              <a:rPr lang="en-US" altLang="zh-CN" baseline="0" dirty="0" smtClean="0"/>
              <a:t>f</a:t>
            </a:r>
            <a:r>
              <a:rPr lang="zh-CN" altLang="en-US" baseline="0" dirty="0" smtClean="0"/>
              <a:t>表示的是对应搜索意图中搜索引擎返回结果中词的频率。</a:t>
            </a:r>
            <a:endParaRPr lang="en-US" altLang="zh-CN" baseline="0" dirty="0" smtClean="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15</a:t>
            </a:fld>
            <a:endParaRPr lang="zh-CN" altLang="en-US"/>
          </a:p>
        </p:txBody>
      </p:sp>
    </p:spTree>
    <p:extLst>
      <p:ext uri="{BB962C8B-B14F-4D97-AF65-F5344CB8AC3E}">
        <p14:creationId xmlns:p14="http://schemas.microsoft.com/office/powerpoint/2010/main" val="3924685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基于计算的</a:t>
            </a:r>
            <a:r>
              <a:rPr lang="en-US" altLang="zh-CN" dirty="0" err="1" smtClean="0"/>
              <a:t>Jaccard</a:t>
            </a:r>
            <a:r>
              <a:rPr lang="en-US" altLang="zh-CN" dirty="0" smtClean="0"/>
              <a:t> similarity</a:t>
            </a:r>
            <a:r>
              <a:rPr lang="zh-CN" altLang="en-US" dirty="0" smtClean="0"/>
              <a:t>，聚类的时候我们使用的是自底向上层级聚类算法</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16</a:t>
            </a:fld>
            <a:endParaRPr lang="zh-CN" altLang="en-US"/>
          </a:p>
        </p:txBody>
      </p:sp>
    </p:spTree>
    <p:extLst>
      <p:ext uri="{BB962C8B-B14F-4D97-AF65-F5344CB8AC3E}">
        <p14:creationId xmlns:p14="http://schemas.microsoft.com/office/powerpoint/2010/main" val="3978744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对于聚类后得到的搜索意图集合我们进行了排序。每个搜索意图的得分由四部分组成，分别是搜索意图和原始查询的</a:t>
            </a:r>
            <a:r>
              <a:rPr lang="en-US" altLang="zh-CN" dirty="0" err="1" smtClean="0"/>
              <a:t>Jaccard</a:t>
            </a:r>
            <a:r>
              <a:rPr lang="en-US" altLang="zh-CN" baseline="0" dirty="0" smtClean="0"/>
              <a:t> similarity</a:t>
            </a:r>
            <a:r>
              <a:rPr lang="zh-CN" altLang="en-US" baseline="0" dirty="0" smtClean="0"/>
              <a:t>，归一化的</a:t>
            </a:r>
            <a:r>
              <a:rPr lang="en-US" altLang="zh-CN" baseline="0" dirty="0" smtClean="0"/>
              <a:t>Google insights</a:t>
            </a:r>
            <a:r>
              <a:rPr lang="zh-CN" altLang="en-US" baseline="0" dirty="0" smtClean="0"/>
              <a:t>得分，归一化的</a:t>
            </a:r>
            <a:r>
              <a:rPr lang="en-US" altLang="zh-CN" baseline="0" dirty="0" smtClean="0"/>
              <a:t>Google keyword</a:t>
            </a:r>
            <a:r>
              <a:rPr lang="zh-CN" altLang="en-US" baseline="0" dirty="0" smtClean="0"/>
              <a:t>得分以及是否来自搜索引擎的查询推荐和自动完成，他们所占的比例分别为</a:t>
            </a:r>
            <a:r>
              <a:rPr lang="en-US" altLang="zh-CN" baseline="0" dirty="0" smtClean="0"/>
              <a:t>5%</a:t>
            </a:r>
            <a:r>
              <a:rPr lang="zh-CN" altLang="en-US" baseline="0" dirty="0" smtClean="0"/>
              <a:t>，</a:t>
            </a:r>
            <a:r>
              <a:rPr lang="en-US" altLang="zh-CN" baseline="0" dirty="0" smtClean="0"/>
              <a:t>15%</a:t>
            </a:r>
            <a:r>
              <a:rPr lang="zh-CN" altLang="en-US" baseline="0" dirty="0" smtClean="0"/>
              <a:t>，</a:t>
            </a:r>
            <a:r>
              <a:rPr lang="en-US" altLang="zh-CN" baseline="0" dirty="0" smtClean="0"/>
              <a:t>75%</a:t>
            </a:r>
            <a:r>
              <a:rPr lang="zh-CN" altLang="en-US" baseline="0" dirty="0" smtClean="0"/>
              <a:t>和</a:t>
            </a:r>
            <a:r>
              <a:rPr lang="en-US" altLang="zh-CN" baseline="0" dirty="0" smtClean="0"/>
              <a:t>5%</a:t>
            </a:r>
            <a:r>
              <a:rPr lang="zh-CN" altLang="en-US" baseline="0" dirty="0" smtClean="0"/>
              <a:t>。</a:t>
            </a:r>
            <a:r>
              <a:rPr lang="en-US" altLang="zh-CN" baseline="0" dirty="0" smtClean="0"/>
              <a:t>Google insights</a:t>
            </a:r>
            <a:r>
              <a:rPr lang="zh-CN" altLang="en-US" baseline="0" dirty="0" smtClean="0"/>
              <a:t>和</a:t>
            </a:r>
            <a:r>
              <a:rPr lang="en-US" altLang="zh-CN" baseline="0" dirty="0" smtClean="0"/>
              <a:t>Google keyword</a:t>
            </a:r>
            <a:r>
              <a:rPr lang="zh-CN" altLang="en-US" baseline="0" dirty="0" smtClean="0"/>
              <a:t>得分归一化的时候我们分别除以了对应资源中最热门的查询意图被搜索的次数。以使得来自不同资源的得分具有可比性。</a:t>
            </a:r>
            <a:endParaRPr lang="en-US" altLang="zh-CN" baseline="0" dirty="0" smtClean="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17</a:t>
            </a:fld>
            <a:endParaRPr lang="zh-CN" altLang="en-US"/>
          </a:p>
        </p:txBody>
      </p:sp>
    </p:spTree>
    <p:extLst>
      <p:ext uri="{BB962C8B-B14F-4D97-AF65-F5344CB8AC3E}">
        <p14:creationId xmlns:p14="http://schemas.microsoft.com/office/powerpoint/2010/main" val="252388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18</a:t>
            </a:fld>
            <a:endParaRPr lang="zh-CN" altLang="en-US"/>
          </a:p>
        </p:txBody>
      </p:sp>
    </p:spTree>
    <p:extLst>
      <p:ext uri="{BB962C8B-B14F-4D97-AF65-F5344CB8AC3E}">
        <p14:creationId xmlns:p14="http://schemas.microsoft.com/office/powerpoint/2010/main" val="362038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我们使用了</a:t>
            </a:r>
            <a:r>
              <a:rPr lang="en-US" altLang="zh-CN" dirty="0" smtClean="0"/>
              <a:t>track2012</a:t>
            </a:r>
            <a:r>
              <a:rPr lang="zh-CN" altLang="en-US" dirty="0" smtClean="0"/>
              <a:t>的</a:t>
            </a:r>
            <a:r>
              <a:rPr lang="en-US" altLang="zh-CN" dirty="0" smtClean="0"/>
              <a:t>50</a:t>
            </a:r>
            <a:r>
              <a:rPr lang="zh-CN" altLang="en-US" dirty="0" smtClean="0"/>
              <a:t>个查询词进行评测，对结果进行了标注，使用常用的</a:t>
            </a:r>
            <a:r>
              <a:rPr lang="en-US" altLang="zh-CN" dirty="0" smtClean="0"/>
              <a:t>D#-</a:t>
            </a:r>
            <a:r>
              <a:rPr lang="en-US" altLang="zh-CN" dirty="0" err="1" smtClean="0"/>
              <a:t>nDCG</a:t>
            </a:r>
            <a:r>
              <a:rPr lang="zh-CN" altLang="en-US" dirty="0" smtClean="0"/>
              <a:t>得分评价结果的好坏。我们分别进行了五组实验，以评价不同的外部资源对于挖掘用户搜索意图所起的作用。</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19</a:t>
            </a:fld>
            <a:endParaRPr lang="zh-CN" altLang="en-US"/>
          </a:p>
        </p:txBody>
      </p:sp>
    </p:spTree>
    <p:extLst>
      <p:ext uri="{BB962C8B-B14F-4D97-AF65-F5344CB8AC3E}">
        <p14:creationId xmlns:p14="http://schemas.microsoft.com/office/powerpoint/2010/main" val="2872942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从实验结果我们可以发现，相对于</a:t>
            </a:r>
            <a:r>
              <a:rPr lang="en-US" altLang="zh-CN" dirty="0" smtClean="0"/>
              <a:t>baseline</a:t>
            </a:r>
            <a:r>
              <a:rPr lang="zh-CN" altLang="en-US" dirty="0" smtClean="0"/>
              <a:t>，增加外部资源以后查询效果都有了提升，其中使用</a:t>
            </a:r>
            <a:r>
              <a:rPr lang="en-US" altLang="zh-CN" dirty="0" smtClean="0"/>
              <a:t>Google</a:t>
            </a:r>
            <a:r>
              <a:rPr lang="en-US" altLang="zh-CN" baseline="0" dirty="0" smtClean="0"/>
              <a:t> insights</a:t>
            </a:r>
            <a:r>
              <a:rPr lang="zh-CN" altLang="en-US" baseline="0" dirty="0" smtClean="0"/>
              <a:t>和</a:t>
            </a:r>
            <a:r>
              <a:rPr lang="en-US" altLang="zh-CN" baseline="0" dirty="0" smtClean="0"/>
              <a:t>Google keywords</a:t>
            </a:r>
            <a:r>
              <a:rPr lang="zh-CN" altLang="en-US" baseline="0" dirty="0" smtClean="0"/>
              <a:t>资源取得的效果是最好的。实验结果一方面说明我们使用的各种资源对于搜索意图的挖掘都具有一定的作用，另一方面也说明了不同的资源所起的作用是不一样的。</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20</a:t>
            </a:fld>
            <a:endParaRPr lang="zh-CN" altLang="en-US"/>
          </a:p>
        </p:txBody>
      </p:sp>
    </p:spTree>
    <p:extLst>
      <p:ext uri="{BB962C8B-B14F-4D97-AF65-F5344CB8AC3E}">
        <p14:creationId xmlns:p14="http://schemas.microsoft.com/office/powerpoint/2010/main" val="54012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我的介绍主要包括四个部分。</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a:t>
            </a:fld>
            <a:endParaRPr lang="zh-CN" altLang="en-US"/>
          </a:p>
        </p:txBody>
      </p:sp>
    </p:spTree>
    <p:extLst>
      <p:ext uri="{BB962C8B-B14F-4D97-AF65-F5344CB8AC3E}">
        <p14:creationId xmlns:p14="http://schemas.microsoft.com/office/powerpoint/2010/main" val="812981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我们使用的第二种方法完全基于搜索引擎所返回的结果进行搜索意图挖掘</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21</a:t>
            </a:fld>
            <a:endParaRPr lang="zh-CN" altLang="en-US"/>
          </a:p>
        </p:txBody>
      </p:sp>
    </p:spTree>
    <p:extLst>
      <p:ext uri="{BB962C8B-B14F-4D97-AF65-F5344CB8AC3E}">
        <p14:creationId xmlns:p14="http://schemas.microsoft.com/office/powerpoint/2010/main" val="3443829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我们提取了从</a:t>
            </a:r>
            <a:r>
              <a:rPr lang="en-US" altLang="zh-CN" dirty="0" smtClean="0"/>
              <a:t>Google</a:t>
            </a:r>
            <a:r>
              <a:rPr lang="zh-CN" altLang="en-US" dirty="0" smtClean="0"/>
              <a:t>、</a:t>
            </a:r>
            <a:r>
              <a:rPr lang="en-US" altLang="zh-CN" dirty="0" smtClean="0"/>
              <a:t>Yahoo</a:t>
            </a:r>
            <a:r>
              <a:rPr lang="zh-CN" altLang="en-US" dirty="0" smtClean="0"/>
              <a:t>、</a:t>
            </a:r>
            <a:r>
              <a:rPr lang="en-US" altLang="zh-CN" dirty="0" smtClean="0"/>
              <a:t>Bing</a:t>
            </a:r>
            <a:r>
              <a:rPr lang="zh-CN" altLang="en-US" dirty="0" smtClean="0"/>
              <a:t>和</a:t>
            </a:r>
            <a:r>
              <a:rPr lang="en-US" altLang="zh-CN" dirty="0" err="1" smtClean="0"/>
              <a:t>Tminer</a:t>
            </a:r>
            <a:r>
              <a:rPr lang="zh-CN" altLang="en-US" dirty="0" smtClean="0"/>
              <a:t>四个搜索引擎返回的查询结果的摘要信息，其中</a:t>
            </a:r>
            <a:r>
              <a:rPr lang="en-US" altLang="zh-CN" dirty="0" err="1" smtClean="0"/>
              <a:t>TMiner</a:t>
            </a:r>
            <a:r>
              <a:rPr lang="zh-CN" altLang="en-US" dirty="0" smtClean="0"/>
              <a:t>是我们实验室基于</a:t>
            </a:r>
            <a:r>
              <a:rPr lang="en-US" altLang="zh-CN" dirty="0" err="1" smtClean="0"/>
              <a:t>Clueweb</a:t>
            </a:r>
            <a:r>
              <a:rPr lang="zh-CN" altLang="en-US" dirty="0" smtClean="0"/>
              <a:t>开发的搜索引擎。</a:t>
            </a:r>
            <a:endParaRPr lang="en-US" altLang="zh-CN" dirty="0" smtClean="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23</a:t>
            </a:fld>
            <a:endParaRPr lang="zh-CN" altLang="en-US"/>
          </a:p>
        </p:txBody>
      </p:sp>
    </p:spTree>
    <p:extLst>
      <p:ext uri="{BB962C8B-B14F-4D97-AF65-F5344CB8AC3E}">
        <p14:creationId xmlns:p14="http://schemas.microsoft.com/office/powerpoint/2010/main" val="2235463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基于以上提取的搜索引擎返回的结果我们进行了聚类，然后对聚类得到的查询意图进行了排序。</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24</a:t>
            </a:fld>
            <a:endParaRPr lang="zh-CN" altLang="en-US"/>
          </a:p>
        </p:txBody>
      </p:sp>
    </p:spTree>
    <p:extLst>
      <p:ext uri="{BB962C8B-B14F-4D97-AF65-F5344CB8AC3E}">
        <p14:creationId xmlns:p14="http://schemas.microsoft.com/office/powerpoint/2010/main" val="4155127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聚类的时候我们把每一个返回结果的摘要表示成向量</a:t>
            </a:r>
            <a:r>
              <a:rPr lang="en-US" altLang="zh-CN" dirty="0" smtClean="0"/>
              <a:t>f,</a:t>
            </a:r>
            <a:r>
              <a:rPr lang="zh-CN" altLang="en-US" dirty="0" smtClean="0"/>
              <a:t>这个向量的每一个维度是使用</a:t>
            </a:r>
            <a:r>
              <a:rPr lang="en-US" altLang="zh-CN" dirty="0" smtClean="0"/>
              <a:t>BM25</a:t>
            </a:r>
            <a:r>
              <a:rPr lang="zh-CN" altLang="en-US" dirty="0" smtClean="0"/>
              <a:t>方法得到的权重。然后用</a:t>
            </a:r>
            <a:r>
              <a:rPr lang="en-US" altLang="zh-CN" dirty="0" smtClean="0"/>
              <a:t>K-</a:t>
            </a:r>
            <a:r>
              <a:rPr lang="en-US" altLang="zh-CN" dirty="0" err="1" smtClean="0"/>
              <a:t>Medoid</a:t>
            </a:r>
            <a:r>
              <a:rPr lang="zh-CN" altLang="en-US" dirty="0" smtClean="0"/>
              <a:t>方法对返回结果进行了聚类，由此得到不同的查询意图。</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25</a:t>
            </a:fld>
            <a:endParaRPr lang="zh-CN" altLang="en-US"/>
          </a:p>
        </p:txBody>
      </p:sp>
    </p:spTree>
    <p:extLst>
      <p:ext uri="{BB962C8B-B14F-4D97-AF65-F5344CB8AC3E}">
        <p14:creationId xmlns:p14="http://schemas.microsoft.com/office/powerpoint/2010/main" val="2519976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因为我们无法提前知道查询意图的数量，所以我们有必要对传统的</a:t>
            </a:r>
            <a:r>
              <a:rPr lang="en-US" altLang="zh-CN" dirty="0" smtClean="0"/>
              <a:t>K-</a:t>
            </a:r>
            <a:r>
              <a:rPr lang="en-US" altLang="zh-CN" dirty="0" err="1" smtClean="0"/>
              <a:t>Medoids</a:t>
            </a:r>
            <a:r>
              <a:rPr lang="zh-CN" altLang="en-US" dirty="0" smtClean="0"/>
              <a:t>方法进行修改。初始化的时候我们随机选择一个较小的聚类数量</a:t>
            </a:r>
            <a:r>
              <a:rPr lang="en-US" altLang="zh-CN" dirty="0" smtClean="0"/>
              <a:t>k</a:t>
            </a:r>
            <a:r>
              <a:rPr lang="zh-CN" altLang="en-US" dirty="0" smtClean="0"/>
              <a:t>，同时选定一个阈值，如果某一个数据点与</a:t>
            </a:r>
            <a:r>
              <a:rPr lang="en-US" altLang="zh-CN" dirty="0" smtClean="0"/>
              <a:t>k</a:t>
            </a:r>
            <a:r>
              <a:rPr lang="zh-CN" altLang="en-US" dirty="0" smtClean="0"/>
              <a:t>个类中任何一个的距离都大于这个阈值，那么我们就把这个数据点拿出来形成一个新的</a:t>
            </a:r>
            <a:r>
              <a:rPr lang="en-US" altLang="zh-CN" dirty="0" err="1" smtClean="0"/>
              <a:t>medoid</a:t>
            </a:r>
            <a:r>
              <a:rPr lang="zh-CN" altLang="en-US" dirty="0" smtClean="0"/>
              <a:t>点。</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26</a:t>
            </a:fld>
            <a:endParaRPr lang="zh-CN" altLang="en-US"/>
          </a:p>
        </p:txBody>
      </p:sp>
    </p:spTree>
    <p:extLst>
      <p:ext uri="{BB962C8B-B14F-4D97-AF65-F5344CB8AC3E}">
        <p14:creationId xmlns:p14="http://schemas.microsoft.com/office/powerpoint/2010/main" val="209579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之后我们对聚类得到的搜索意图进行了过滤，过滤掉了来自同一个页面的搜索意图和只包含一个页面的搜索意图。然后挑选了使用最频繁的</a:t>
            </a:r>
            <a:r>
              <a:rPr lang="en-US" altLang="zh-CN" dirty="0" smtClean="0"/>
              <a:t>k</a:t>
            </a:r>
            <a:r>
              <a:rPr lang="zh-CN" altLang="en-US" dirty="0" smtClean="0"/>
              <a:t>个词作为对应搜索意图的特征表示（也就是类的名字）</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27</a:t>
            </a:fld>
            <a:endParaRPr lang="zh-CN" altLang="en-US"/>
          </a:p>
        </p:txBody>
      </p:sp>
    </p:spTree>
    <p:extLst>
      <p:ext uri="{BB962C8B-B14F-4D97-AF65-F5344CB8AC3E}">
        <p14:creationId xmlns:p14="http://schemas.microsoft.com/office/powerpoint/2010/main" val="3195867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排序的时候我们计算了每一个查询意图的得分，得分的计算考虑了查询结果在搜索引擎中的排序以及所以意图对应的页面的数量。</a:t>
            </a:r>
            <a:r>
              <a:rPr lang="en-US" altLang="zh-CN" dirty="0" smtClean="0"/>
              <a:t>W</a:t>
            </a:r>
            <a:r>
              <a:rPr lang="zh-CN" altLang="en-US" dirty="0" smtClean="0"/>
              <a:t>（</a:t>
            </a:r>
            <a:r>
              <a:rPr lang="en-US" altLang="zh-CN" dirty="0" smtClean="0"/>
              <a:t>f</a:t>
            </a:r>
            <a:r>
              <a:rPr lang="zh-CN" altLang="en-US" dirty="0" smtClean="0"/>
              <a:t>）表示的是页面的排序，</a:t>
            </a:r>
            <a:r>
              <a:rPr lang="en-US" altLang="zh-CN" dirty="0" smtClean="0"/>
              <a:t>N</a:t>
            </a:r>
            <a:r>
              <a:rPr lang="zh-CN" altLang="en-US" dirty="0" smtClean="0"/>
              <a:t>是提取的页面总数。一个搜索意图包含的页面越多，页面在搜索引擎中排序越靠前，对应的搜索意图得分也就越高。</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28</a:t>
            </a:fld>
            <a:endParaRPr lang="zh-CN" altLang="en-US"/>
          </a:p>
        </p:txBody>
      </p:sp>
    </p:spTree>
    <p:extLst>
      <p:ext uri="{BB962C8B-B14F-4D97-AF65-F5344CB8AC3E}">
        <p14:creationId xmlns:p14="http://schemas.microsoft.com/office/powerpoint/2010/main" val="35121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我们进行了</a:t>
            </a:r>
            <a:r>
              <a:rPr lang="en-US" altLang="zh-CN" dirty="0" smtClean="0"/>
              <a:t>6</a:t>
            </a:r>
            <a:r>
              <a:rPr lang="zh-CN" altLang="en-US" dirty="0" smtClean="0"/>
              <a:t>组实验来评价我们提出的方法的性能，还是使用查询推荐和查询补全的结果作为</a:t>
            </a:r>
            <a:r>
              <a:rPr lang="en-US" altLang="zh-CN" dirty="0" smtClean="0"/>
              <a:t>baseline</a:t>
            </a:r>
            <a:r>
              <a:rPr lang="zh-CN" altLang="en-US" dirty="0" smtClean="0"/>
              <a:t>。值得一提的由于</a:t>
            </a:r>
            <a:r>
              <a:rPr lang="en-US" altLang="zh-CN" dirty="0" err="1" smtClean="0"/>
              <a:t>TMiner</a:t>
            </a:r>
            <a:r>
              <a:rPr lang="zh-CN" altLang="en-US" dirty="0" smtClean="0"/>
              <a:t>是我们实验室开发的搜索引擎，所以我们除了可以提出返回结果的摘要，还可以提取锚文本和标题等信息。</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30</a:t>
            </a:fld>
            <a:endParaRPr lang="zh-CN" altLang="en-US"/>
          </a:p>
        </p:txBody>
      </p:sp>
    </p:spTree>
    <p:extLst>
      <p:ext uri="{BB962C8B-B14F-4D97-AF65-F5344CB8AC3E}">
        <p14:creationId xmlns:p14="http://schemas.microsoft.com/office/powerpoint/2010/main" val="1148003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评价指标还是使用了</a:t>
            </a:r>
            <a:r>
              <a:rPr lang="en-US" altLang="zh-CN" dirty="0" smtClean="0"/>
              <a:t>D#-</a:t>
            </a:r>
            <a:r>
              <a:rPr lang="en-US" altLang="zh-CN" dirty="0" err="1" smtClean="0"/>
              <a:t>nDCG</a:t>
            </a:r>
            <a:r>
              <a:rPr lang="zh-CN" altLang="en-US" dirty="0" smtClean="0"/>
              <a:t>。从实验结果可以看出，使用搜索引擎返回结果聚类可以明显提升查询的性能，并且加入锚文本和标题信息以后得到的结果是最好的。</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31</a:t>
            </a:fld>
            <a:endParaRPr lang="zh-CN" altLang="en-US"/>
          </a:p>
        </p:txBody>
      </p:sp>
    </p:spTree>
    <p:extLst>
      <p:ext uri="{BB962C8B-B14F-4D97-AF65-F5344CB8AC3E}">
        <p14:creationId xmlns:p14="http://schemas.microsoft.com/office/powerpoint/2010/main" val="4266492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接着我们将两种方法进行了融合</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32</a:t>
            </a:fld>
            <a:endParaRPr lang="zh-CN" altLang="en-US"/>
          </a:p>
        </p:txBody>
      </p:sp>
    </p:spTree>
    <p:extLst>
      <p:ext uri="{BB962C8B-B14F-4D97-AF65-F5344CB8AC3E}">
        <p14:creationId xmlns:p14="http://schemas.microsoft.com/office/powerpoint/2010/main" val="173337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今天，越来越多的人使用搜索引擎获取感兴趣的信息。但是同一个搜索词可能包含着不同的信息需求，传统的搜索引擎排序算法往往不能很好的体现这种多样性，所以我们希望能挖掘出搜索词所包含的不同的搜索意图，改善搜索引擎的性能。</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4</a:t>
            </a:fld>
            <a:endParaRPr lang="zh-CN" altLang="en-US"/>
          </a:p>
        </p:txBody>
      </p:sp>
    </p:spTree>
    <p:extLst>
      <p:ext uri="{BB962C8B-B14F-4D97-AF65-F5344CB8AC3E}">
        <p14:creationId xmlns:p14="http://schemas.microsoft.com/office/powerpoint/2010/main" val="3872581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左边是使用搜索引擎返回结果聚类得到的查询意图，右边是使用外部资源得到的搜索意图。我们把两种方法得到的查询意图进行了</a:t>
            </a:r>
            <a:r>
              <a:rPr lang="zh-CN" altLang="en-US" b="1" dirty="0" smtClean="0">
                <a:solidFill>
                  <a:srgbClr val="FF0000"/>
                </a:solidFill>
              </a:rPr>
              <a:t>线性结合</a:t>
            </a:r>
            <a:r>
              <a:rPr lang="zh-CN" altLang="en-US" b="0" dirty="0" smtClean="0">
                <a:solidFill>
                  <a:srgbClr val="FF0000"/>
                </a:solidFill>
              </a:rPr>
              <a:t>，但是我们发现结合后的结果存在一些重复的情况，所以我们有必要进行进一步的聚类。</a:t>
            </a:r>
            <a:endParaRPr lang="en-US" altLang="zh-CN" b="0" dirty="0" smtClean="0">
              <a:solidFill>
                <a:srgbClr val="FF0000"/>
              </a:solidFill>
            </a:endParaRPr>
          </a:p>
          <a:p>
            <a:r>
              <a:rPr lang="zh-CN" altLang="en-US" b="0" dirty="0" smtClean="0">
                <a:solidFill>
                  <a:srgbClr val="FF0000"/>
                </a:solidFill>
              </a:rPr>
              <a:t>这里的聚类方法使用的还是之前介绍过的把查询意图提交到搜索引擎，然后根据搜索引擎返回的结果进行聚类的方法。（这里重新排序的方法是什么？）</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E3572C8F-C966-4255-A76F-B41CF14DD0C3}" type="slidenum">
              <a:rPr lang="zh-CN" altLang="en-US" smtClean="0"/>
              <a:t>34</a:t>
            </a:fld>
            <a:endParaRPr lang="zh-CN" altLang="en-US"/>
          </a:p>
        </p:txBody>
      </p:sp>
    </p:spTree>
    <p:extLst>
      <p:ext uri="{BB962C8B-B14F-4D97-AF65-F5344CB8AC3E}">
        <p14:creationId xmlns:p14="http://schemas.microsoft.com/office/powerpoint/2010/main" val="2611494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还是使用</a:t>
            </a:r>
            <a:r>
              <a:rPr lang="en-US" altLang="zh-CN" dirty="0" smtClean="0"/>
              <a:t>Trec2012</a:t>
            </a:r>
            <a:r>
              <a:rPr lang="zh-CN" altLang="en-US" dirty="0" smtClean="0"/>
              <a:t>的</a:t>
            </a:r>
            <a:r>
              <a:rPr lang="en-US" altLang="zh-CN" dirty="0" smtClean="0"/>
              <a:t>50</a:t>
            </a:r>
            <a:r>
              <a:rPr lang="zh-CN" altLang="en-US" dirty="0" smtClean="0"/>
              <a:t>个查询词项，我们对融合后的方法进行了评测</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35</a:t>
            </a:fld>
            <a:endParaRPr lang="zh-CN" altLang="en-US"/>
          </a:p>
        </p:txBody>
      </p:sp>
    </p:spTree>
    <p:extLst>
      <p:ext uri="{BB962C8B-B14F-4D97-AF65-F5344CB8AC3E}">
        <p14:creationId xmlns:p14="http://schemas.microsoft.com/office/powerpoint/2010/main" val="286417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通过评测结果可以看出，融合后的方法在</a:t>
            </a:r>
            <a:r>
              <a:rPr lang="en-US" altLang="zh-CN" dirty="0" smtClean="0"/>
              <a:t>D#-</a:t>
            </a:r>
            <a:r>
              <a:rPr lang="en-US" altLang="zh-CN" dirty="0" err="1" smtClean="0"/>
              <a:t>nDCG</a:t>
            </a:r>
            <a:r>
              <a:rPr lang="zh-CN" altLang="en-US" dirty="0" smtClean="0"/>
              <a:t>和</a:t>
            </a:r>
            <a:r>
              <a:rPr lang="en-US" altLang="zh-CN" dirty="0" smtClean="0"/>
              <a:t>I-rec</a:t>
            </a:r>
            <a:r>
              <a:rPr lang="zh-CN" altLang="en-US" dirty="0" smtClean="0"/>
              <a:t>上都比之前最好的方法有了较大的提升，并且</a:t>
            </a:r>
            <a:r>
              <a:rPr lang="en-US" altLang="zh-CN" dirty="0" smtClean="0"/>
              <a:t>D-</a:t>
            </a:r>
            <a:r>
              <a:rPr lang="en-US" altLang="zh-CN" dirty="0" err="1" smtClean="0"/>
              <a:t>nDCG</a:t>
            </a:r>
            <a:r>
              <a:rPr lang="zh-CN" altLang="en-US" dirty="0" smtClean="0"/>
              <a:t>指标和以前最好的结果持平。也就是说融合后的方法对于查询多样性的处理效果更好，但是融合并没有影响查询意图的相关性。（查询意图的相关性指的是什么？）</a:t>
            </a:r>
            <a:endParaRPr lang="en-US" altLang="zh-CN" dirty="0" smtClean="0"/>
          </a:p>
        </p:txBody>
      </p:sp>
      <p:sp>
        <p:nvSpPr>
          <p:cNvPr id="4" name="灯片编号占位符 3"/>
          <p:cNvSpPr>
            <a:spLocks noGrp="1"/>
          </p:cNvSpPr>
          <p:nvPr>
            <p:ph type="sldNum" sz="quarter" idx="10"/>
          </p:nvPr>
        </p:nvSpPr>
        <p:spPr/>
        <p:txBody>
          <a:bodyPr/>
          <a:lstStyle/>
          <a:p>
            <a:fld id="{E3572C8F-C966-4255-A76F-B41CF14DD0C3}" type="slidenum">
              <a:rPr lang="zh-CN" altLang="en-US" smtClean="0"/>
              <a:t>36</a:t>
            </a:fld>
            <a:endParaRPr lang="zh-CN" altLang="en-US"/>
          </a:p>
        </p:txBody>
      </p:sp>
    </p:spTree>
    <p:extLst>
      <p:ext uri="{BB962C8B-B14F-4D97-AF65-F5344CB8AC3E}">
        <p14:creationId xmlns:p14="http://schemas.microsoft.com/office/powerpoint/2010/main" val="834266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我们使用以上提到的方法参加了</a:t>
            </a:r>
            <a:r>
              <a:rPr lang="en-US" altLang="zh-CN" dirty="0" smtClean="0"/>
              <a:t>NTCIR-10</a:t>
            </a:r>
            <a:r>
              <a:rPr lang="zh-CN" altLang="en-US" dirty="0" smtClean="0"/>
              <a:t>的比赛，在参加比赛的</a:t>
            </a:r>
            <a:r>
              <a:rPr lang="en-US" altLang="zh-CN" dirty="0" smtClean="0"/>
              <a:t>34</a:t>
            </a:r>
            <a:r>
              <a:rPr lang="zh-CN" altLang="en-US" dirty="0" smtClean="0"/>
              <a:t>个队伍中我们各项指标都取得了第一的成绩。</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37</a:t>
            </a:fld>
            <a:endParaRPr lang="zh-CN" altLang="en-US"/>
          </a:p>
        </p:txBody>
      </p:sp>
    </p:spTree>
    <p:extLst>
      <p:ext uri="{BB962C8B-B14F-4D97-AF65-F5344CB8AC3E}">
        <p14:creationId xmlns:p14="http://schemas.microsoft.com/office/powerpoint/2010/main" val="1244051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这是当时比赛的结果。</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38</a:t>
            </a:fld>
            <a:endParaRPr lang="zh-CN" altLang="en-US"/>
          </a:p>
        </p:txBody>
      </p:sp>
    </p:spTree>
    <p:extLst>
      <p:ext uri="{BB962C8B-B14F-4D97-AF65-F5344CB8AC3E}">
        <p14:creationId xmlns:p14="http://schemas.microsoft.com/office/powerpoint/2010/main" val="1343037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39</a:t>
            </a:fld>
            <a:endParaRPr lang="zh-CN" altLang="en-US"/>
          </a:p>
        </p:txBody>
      </p:sp>
    </p:spTree>
    <p:extLst>
      <p:ext uri="{BB962C8B-B14F-4D97-AF65-F5344CB8AC3E}">
        <p14:creationId xmlns:p14="http://schemas.microsoft.com/office/powerpoint/2010/main" val="281002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latin typeface="Arial" panose="020B0604020202020204" pitchFamily="34" charset="0"/>
                <a:cs typeface="Arial" panose="020B0604020202020204" pitchFamily="34" charset="0"/>
              </a:rPr>
              <a:t>The run got a D#-</a:t>
            </a:r>
            <a:r>
              <a:rPr lang="en-US" altLang="zh-CN" dirty="0" err="1" smtClean="0">
                <a:solidFill>
                  <a:schemeClr val="tx1"/>
                </a:solidFill>
                <a:latin typeface="Arial" panose="020B0604020202020204" pitchFamily="34" charset="0"/>
                <a:cs typeface="Arial" panose="020B0604020202020204" pitchFamily="34" charset="0"/>
              </a:rPr>
              <a:t>nDCG</a:t>
            </a:r>
            <a:r>
              <a:rPr lang="en-US" altLang="zh-CN" dirty="0" smtClean="0">
                <a:solidFill>
                  <a:schemeClr val="tx1"/>
                </a:solidFill>
                <a:latin typeface="Arial" panose="020B0604020202020204" pitchFamily="34" charset="0"/>
                <a:cs typeface="Arial" panose="020B0604020202020204" pitchFamily="34" charset="0"/>
              </a:rPr>
              <a:t> score of 0.4106, including an I-rec value of 0.4587 and a D-</a:t>
            </a:r>
            <a:r>
              <a:rPr lang="en-US" altLang="zh-CN" dirty="0" err="1" smtClean="0">
                <a:solidFill>
                  <a:schemeClr val="tx1"/>
                </a:solidFill>
                <a:latin typeface="Arial" panose="020B0604020202020204" pitchFamily="34" charset="0"/>
                <a:cs typeface="Arial" panose="020B0604020202020204" pitchFamily="34" charset="0"/>
              </a:rPr>
              <a:t>nDCG</a:t>
            </a:r>
            <a:r>
              <a:rPr lang="en-US" altLang="zh-CN" dirty="0" smtClean="0">
                <a:solidFill>
                  <a:schemeClr val="tx1"/>
                </a:solidFill>
                <a:latin typeface="Arial" panose="020B0604020202020204" pitchFamily="34" charset="0"/>
                <a:cs typeface="Arial" panose="020B0604020202020204" pitchFamily="34" charset="0"/>
              </a:rPr>
              <a:t> value of 0.3625. We can already notice that these values are better than the non-optimized fusion.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latin typeface="Arial" panose="020B0604020202020204" pitchFamily="34" charset="0"/>
                <a:cs typeface="Arial" panose="020B0604020202020204" pitchFamily="34" charset="0"/>
              </a:rPr>
              <a:t>The run got a D#-</a:t>
            </a:r>
            <a:r>
              <a:rPr lang="en-US" altLang="zh-CN" dirty="0" err="1" smtClean="0">
                <a:solidFill>
                  <a:schemeClr val="tx1"/>
                </a:solidFill>
                <a:latin typeface="Arial" panose="020B0604020202020204" pitchFamily="34" charset="0"/>
                <a:cs typeface="Arial" panose="020B0604020202020204" pitchFamily="34" charset="0"/>
              </a:rPr>
              <a:t>nDCG</a:t>
            </a:r>
            <a:r>
              <a:rPr lang="en-US" altLang="zh-CN" dirty="0" smtClean="0">
                <a:solidFill>
                  <a:schemeClr val="tx1"/>
                </a:solidFill>
                <a:latin typeface="Arial" panose="020B0604020202020204" pitchFamily="34" charset="0"/>
                <a:cs typeface="Arial" panose="020B0604020202020204" pitchFamily="34" charset="0"/>
              </a:rPr>
              <a:t> score of 0.4086, including an I-rec value of 0.4567 and a D-</a:t>
            </a:r>
            <a:r>
              <a:rPr lang="en-US" altLang="zh-CN" dirty="0" err="1" smtClean="0">
                <a:solidFill>
                  <a:schemeClr val="tx1"/>
                </a:solidFill>
                <a:latin typeface="Arial" panose="020B0604020202020204" pitchFamily="34" charset="0"/>
                <a:cs typeface="Arial" panose="020B0604020202020204" pitchFamily="34" charset="0"/>
              </a:rPr>
              <a:t>nDCG</a:t>
            </a:r>
            <a:r>
              <a:rPr lang="en-US" altLang="zh-CN" dirty="0" smtClean="0">
                <a:solidFill>
                  <a:schemeClr val="tx1"/>
                </a:solidFill>
                <a:latin typeface="Arial" panose="020B0604020202020204" pitchFamily="34" charset="0"/>
                <a:cs typeface="Arial" panose="020B0604020202020204" pitchFamily="34" charset="0"/>
              </a:rPr>
              <a:t> value of 0.3605. We can already see that it performs better than the fusion but slightly less efficient than the optimization 1.</a:t>
            </a:r>
          </a:p>
          <a:p>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43</a:t>
            </a:fld>
            <a:endParaRPr lang="zh-CN" altLang="en-US"/>
          </a:p>
        </p:txBody>
      </p:sp>
    </p:spTree>
    <p:extLst>
      <p:ext uri="{BB962C8B-B14F-4D97-AF65-F5344CB8AC3E}">
        <p14:creationId xmlns:p14="http://schemas.microsoft.com/office/powerpoint/2010/main" val="164948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我们使用了两种不同的方法来挖掘这种多样性</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5</a:t>
            </a:fld>
            <a:endParaRPr lang="zh-CN" altLang="en-US"/>
          </a:p>
        </p:txBody>
      </p:sp>
    </p:spTree>
    <p:extLst>
      <p:ext uri="{BB962C8B-B14F-4D97-AF65-F5344CB8AC3E}">
        <p14:creationId xmlns:p14="http://schemas.microsoft.com/office/powerpoint/2010/main" val="197735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第一种方法我们基于外部资源来实现</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6</a:t>
            </a:fld>
            <a:endParaRPr lang="zh-CN" altLang="en-US"/>
          </a:p>
        </p:txBody>
      </p:sp>
    </p:spTree>
    <p:extLst>
      <p:ext uri="{BB962C8B-B14F-4D97-AF65-F5344CB8AC3E}">
        <p14:creationId xmlns:p14="http://schemas.microsoft.com/office/powerpoint/2010/main" val="79435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我们使用的外部资源包括以下几种</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7</a:t>
            </a:fld>
            <a:endParaRPr lang="zh-CN" altLang="en-US"/>
          </a:p>
        </p:txBody>
      </p:sp>
    </p:spTree>
    <p:extLst>
      <p:ext uri="{BB962C8B-B14F-4D97-AF65-F5344CB8AC3E}">
        <p14:creationId xmlns:p14="http://schemas.microsoft.com/office/powerpoint/2010/main" val="301282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搜索引擎推荐的查询词</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8</a:t>
            </a:fld>
            <a:endParaRPr lang="zh-CN" altLang="en-US"/>
          </a:p>
        </p:txBody>
      </p:sp>
    </p:spTree>
    <p:extLst>
      <p:ext uri="{BB962C8B-B14F-4D97-AF65-F5344CB8AC3E}">
        <p14:creationId xmlns:p14="http://schemas.microsoft.com/office/powerpoint/2010/main" val="37242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搜索引擎自动补全的查询词</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9</a:t>
            </a:fld>
            <a:endParaRPr lang="zh-CN" altLang="en-US"/>
          </a:p>
        </p:txBody>
      </p:sp>
    </p:spTree>
    <p:extLst>
      <p:ext uri="{BB962C8B-B14F-4D97-AF65-F5344CB8AC3E}">
        <p14:creationId xmlns:p14="http://schemas.microsoft.com/office/powerpoint/2010/main" val="239286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Google insights</a:t>
            </a:r>
            <a:r>
              <a:rPr lang="zh-CN" altLang="en-US" dirty="0" smtClean="0"/>
              <a:t>给出的相关查询</a:t>
            </a:r>
            <a:endParaRPr lang="zh-CN" altLang="en-US" dirty="0"/>
          </a:p>
        </p:txBody>
      </p:sp>
      <p:sp>
        <p:nvSpPr>
          <p:cNvPr id="4" name="灯片编号占位符 3"/>
          <p:cNvSpPr>
            <a:spLocks noGrp="1"/>
          </p:cNvSpPr>
          <p:nvPr>
            <p:ph type="sldNum" sz="quarter" idx="10"/>
          </p:nvPr>
        </p:nvSpPr>
        <p:spPr/>
        <p:txBody>
          <a:bodyPr/>
          <a:lstStyle/>
          <a:p>
            <a:fld id="{E3572C8F-C966-4255-A76F-B41CF14DD0C3}" type="slidenum">
              <a:rPr lang="zh-CN" altLang="en-US" smtClean="0"/>
              <a:t>10</a:t>
            </a:fld>
            <a:endParaRPr lang="zh-CN" altLang="en-US"/>
          </a:p>
        </p:txBody>
      </p:sp>
    </p:spTree>
    <p:extLst>
      <p:ext uri="{BB962C8B-B14F-4D97-AF65-F5344CB8AC3E}">
        <p14:creationId xmlns:p14="http://schemas.microsoft.com/office/powerpoint/2010/main" val="151142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11/18/2013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92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85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811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979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5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782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741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941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231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199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580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96DFF08F-DC6B-4601-B491-B0F83F6DD2DA}" type="datetimeFigureOut">
              <a:rPr lang="en-US" smtClean="0"/>
              <a:pPr/>
              <a:t>11/18/2013</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89491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Intent Subtopic Mining for Web Search Diversification</a:t>
            </a:r>
            <a:endParaRPr lang="en-US" cap="none" dirty="0"/>
          </a:p>
        </p:txBody>
      </p:sp>
      <p:sp>
        <p:nvSpPr>
          <p:cNvPr id="3" name="Subtitle 2"/>
          <p:cNvSpPr>
            <a:spLocks noGrp="1"/>
          </p:cNvSpPr>
          <p:nvPr>
            <p:ph type="subTitle" idx="1"/>
          </p:nvPr>
        </p:nvSpPr>
        <p:spPr/>
        <p:txBody>
          <a:bodyPr>
            <a:normAutofit fontScale="92500" lnSpcReduction="10000"/>
          </a:bodyPr>
          <a:lstStyle/>
          <a:p>
            <a:r>
              <a:rPr lang="en-US" sz="1900" dirty="0"/>
              <a:t>Aymeric Damien, Min Zhang, </a:t>
            </a:r>
            <a:r>
              <a:rPr lang="en-US" sz="1900" dirty="0" err="1"/>
              <a:t>Yiqun</a:t>
            </a:r>
            <a:r>
              <a:rPr lang="en-US" sz="1900" dirty="0"/>
              <a:t> Liu, </a:t>
            </a:r>
            <a:r>
              <a:rPr lang="en-US" sz="1900" dirty="0" err="1"/>
              <a:t>Shaoping</a:t>
            </a:r>
            <a:r>
              <a:rPr lang="en-US" sz="1900" dirty="0"/>
              <a:t> Ma</a:t>
            </a:r>
          </a:p>
          <a:p>
            <a:r>
              <a:rPr lang="en-US" sz="1600" dirty="0" smtClean="0"/>
              <a:t>State </a:t>
            </a:r>
            <a:r>
              <a:rPr lang="en-US" sz="1600" dirty="0"/>
              <a:t>Key Laboratory of Intelligent Technology and Systems, Tsinghua National Laboratory for Information Science and Technology, Department of Computer Science and Technology, Tsinghua University, Beijing 100084, </a:t>
            </a:r>
            <a:r>
              <a:rPr lang="en-US" sz="1600" dirty="0" smtClean="0"/>
              <a:t>China</a:t>
            </a:r>
            <a:endParaRPr lang="en-US" sz="1600" dirty="0"/>
          </a:p>
          <a:p>
            <a:r>
              <a:rPr lang="en-US" dirty="0"/>
              <a:t>aymeric.damien@gmail.com, {z-m, </a:t>
            </a:r>
            <a:r>
              <a:rPr lang="en-US" dirty="0" err="1"/>
              <a:t>yiqunliu</a:t>
            </a:r>
            <a:r>
              <a:rPr lang="en-US" dirty="0"/>
              <a:t>, </a:t>
            </a:r>
            <a:r>
              <a:rPr lang="en-US" dirty="0" err="1"/>
              <a:t>msp</a:t>
            </a:r>
            <a:r>
              <a:rPr lang="en-US" dirty="0"/>
              <a:t>}@tsinghua.edu.cn</a:t>
            </a:r>
            <a:endParaRPr lang="en-US" dirty="0" smtClean="0"/>
          </a:p>
        </p:txBody>
      </p:sp>
      <p:pic>
        <p:nvPicPr>
          <p:cNvPr id="4" name="Picture 3"/>
          <p:cNvPicPr>
            <a:picLocks noChangeAspect="1"/>
          </p:cNvPicPr>
          <p:nvPr/>
        </p:nvPicPr>
        <p:blipFill>
          <a:blip r:embed="rId3"/>
          <a:stretch>
            <a:fillRect/>
          </a:stretch>
        </p:blipFill>
        <p:spPr>
          <a:xfrm>
            <a:off x="7801397" y="5525685"/>
            <a:ext cx="1012615" cy="1010195"/>
          </a:xfrm>
          <a:prstGeom prst="rect">
            <a:avLst/>
          </a:prstGeom>
        </p:spPr>
      </p:pic>
    </p:spTree>
    <p:extLst>
      <p:ext uri="{BB962C8B-B14F-4D97-AF65-F5344CB8AC3E}">
        <p14:creationId xmlns:p14="http://schemas.microsoft.com/office/powerpoint/2010/main" val="155132660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Google Insights</a:t>
            </a:r>
          </a:p>
        </p:txBody>
      </p:sp>
      <p:sp>
        <p:nvSpPr>
          <p:cNvPr id="3" name="Content Placeholder 2"/>
          <p:cNvSpPr>
            <a:spLocks noGrp="1"/>
          </p:cNvSpPr>
          <p:nvPr>
            <p:ph idx="1"/>
          </p:nvPr>
        </p:nvSpPr>
        <p:spPr/>
        <p:txBody>
          <a:bodyPr/>
          <a:lstStyle/>
          <a:p>
            <a:r>
              <a:rPr lang="en-US" dirty="0" smtClean="0">
                <a:solidFill>
                  <a:schemeClr val="tx1"/>
                </a:solidFill>
              </a:rPr>
              <a:t>Top Searches</a:t>
            </a:r>
            <a:endParaRPr lang="en-US" dirty="0">
              <a:solidFill>
                <a:schemeClr val="tx1"/>
              </a:solidFill>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577809"/>
            <a:ext cx="7365223" cy="2711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450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Google </a:t>
            </a:r>
            <a:r>
              <a:rPr lang="en-US" dirty="0" smtClean="0">
                <a:latin typeface="Arial" panose="020B0604020202020204" pitchFamily="34" charset="0"/>
                <a:cs typeface="Arial" panose="020B0604020202020204" pitchFamily="34" charset="0"/>
              </a:rPr>
              <a:t>Keyword Tools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solidFill>
                  <a:schemeClr val="tx1"/>
                </a:solidFill>
              </a:rPr>
              <a:t>Related Keywords</a:t>
            </a:r>
            <a:endParaRPr lang="en-US" dirty="0">
              <a:solidFill>
                <a:schemeClr val="tx1"/>
              </a:solidFill>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24" y="2445040"/>
            <a:ext cx="6744306" cy="3901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155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Wikipedia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US" dirty="0" smtClean="0">
                <a:solidFill>
                  <a:schemeClr val="tx1"/>
                </a:solidFill>
                <a:latin typeface="Arial" panose="020B0604020202020204" pitchFamily="34" charset="0"/>
                <a:cs typeface="Arial" panose="020B0604020202020204" pitchFamily="34" charset="0"/>
              </a:rPr>
              <a:t>Disambiguation Feature</a:t>
            </a:r>
            <a:endParaRPr lang="en-US"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r>
              <a:rPr lang="en-US" dirty="0" smtClean="0">
                <a:solidFill>
                  <a:schemeClr val="tx1"/>
                </a:solidFill>
                <a:latin typeface="Arial" panose="020B0604020202020204" pitchFamily="34" charset="0"/>
                <a:cs typeface="Arial" panose="020B0604020202020204" pitchFamily="34" charset="0"/>
              </a:rPr>
              <a:t>Sub-Categories</a:t>
            </a:r>
            <a:endParaRPr lang="en-US"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570819"/>
            <a:ext cx="3566160" cy="2354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4700709" y="2556305"/>
            <a:ext cx="3563181" cy="8690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22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Filtering, Clustering and Ranking</a:t>
            </a:r>
            <a:endParaRPr lang="en-US" cap="none" dirty="0"/>
          </a:p>
        </p:txBody>
      </p:sp>
      <p:sp>
        <p:nvSpPr>
          <p:cNvPr id="3" name="Text Placeholder 2"/>
          <p:cNvSpPr>
            <a:spLocks noGrp="1"/>
          </p:cNvSpPr>
          <p:nvPr>
            <p:ph type="body" idx="1"/>
          </p:nvPr>
        </p:nvSpPr>
        <p:spPr/>
        <p:txBody>
          <a:bodyPr/>
          <a:lstStyle/>
          <a:p>
            <a:r>
              <a:rPr lang="en-US" dirty="0"/>
              <a:t>External Resources Based Subtopic Mining</a:t>
            </a:r>
          </a:p>
          <a:p>
            <a:endParaRPr lang="en-US" dirty="0"/>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87233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Filtering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00000"/>
              </a:lnSpc>
            </a:pPr>
            <a:r>
              <a:rPr lang="en-US" b="1" dirty="0" smtClean="0">
                <a:latin typeface="Arial" panose="020B0604020202020204" pitchFamily="34" charset="0"/>
                <a:cs typeface="Arial" panose="020B0604020202020204" pitchFamily="34" charset="0"/>
              </a:rPr>
              <a:t>Keyword Large </a:t>
            </a:r>
            <a:r>
              <a:rPr lang="en-US" b="1" dirty="0">
                <a:latin typeface="Arial" panose="020B0604020202020204" pitchFamily="34" charset="0"/>
                <a:cs typeface="Arial" panose="020B0604020202020204" pitchFamily="34" charset="0"/>
              </a:rPr>
              <a:t>Inclusion Filtering</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Filter all candidate subtopics that do not </a:t>
            </a:r>
            <a:r>
              <a:rPr lang="en-US" dirty="0" smtClean="0">
                <a:solidFill>
                  <a:schemeClr val="tx1"/>
                </a:solidFill>
                <a:latin typeface="Arial" panose="020B0604020202020204" pitchFamily="34" charset="0"/>
                <a:cs typeface="Arial" panose="020B0604020202020204" pitchFamily="34" charset="0"/>
              </a:rPr>
              <a:t>contain, in any order, </a:t>
            </a:r>
            <a:r>
              <a:rPr lang="en-US" dirty="0">
                <a:solidFill>
                  <a:schemeClr val="tx1"/>
                </a:solidFill>
                <a:latin typeface="Arial" panose="020B0604020202020204" pitchFamily="34" charset="0"/>
                <a:cs typeface="Arial" panose="020B0604020202020204" pitchFamily="34" charset="0"/>
              </a:rPr>
              <a:t>the original query </a:t>
            </a:r>
            <a:r>
              <a:rPr lang="en-US" dirty="0" smtClean="0">
                <a:solidFill>
                  <a:schemeClr val="tx1"/>
                </a:solidFill>
                <a:latin typeface="Arial" panose="020B0604020202020204" pitchFamily="34" charset="0"/>
                <a:cs typeface="Arial" panose="020B0604020202020204" pitchFamily="34" charset="0"/>
              </a:rPr>
              <a:t>words without the stop words</a:t>
            </a: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122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Snippet Based Clustering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00000"/>
                  </a:lnSpc>
                </a:pPr>
                <a:r>
                  <a:rPr lang="en-US" dirty="0" smtClean="0">
                    <a:solidFill>
                      <a:schemeClr val="tx1"/>
                    </a:solidFill>
                  </a:rPr>
                  <a:t>Use of top results page snippets to compare the similarity of two candidate intent subtopics</a:t>
                </a:r>
              </a:p>
              <a:p>
                <a:pPr>
                  <a:lnSpc>
                    <a:spcPct val="100000"/>
                  </a:lnSpc>
                </a:pPr>
                <a:endParaRPr lang="en-US" dirty="0">
                  <a:solidFill>
                    <a:schemeClr val="tx1"/>
                  </a:solidFill>
                </a:endParaRPr>
              </a:p>
              <a:p>
                <a:pPr>
                  <a:lnSpc>
                    <a:spcPct val="100000"/>
                  </a:lnSpc>
                </a:pPr>
                <a:r>
                  <a:rPr lang="en-US" b="1" dirty="0"/>
                  <a:t>Jaccard Similarity</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𝐽</m:t>
                    </m:r>
                    <m:d>
                      <m:dPr>
                        <m:ctrlPr>
                          <a:rPr lang="en-US" i="1">
                            <a:solidFill>
                              <a:schemeClr val="tx1"/>
                            </a:solidFill>
                            <a:latin typeface="Cambria Math"/>
                          </a:rPr>
                        </m:ctrlPr>
                      </m:dPr>
                      <m:e>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e>
                    </m:d>
                    <m:r>
                      <a:rPr lang="en-US" i="1">
                        <a:solidFill>
                          <a:schemeClr val="tx1"/>
                        </a:solidFill>
                        <a:latin typeface="Cambria Math" panose="02040503050406030204" pitchFamily="18" charset="0"/>
                      </a:rPr>
                      <m:t>= </m:t>
                    </m:r>
                    <m:f>
                      <m:fPr>
                        <m:ctrlPr>
                          <a:rPr lang="en-US" i="1">
                            <a:solidFill>
                              <a:schemeClr val="tx1"/>
                            </a:solidFill>
                            <a:latin typeface="Cambria Math"/>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sz="700">
                            <a:solidFill>
                              <a:schemeClr val="tx1"/>
                            </a:solidFill>
                            <a:latin typeface="Cambria Math" panose="02040503050406030204" pitchFamily="18" charset="0"/>
                          </a:rPr>
                          <m:t> </m:t>
                        </m:r>
                      </m:den>
                    </m:f>
                  </m:oMath>
                </a14:m>
                <a:endParaRPr lang="en-US" dirty="0" smtClean="0">
                  <a:solidFill>
                    <a:schemeClr val="tx1"/>
                  </a:solidFill>
                </a:endParaRPr>
              </a:p>
              <a:p>
                <a:pPr>
                  <a:lnSpc>
                    <a:spcPct val="100000"/>
                  </a:lnSpc>
                </a:pPr>
                <a:endParaRPr lang="en-US" dirty="0">
                  <a:solidFill>
                    <a:schemeClr val="tx1"/>
                  </a:solidFill>
                </a:endParaRPr>
              </a:p>
              <a:p>
                <a:pPr>
                  <a:lnSpc>
                    <a:spcPct val="100000"/>
                  </a:lnSpc>
                </a:pP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𝐽</m:t>
                        </m:r>
                      </m:e>
                      <m:sub>
                        <m:r>
                          <a:rPr lang="en-US" i="1">
                            <a:solidFill>
                              <a:schemeClr val="tx1"/>
                            </a:solidFill>
                            <a:latin typeface="Cambria Math" panose="02040503050406030204" pitchFamily="18" charset="0"/>
                          </a:rPr>
                          <m:t>𝑒𝑥𝑡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f>
                      <m:fPr>
                        <m:ctrlPr>
                          <a:rPr lang="en-US" i="1">
                            <a:solidFill>
                              <a:schemeClr val="tx1"/>
                            </a:solidFill>
                            <a:latin typeface="Cambria Math"/>
                          </a:rPr>
                        </m:ctrlPr>
                      </m:fPr>
                      <m:num>
                        <m:nary>
                          <m:naryPr>
                            <m:chr m:val="∑"/>
                            <m:limLoc m:val="undOvr"/>
                            <m:supHide m:val="on"/>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sub>
                          <m:sup/>
                          <m:e>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𝑖</m:t>
                                        </m:r>
                                      </m:sub>
                                    </m:sSub>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m:t>
                                        </m:r>
                                      </m:sub>
                                    </m:sSub>
                                  </m:sub>
                                </m:sSub>
                              </m:num>
                              <m:den>
                                <m:r>
                                  <a:rPr lang="en-US" i="1">
                                    <a:solidFill>
                                      <a:schemeClr val="tx1"/>
                                    </a:solidFill>
                                    <a:latin typeface="Cambria Math" panose="02040503050406030204" pitchFamily="18" charset="0"/>
                                  </a:rPr>
                                  <m:t>2</m:t>
                                </m:r>
                              </m:den>
                            </m:f>
                          </m:e>
                        </m:nary>
                      </m:num>
                      <m:den>
                        <m:nary>
                          <m:naryPr>
                            <m:chr m:val="∑"/>
                            <m:limLoc m:val="undOvr"/>
                            <m:supHide m:val="on"/>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sub>
                          <m:sup/>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𝑖</m:t>
                                    </m:r>
                                  </m:sub>
                                </m:sSub>
                              </m:sub>
                            </m:sSub>
                          </m:e>
                        </m:nary>
                        <m:r>
                          <a:rPr lang="en-US" i="1">
                            <a:solidFill>
                              <a:schemeClr val="tx1"/>
                            </a:solidFill>
                            <a:latin typeface="Cambria Math" panose="02040503050406030204" pitchFamily="18" charset="0"/>
                          </a:rPr>
                          <m:t>+</m:t>
                        </m:r>
                        <m:nary>
                          <m:naryPr>
                            <m:chr m:val="∑"/>
                            <m:limLoc m:val="undOvr"/>
                            <m:supHide m:val="on"/>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sub>
                          <m:sup/>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m:t>
                                    </m:r>
                                  </m:sub>
                                </m:sSub>
                              </m:sub>
                            </m:sSub>
                          </m:e>
                        </m:nary>
                        <m:r>
                          <a:rPr lang="en-US" i="1">
                            <a:solidFill>
                              <a:schemeClr val="tx1"/>
                            </a:solidFill>
                            <a:latin typeface="Cambria Math" panose="02040503050406030204" pitchFamily="18" charset="0"/>
                          </a:rPr>
                          <m:t>+</m:t>
                        </m:r>
                        <m:nary>
                          <m:naryPr>
                            <m:chr m:val="∑"/>
                            <m:limLoc m:val="undOvr"/>
                            <m:supHide m:val="on"/>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sub>
                          <m:sup/>
                          <m:e>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𝑖</m:t>
                                        </m:r>
                                      </m:sub>
                                    </m:sSub>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m:t>
                                        </m:r>
                                      </m:sub>
                                    </m:sSub>
                                  </m:sub>
                                </m:sSub>
                              </m:num>
                              <m:den>
                                <m:r>
                                  <a:rPr lang="en-US" i="1">
                                    <a:solidFill>
                                      <a:schemeClr val="tx1"/>
                                    </a:solidFill>
                                    <a:latin typeface="Cambria Math" panose="02040503050406030204" pitchFamily="18" charset="0"/>
                                  </a:rPr>
                                  <m:t>2</m:t>
                                </m:r>
                              </m:den>
                            </m:f>
                          </m:e>
                        </m:nary>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906"/>
                </a:stretch>
              </a:blipFill>
            </p:spPr>
            <p:txBody>
              <a:bodyPr/>
              <a:lstStyle/>
              <a:p>
                <a:r>
                  <a:rPr lang="en-US">
                    <a:noFill/>
                  </a:rPr>
                  <a:t> </a:t>
                </a:r>
              </a:p>
            </p:txBody>
          </p:sp>
        </mc:Fallback>
      </mc:AlternateContent>
      <p:pic>
        <p:nvPicPr>
          <p:cNvPr id="4" name="Picture 2" descr="http://upload.wikimedia.org/wikipedia/en/thumb/e/ec/Tsinghua_University_Logo.svg/200px-Tsinghua_University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045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Snippet Based Clustering</a:t>
            </a:r>
          </a:p>
        </p:txBody>
      </p:sp>
      <p:sp>
        <p:nvSpPr>
          <p:cNvPr id="3" name="Content Placeholder 2"/>
          <p:cNvSpPr>
            <a:spLocks noGrp="1"/>
          </p:cNvSpPr>
          <p:nvPr>
            <p:ph idx="1"/>
          </p:nvPr>
        </p:nvSpPr>
        <p:spPr/>
        <p:txBody>
          <a:bodyPr/>
          <a:lstStyle/>
          <a:p>
            <a:pPr>
              <a:lnSpc>
                <a:spcPct val="100000"/>
              </a:lnSpc>
            </a:pPr>
            <a:r>
              <a:rPr lang="en-US" dirty="0">
                <a:solidFill>
                  <a:schemeClr val="tx1"/>
                </a:solidFill>
              </a:rPr>
              <a:t>Bottom-up hierarchical clustering algorithm with extended </a:t>
            </a:r>
            <a:r>
              <a:rPr lang="en-US" dirty="0" err="1">
                <a:solidFill>
                  <a:schemeClr val="tx1"/>
                </a:solidFill>
              </a:rPr>
              <a:t>Jaccard</a:t>
            </a:r>
            <a:r>
              <a:rPr lang="en-US" dirty="0">
                <a:solidFill>
                  <a:schemeClr val="tx1"/>
                </a:solidFill>
              </a:rPr>
              <a:t> similarity coefficient</a:t>
            </a:r>
          </a:p>
          <a:p>
            <a:endParaRPr lang="en-US" dirty="0"/>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23023" y="2767553"/>
            <a:ext cx="7273107" cy="2722203"/>
          </a:xfrm>
          <a:prstGeom prst="rect">
            <a:avLst/>
          </a:prstGeom>
        </p:spPr>
      </p:pic>
    </p:spTree>
    <p:extLst>
      <p:ext uri="{BB962C8B-B14F-4D97-AF65-F5344CB8AC3E}">
        <p14:creationId xmlns:p14="http://schemas.microsoft.com/office/powerpoint/2010/main" val="538725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Ranking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00000"/>
              </a:lnSpc>
            </a:pPr>
            <a:r>
              <a:rPr lang="en-US" dirty="0" smtClean="0">
                <a:solidFill>
                  <a:schemeClr val="tx1"/>
                </a:solidFill>
                <a:latin typeface="Arial" panose="020B0604020202020204" pitchFamily="34" charset="0"/>
                <a:cs typeface="Arial" panose="020B0604020202020204" pitchFamily="34" charset="0"/>
              </a:rPr>
              <a:t>Ranking based on intent subtopics popularity (amount of search per month)</a:t>
            </a:r>
            <a:endParaRPr lang="en-US" dirty="0">
              <a:solidFill>
                <a:schemeClr val="tx1"/>
              </a:solidFill>
              <a:latin typeface="Arial" panose="020B0604020202020204" pitchFamily="34" charset="0"/>
              <a:cs typeface="Arial" panose="020B0604020202020204" pitchFamily="34" charset="0"/>
            </a:endParaRPr>
          </a:p>
          <a:p>
            <a:pPr>
              <a:lnSpc>
                <a:spcPct val="100000"/>
              </a:lnSpc>
            </a:pPr>
            <a:r>
              <a:rPr lang="en-US" b="1" dirty="0" smtClean="0">
                <a:latin typeface="Arial" panose="020B0604020202020204" pitchFamily="34" charset="0"/>
                <a:cs typeface="Arial" panose="020B0604020202020204" pitchFamily="34" charset="0"/>
              </a:rPr>
              <a:t>Scores </a:t>
            </a:r>
            <a:r>
              <a:rPr lang="en-US" b="1" dirty="0">
                <a:latin typeface="Arial" panose="020B0604020202020204" pitchFamily="34" charset="0"/>
                <a:cs typeface="Arial" panose="020B0604020202020204" pitchFamily="34" charset="0"/>
              </a:rPr>
              <a:t>source weight</a:t>
            </a:r>
          </a:p>
          <a:p>
            <a:pPr lvl="1">
              <a:lnSpc>
                <a:spcPct val="100000"/>
              </a:lnSpc>
              <a:buFont typeface="Courier New" panose="02070309020205020404" pitchFamily="49" charset="0"/>
              <a:buChar char="o"/>
            </a:pPr>
            <a:r>
              <a:rPr lang="en-US" dirty="0" err="1">
                <a:solidFill>
                  <a:schemeClr val="tx1"/>
                </a:solidFill>
                <a:latin typeface="Arial" panose="020B0604020202020204" pitchFamily="34" charset="0"/>
                <a:cs typeface="Arial" panose="020B0604020202020204" pitchFamily="34" charset="0"/>
              </a:rPr>
              <a:t>Jaccard</a:t>
            </a:r>
            <a:r>
              <a:rPr lang="en-US" dirty="0">
                <a:solidFill>
                  <a:schemeClr val="tx1"/>
                </a:solidFill>
                <a:latin typeface="Arial" panose="020B0604020202020204" pitchFamily="34" charset="0"/>
                <a:cs typeface="Arial" panose="020B0604020202020204" pitchFamily="34" charset="0"/>
              </a:rPr>
              <a:t> Similarity between the subtopic and the original query: 5%</a:t>
            </a:r>
          </a:p>
          <a:p>
            <a:pPr lvl="1">
              <a:lnSpc>
                <a:spcPct val="100000"/>
              </a:lnSpc>
              <a:buFont typeface="Courier New" panose="02070309020205020404" pitchFamily="49" charset="0"/>
              <a:buChar char="o"/>
            </a:pPr>
            <a:r>
              <a:rPr lang="en-US" altLang="zh-CN" dirty="0" smtClean="0">
                <a:solidFill>
                  <a:schemeClr val="tx1"/>
                </a:solidFill>
                <a:latin typeface="Arial" panose="020B0604020202020204" pitchFamily="34" charset="0"/>
                <a:cs typeface="Arial" panose="020B0604020202020204" pitchFamily="34" charset="0"/>
              </a:rPr>
              <a:t>Normalized </a:t>
            </a:r>
            <a:r>
              <a:rPr lang="en-US" dirty="0" smtClean="0">
                <a:solidFill>
                  <a:schemeClr val="tx1"/>
                </a:solidFill>
                <a:latin typeface="Arial" panose="020B0604020202020204" pitchFamily="34" charset="0"/>
                <a:cs typeface="Arial" panose="020B0604020202020204" pitchFamily="34" charset="0"/>
              </a:rPr>
              <a:t>Google </a:t>
            </a:r>
            <a:r>
              <a:rPr lang="en-US" dirty="0">
                <a:solidFill>
                  <a:schemeClr val="tx1"/>
                </a:solidFill>
                <a:latin typeface="Arial" panose="020B0604020202020204" pitchFamily="34" charset="0"/>
                <a:cs typeface="Arial" panose="020B0604020202020204" pitchFamily="34" charset="0"/>
              </a:rPr>
              <a:t>Insights score: 15%</a:t>
            </a:r>
          </a:p>
          <a:p>
            <a:pPr lvl="1">
              <a:lnSpc>
                <a:spcPct val="100000"/>
              </a:lnSpc>
              <a:buFont typeface="Courier New" panose="02070309020205020404" pitchFamily="49" charset="0"/>
              <a:buChar char="o"/>
            </a:pPr>
            <a:r>
              <a:rPr lang="en-US" altLang="zh-CN" dirty="0">
                <a:solidFill>
                  <a:schemeClr val="tx1"/>
                </a:solidFill>
                <a:latin typeface="Arial" panose="020B0604020202020204" pitchFamily="34" charset="0"/>
                <a:cs typeface="Arial" panose="020B0604020202020204" pitchFamily="34" charset="0"/>
              </a:rPr>
              <a:t>Normalized </a:t>
            </a:r>
            <a:r>
              <a:rPr lang="en-US" dirty="0" smtClean="0">
                <a:solidFill>
                  <a:schemeClr val="tx1"/>
                </a:solidFill>
                <a:latin typeface="Arial" panose="020B0604020202020204" pitchFamily="34" charset="0"/>
                <a:cs typeface="Arial" panose="020B0604020202020204" pitchFamily="34" charset="0"/>
              </a:rPr>
              <a:t>Google </a:t>
            </a:r>
            <a:r>
              <a:rPr lang="en-US" dirty="0">
                <a:solidFill>
                  <a:schemeClr val="tx1"/>
                </a:solidFill>
                <a:latin typeface="Arial" panose="020B0604020202020204" pitchFamily="34" charset="0"/>
                <a:cs typeface="Arial" panose="020B0604020202020204" pitchFamily="34" charset="0"/>
              </a:rPr>
              <a:t>Keywords Generator score: 75%</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Belongs to the query suggestion/completion: 5%</a:t>
            </a:r>
          </a:p>
          <a:p>
            <a:pPr>
              <a:lnSpc>
                <a:spcPct val="100000"/>
              </a:lnSpc>
            </a:pPr>
            <a:r>
              <a:rPr lang="en-US" altLang="zh-CN" b="1" dirty="0">
                <a:latin typeface="Arial" panose="020B0604020202020204" pitchFamily="34" charset="0"/>
                <a:cs typeface="Arial" panose="020B0604020202020204" pitchFamily="34" charset="0"/>
              </a:rPr>
              <a:t>Scores normalization</a:t>
            </a:r>
          </a:p>
          <a:p>
            <a:pPr lvl="1">
              <a:lnSpc>
                <a:spcPct val="100000"/>
              </a:lnSpc>
            </a:pPr>
            <a:r>
              <a:rPr lang="en-US" altLang="zh-CN" dirty="0">
                <a:solidFill>
                  <a:schemeClr val="tx1"/>
                </a:solidFill>
                <a:latin typeface="Arial" panose="020B0604020202020204" pitchFamily="34" charset="0"/>
                <a:cs typeface="Arial" panose="020B0604020202020204" pitchFamily="34" charset="0"/>
              </a:rPr>
              <a:t>Every subtopic candidate score is normalized in a percentage of the same resource’s top subtopic candidate </a:t>
            </a:r>
            <a:r>
              <a:rPr lang="en-US" altLang="zh-CN" dirty="0" smtClean="0">
                <a:solidFill>
                  <a:schemeClr val="tx1"/>
                </a:solidFill>
                <a:latin typeface="Arial" panose="020B0604020202020204" pitchFamily="34" charset="0"/>
                <a:cs typeface="Arial" panose="020B0604020202020204" pitchFamily="34" charset="0"/>
              </a:rPr>
              <a:t>score</a:t>
            </a:r>
            <a:endParaRPr lang="en-US" altLang="zh-CN" dirty="0">
              <a:solidFill>
                <a:schemeClr val="tx1"/>
              </a:solidFill>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57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Evaluation and Results</a:t>
            </a:r>
            <a:endParaRPr lang="en-US" cap="none" dirty="0"/>
          </a:p>
        </p:txBody>
      </p:sp>
      <p:sp>
        <p:nvSpPr>
          <p:cNvPr id="3" name="Text Placeholder 2"/>
          <p:cNvSpPr>
            <a:spLocks noGrp="1"/>
          </p:cNvSpPr>
          <p:nvPr>
            <p:ph type="body" idx="1"/>
          </p:nvPr>
        </p:nvSpPr>
        <p:spPr/>
        <p:txBody>
          <a:bodyPr/>
          <a:lstStyle/>
          <a:p>
            <a:r>
              <a:rPr lang="en-US" dirty="0"/>
              <a:t>External Resources Based Subtopic Mining</a:t>
            </a:r>
          </a:p>
          <a:p>
            <a:endParaRPr lang="en-US" dirty="0"/>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35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Evaluation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00000"/>
              </a:lnSpc>
            </a:pPr>
            <a:r>
              <a:rPr lang="en-US" b="1" dirty="0">
                <a:latin typeface="Arial" panose="020B0604020202020204" pitchFamily="34" charset="0"/>
                <a:cs typeface="Arial" panose="020B0604020202020204" pitchFamily="34" charset="0"/>
              </a:rPr>
              <a:t>Experimentation Setup</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Based on a 50 query set, used for TREC Web Track 2012</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Annotation of results</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Compute D#-</a:t>
            </a:r>
            <a:r>
              <a:rPr lang="en-US" dirty="0" err="1">
                <a:solidFill>
                  <a:schemeClr val="tx1"/>
                </a:solidFill>
                <a:latin typeface="Arial" panose="020B0604020202020204" pitchFamily="34" charset="0"/>
                <a:cs typeface="Arial" panose="020B0604020202020204" pitchFamily="34" charset="0"/>
              </a:rPr>
              <a:t>nDCG</a:t>
            </a:r>
            <a:r>
              <a:rPr lang="en-US" dirty="0">
                <a:solidFill>
                  <a:schemeClr val="tx1"/>
                </a:solidFill>
                <a:latin typeface="Arial" panose="020B0604020202020204" pitchFamily="34" charset="0"/>
                <a:cs typeface="Arial" panose="020B0604020202020204" pitchFamily="34" charset="0"/>
              </a:rPr>
              <a:t> score</a:t>
            </a:r>
            <a:endParaRPr lang="en-US" dirty="0" smtClean="0">
              <a:solidFill>
                <a:schemeClr val="tx1"/>
              </a:solidFill>
              <a:latin typeface="Arial" panose="020B0604020202020204" pitchFamily="34" charset="0"/>
              <a:cs typeface="Arial" panose="020B0604020202020204" pitchFamily="34" charset="0"/>
            </a:endParaRPr>
          </a:p>
          <a:p>
            <a:pPr>
              <a:lnSpc>
                <a:spcPct val="100000"/>
              </a:lnSpc>
            </a:pPr>
            <a:r>
              <a:rPr lang="en-US" b="1" dirty="0" smtClean="0">
                <a:latin typeface="Arial" panose="020B0604020202020204" pitchFamily="34" charset="0"/>
                <a:cs typeface="Arial" panose="020B0604020202020204" pitchFamily="34" charset="0"/>
              </a:rPr>
              <a:t>Runs</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Baseline: Query Suggestion + Query Completion</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1: Baseline + Wikipedia</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2: Baseline + Google Insights</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3: Baseline + Google Keywords Generator</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4: Baseline + Google Keywords Generator + Google Insights + </a:t>
            </a:r>
            <a:r>
              <a:rPr lang="en-US" dirty="0" smtClean="0">
                <a:solidFill>
                  <a:schemeClr val="tx1"/>
                </a:solidFill>
                <a:latin typeface="Arial" panose="020B0604020202020204" pitchFamily="34" charset="0"/>
                <a:cs typeface="Arial" panose="020B0604020202020204" pitchFamily="34" charset="0"/>
              </a:rPr>
              <a:t>Wikipedia</a:t>
            </a:r>
            <a:endParaRPr lang="en-US" dirty="0">
              <a:solidFill>
                <a:schemeClr val="tx1"/>
              </a:solidFill>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185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CONTENT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491490" indent="-457200">
              <a:lnSpc>
                <a:spcPct val="120000"/>
              </a:lnSpc>
              <a:buFont typeface="+mj-lt"/>
              <a:buAutoNum type="arabicPeriod"/>
            </a:pPr>
            <a:r>
              <a:rPr lang="en-US" sz="2800" b="1" dirty="0" smtClean="0">
                <a:latin typeface="Arial" panose="020B0604020202020204" pitchFamily="34" charset="0"/>
                <a:cs typeface="Arial" panose="020B0604020202020204" pitchFamily="34" charset="0"/>
              </a:rPr>
              <a:t>Introductio</a:t>
            </a:r>
            <a:r>
              <a:rPr lang="en-US" sz="2800" b="1" dirty="0">
                <a:latin typeface="Arial" panose="020B0604020202020204" pitchFamily="34" charset="0"/>
                <a:cs typeface="Arial" panose="020B0604020202020204" pitchFamily="34" charset="0"/>
              </a:rPr>
              <a:t>n</a:t>
            </a:r>
            <a:endParaRPr lang="en-US" sz="2800" b="1" dirty="0" smtClean="0">
              <a:latin typeface="Arial" panose="020B0604020202020204" pitchFamily="34" charset="0"/>
              <a:cs typeface="Arial" panose="020B0604020202020204" pitchFamily="34" charset="0"/>
            </a:endParaRPr>
          </a:p>
          <a:p>
            <a:pPr marL="491490" indent="-457200">
              <a:lnSpc>
                <a:spcPct val="120000"/>
              </a:lnSpc>
              <a:buFont typeface="+mj-lt"/>
              <a:buAutoNum type="arabicPeriod"/>
            </a:pPr>
            <a:r>
              <a:rPr lang="en-US" sz="2800" b="1" dirty="0" smtClean="0">
                <a:latin typeface="Arial" panose="020B0604020202020204" pitchFamily="34" charset="0"/>
                <a:cs typeface="Arial" panose="020B0604020202020204" pitchFamily="34" charset="0"/>
              </a:rPr>
              <a:t>Subtopic Mining</a:t>
            </a:r>
            <a:endParaRPr lang="en-US" sz="2800" b="1" dirty="0">
              <a:latin typeface="Arial" panose="020B0604020202020204" pitchFamily="34" charset="0"/>
              <a:cs typeface="Arial" panose="020B0604020202020204" pitchFamily="34" charset="0"/>
            </a:endParaRPr>
          </a:p>
          <a:p>
            <a:pPr marL="605790" lvl="1" indent="-400050">
              <a:lnSpc>
                <a:spcPct val="120000"/>
              </a:lnSpc>
              <a:buFont typeface="+mj-lt"/>
              <a:buAutoNum type="romanLcPeriod"/>
            </a:pPr>
            <a:r>
              <a:rPr lang="en-US" i="1" dirty="0">
                <a:latin typeface="Arial" panose="020B0604020202020204" pitchFamily="34" charset="0"/>
                <a:cs typeface="Arial" panose="020B0604020202020204" pitchFamily="34" charset="0"/>
              </a:rPr>
              <a:t>External resources based subtopic mining</a:t>
            </a:r>
          </a:p>
          <a:p>
            <a:pPr marL="605790" lvl="1" indent="-400050">
              <a:lnSpc>
                <a:spcPct val="120000"/>
              </a:lnSpc>
              <a:buFont typeface="+mj-lt"/>
              <a:buAutoNum type="romanLcPeriod"/>
            </a:pPr>
            <a:r>
              <a:rPr lang="en-US" i="1" dirty="0">
                <a:latin typeface="Arial" panose="020B0604020202020204" pitchFamily="34" charset="0"/>
                <a:cs typeface="Arial" panose="020B0604020202020204" pitchFamily="34" charset="0"/>
              </a:rPr>
              <a:t>Top results based subtopic mining</a:t>
            </a:r>
          </a:p>
          <a:p>
            <a:pPr marL="491490" indent="-457200">
              <a:lnSpc>
                <a:spcPct val="120000"/>
              </a:lnSpc>
              <a:buFont typeface="+mj-lt"/>
              <a:buAutoNum type="arabicPeriod"/>
            </a:pPr>
            <a:r>
              <a:rPr lang="en-US" sz="2800" b="1" dirty="0" smtClean="0">
                <a:latin typeface="Arial" panose="020B0604020202020204" pitchFamily="34" charset="0"/>
                <a:cs typeface="Arial" panose="020B0604020202020204" pitchFamily="34" charset="0"/>
              </a:rPr>
              <a:t>Fusion &amp; Optimization</a:t>
            </a:r>
          </a:p>
          <a:p>
            <a:pPr marL="491490" indent="-457200">
              <a:lnSpc>
                <a:spcPct val="120000"/>
              </a:lnSpc>
              <a:buFont typeface="+mj-lt"/>
              <a:buAutoNum type="arabicPeriod"/>
            </a:pPr>
            <a:r>
              <a:rPr lang="en-US" sz="2800" b="1" dirty="0" smtClean="0">
                <a:latin typeface="Arial" panose="020B0604020202020204" pitchFamily="34" charset="0"/>
                <a:cs typeface="Arial" panose="020B0604020202020204" pitchFamily="34" charset="0"/>
              </a:rPr>
              <a:t>Conclusion</a:t>
            </a:r>
          </a:p>
        </p:txBody>
      </p:sp>
      <p:pic>
        <p:nvPicPr>
          <p:cNvPr id="6"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8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Results</a:t>
            </a:r>
            <a:endParaRPr lang="en-US" dirty="0">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508098763"/>
              </p:ext>
            </p:extLst>
          </p:nvPr>
        </p:nvGraphicFramePr>
        <p:xfrm>
          <a:off x="787949" y="1761607"/>
          <a:ext cx="7475941" cy="3767110"/>
        </p:xfrm>
        <a:graphic>
          <a:graphicData uri="http://schemas.openxmlformats.org/drawingml/2006/table">
            <a:tbl>
              <a:tblPr firstRow="1" firstCol="1" bandRow="1">
                <a:tableStyleId>{5C22544A-7EE6-4342-B048-85BDC9FD1C3A}</a:tableStyleId>
              </a:tblPr>
              <a:tblGrid>
                <a:gridCol w="1480185"/>
                <a:gridCol w="1067237"/>
                <a:gridCol w="1088073"/>
                <a:gridCol w="725687"/>
                <a:gridCol w="1088073"/>
                <a:gridCol w="938613"/>
                <a:gridCol w="1088073"/>
              </a:tblGrid>
              <a:tr h="907407">
                <a:tc>
                  <a:txBody>
                    <a:bodyPr/>
                    <a:lstStyle/>
                    <a:p>
                      <a:endParaRPr lang="en-US" sz="1050" dirty="0">
                        <a:effectLst/>
                        <a:latin typeface="Arial" panose="020B060402020202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200" dirty="0">
                          <a:effectLst/>
                          <a:latin typeface="Arial" panose="020B0604020202020204" pitchFamily="34" charset="0"/>
                          <a:cs typeface="Arial" panose="020B0604020202020204" pitchFamily="34" charset="0"/>
                        </a:rPr>
                        <a:t>D#-</a:t>
                      </a:r>
                      <a:r>
                        <a:rPr lang="en-US" sz="1200" dirty="0" err="1">
                          <a:effectLst/>
                          <a:latin typeface="Arial" panose="020B0604020202020204" pitchFamily="34" charset="0"/>
                          <a:cs typeface="Arial" panose="020B0604020202020204" pitchFamily="34" charset="0"/>
                        </a:rPr>
                        <a:t>nDCG</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200">
                          <a:effectLst/>
                          <a:latin typeface="Arial" panose="020B0604020202020204" pitchFamily="34" charset="0"/>
                          <a:cs typeface="Arial" panose="020B0604020202020204" pitchFamily="34" charset="0"/>
                        </a:rPr>
                        <a:t>% inc / baseline</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200">
                          <a:effectLst/>
                          <a:latin typeface="Arial" panose="020B0604020202020204" pitchFamily="34" charset="0"/>
                          <a:cs typeface="Arial" panose="020B0604020202020204" pitchFamily="34" charset="0"/>
                        </a:rPr>
                        <a:t>I-rec</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200">
                          <a:effectLst/>
                          <a:latin typeface="Arial" panose="020B0604020202020204" pitchFamily="34" charset="0"/>
                          <a:cs typeface="Arial" panose="020B0604020202020204" pitchFamily="34" charset="0"/>
                        </a:rPr>
                        <a:t>% inc / baseline</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200">
                          <a:effectLst/>
                          <a:latin typeface="Arial" panose="020B0604020202020204" pitchFamily="34" charset="0"/>
                          <a:cs typeface="Arial" panose="020B0604020202020204" pitchFamily="34" charset="0"/>
                        </a:rPr>
                        <a:t>D-nDCG</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200">
                          <a:effectLst/>
                          <a:latin typeface="Arial" panose="020B0604020202020204" pitchFamily="34" charset="0"/>
                          <a:cs typeface="Arial" panose="020B0604020202020204" pitchFamily="34" charset="0"/>
                        </a:rPr>
                        <a:t>% inc / baseline</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r h="439955">
                <a:tc>
                  <a:txBody>
                    <a:bodyPr/>
                    <a:lstStyle/>
                    <a:p>
                      <a:pPr marL="0" marR="0" indent="0" algn="ctr">
                        <a:lnSpc>
                          <a:spcPct val="150000"/>
                        </a:lnSpc>
                        <a:spcBef>
                          <a:spcPts val="0"/>
                        </a:spcBef>
                        <a:spcAft>
                          <a:spcPts val="0"/>
                        </a:spcAft>
                      </a:pPr>
                      <a:r>
                        <a:rPr lang="en-US" sz="12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0.23</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0.2398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0.2203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r h="604937">
                <a:tc>
                  <a:txBody>
                    <a:bodyPr/>
                    <a:lstStyle/>
                    <a:p>
                      <a:pPr marL="0" marR="0" indent="0" algn="ctr">
                        <a:lnSpc>
                          <a:spcPct val="150000"/>
                        </a:lnSpc>
                        <a:spcBef>
                          <a:spcPts val="0"/>
                        </a:spcBef>
                        <a:spcAft>
                          <a:spcPts val="0"/>
                        </a:spcAft>
                      </a:pPr>
                      <a:r>
                        <a:rPr lang="en-US" sz="1200">
                          <a:effectLst/>
                          <a:latin typeface="Arial" panose="020B0604020202020204" pitchFamily="34" charset="0"/>
                          <a:cs typeface="Arial" panose="020B0604020202020204" pitchFamily="34" charset="0"/>
                        </a:rPr>
                        <a:t>E.R. Mining Run 1</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0.2627</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14.2%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0.2735</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14.1%</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0.2519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14.3%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r h="604937">
                <a:tc>
                  <a:txBody>
                    <a:bodyPr/>
                    <a:lstStyle/>
                    <a:p>
                      <a:pPr marL="0" marR="0" indent="0" algn="ctr">
                        <a:lnSpc>
                          <a:spcPct val="150000"/>
                        </a:lnSpc>
                        <a:spcBef>
                          <a:spcPts val="0"/>
                        </a:spcBef>
                        <a:spcAft>
                          <a:spcPts val="0"/>
                        </a:spcAft>
                      </a:pPr>
                      <a:r>
                        <a:rPr lang="en-US" sz="1200">
                          <a:effectLst/>
                          <a:latin typeface="Arial" panose="020B0604020202020204" pitchFamily="34" charset="0"/>
                          <a:cs typeface="Arial" panose="020B0604020202020204" pitchFamily="34" charset="0"/>
                        </a:rPr>
                        <a:t>E.R. Mining Run 2</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0.3294</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43.2%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0.3116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29.9%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0.3472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smtClean="0">
                          <a:effectLst/>
                          <a:latin typeface="Arial" panose="020B0604020202020204" pitchFamily="34" charset="0"/>
                          <a:cs typeface="Arial" panose="020B0604020202020204" pitchFamily="34" charset="0"/>
                        </a:rPr>
                        <a:t>37.6</a:t>
                      </a:r>
                      <a:r>
                        <a:rPr lang="en-US" sz="14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r h="604937">
                <a:tc>
                  <a:txBody>
                    <a:bodyPr/>
                    <a:lstStyle/>
                    <a:p>
                      <a:pPr marL="0" marR="0" indent="0" algn="ctr">
                        <a:lnSpc>
                          <a:spcPct val="150000"/>
                        </a:lnSpc>
                        <a:spcBef>
                          <a:spcPts val="0"/>
                        </a:spcBef>
                        <a:spcAft>
                          <a:spcPts val="0"/>
                        </a:spcAft>
                      </a:pPr>
                      <a:r>
                        <a:rPr lang="en-US" sz="1200">
                          <a:effectLst/>
                          <a:latin typeface="Arial" panose="020B0604020202020204" pitchFamily="34" charset="0"/>
                          <a:cs typeface="Arial" panose="020B0604020202020204" pitchFamily="34" charset="0"/>
                        </a:rPr>
                        <a:t>E.R. Mining Run 3</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0.367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59.6%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0.3811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58.9%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0.3529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60.2%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r h="604937">
                <a:tc>
                  <a:txBody>
                    <a:bodyPr/>
                    <a:lstStyle/>
                    <a:p>
                      <a:pPr marL="0" marR="0" indent="0" algn="ctr">
                        <a:lnSpc>
                          <a:spcPct val="150000"/>
                        </a:lnSpc>
                        <a:spcBef>
                          <a:spcPts val="0"/>
                        </a:spcBef>
                        <a:spcAft>
                          <a:spcPts val="0"/>
                        </a:spcAft>
                      </a:pPr>
                      <a:r>
                        <a:rPr lang="en-US" sz="1200" dirty="0">
                          <a:effectLst/>
                          <a:latin typeface="Arial" panose="020B0604020202020204" pitchFamily="34" charset="0"/>
                          <a:cs typeface="Arial" panose="020B0604020202020204" pitchFamily="34" charset="0"/>
                        </a:rPr>
                        <a:t>E.R. Mining Run 4</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0.3707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61.2%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0.3908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latin typeface="Arial" panose="020B0604020202020204" pitchFamily="34" charset="0"/>
                          <a:cs typeface="Arial" panose="020B0604020202020204" pitchFamily="34" charset="0"/>
                        </a:rPr>
                        <a:t>63.0%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0.3506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59.1%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bl>
          </a:graphicData>
        </a:graphic>
      </p:graphicFrame>
      <p:grpSp>
        <p:nvGrpSpPr>
          <p:cNvPr id="10" name="组合 9"/>
          <p:cNvGrpSpPr/>
          <p:nvPr/>
        </p:nvGrpSpPr>
        <p:grpSpPr>
          <a:xfrm>
            <a:off x="2370667" y="2269080"/>
            <a:ext cx="6352142" cy="1346184"/>
            <a:chOff x="2370667" y="2895601"/>
            <a:chExt cx="6352142" cy="1346184"/>
          </a:xfrm>
        </p:grpSpPr>
        <p:sp>
          <p:nvSpPr>
            <p:cNvPr id="8" name="矩形 7"/>
            <p:cNvSpPr/>
            <p:nvPr/>
          </p:nvSpPr>
          <p:spPr>
            <a:xfrm>
              <a:off x="2370667" y="3810001"/>
              <a:ext cx="5723467" cy="4317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标注 8"/>
            <p:cNvSpPr/>
            <p:nvPr/>
          </p:nvSpPr>
          <p:spPr>
            <a:xfrm>
              <a:off x="6640008" y="2895601"/>
              <a:ext cx="2082801" cy="626533"/>
            </a:xfrm>
            <a:prstGeom prst="wedgeRoundRectCallout">
              <a:avLst>
                <a:gd name="adj1" fmla="val -21646"/>
                <a:gd name="adj2" fmla="val 94933"/>
                <a:gd name="adj3" fmla="val 16667"/>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Wikipedia</a:t>
              </a:r>
              <a:endParaRPr lang="zh-CN" altLang="en-US" dirty="0">
                <a:solidFill>
                  <a:srgbClr val="FF0000"/>
                </a:solidFill>
              </a:endParaRPr>
            </a:p>
          </p:txBody>
        </p:sp>
      </p:grpSp>
      <p:grpSp>
        <p:nvGrpSpPr>
          <p:cNvPr id="11" name="组合 10"/>
          <p:cNvGrpSpPr/>
          <p:nvPr/>
        </p:nvGrpSpPr>
        <p:grpSpPr>
          <a:xfrm>
            <a:off x="2387603" y="2895604"/>
            <a:ext cx="6352142" cy="1346184"/>
            <a:chOff x="2370667" y="2895601"/>
            <a:chExt cx="6352142" cy="1346184"/>
          </a:xfrm>
        </p:grpSpPr>
        <p:sp>
          <p:nvSpPr>
            <p:cNvPr id="12" name="矩形 11"/>
            <p:cNvSpPr/>
            <p:nvPr/>
          </p:nvSpPr>
          <p:spPr>
            <a:xfrm>
              <a:off x="2370667" y="3810001"/>
              <a:ext cx="5723467" cy="4317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标注 12"/>
            <p:cNvSpPr/>
            <p:nvPr/>
          </p:nvSpPr>
          <p:spPr>
            <a:xfrm>
              <a:off x="6640008" y="2895601"/>
              <a:ext cx="2082801" cy="626533"/>
            </a:xfrm>
            <a:prstGeom prst="wedgeRoundRectCallout">
              <a:avLst>
                <a:gd name="adj1" fmla="val -21646"/>
                <a:gd name="adj2" fmla="val 94933"/>
                <a:gd name="adj3" fmla="val 16667"/>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Google Insights</a:t>
              </a:r>
              <a:endParaRPr lang="zh-CN" altLang="en-US" dirty="0">
                <a:solidFill>
                  <a:srgbClr val="FF0000"/>
                </a:solidFill>
              </a:endParaRPr>
            </a:p>
          </p:txBody>
        </p:sp>
      </p:grpSp>
      <p:grpSp>
        <p:nvGrpSpPr>
          <p:cNvPr id="14" name="组合 13"/>
          <p:cNvGrpSpPr/>
          <p:nvPr/>
        </p:nvGrpSpPr>
        <p:grpSpPr>
          <a:xfrm>
            <a:off x="2370670" y="3505192"/>
            <a:ext cx="6352142" cy="1346184"/>
            <a:chOff x="2370667" y="2895601"/>
            <a:chExt cx="6352142" cy="1346184"/>
          </a:xfrm>
        </p:grpSpPr>
        <p:sp>
          <p:nvSpPr>
            <p:cNvPr id="15" name="矩形 14"/>
            <p:cNvSpPr/>
            <p:nvPr/>
          </p:nvSpPr>
          <p:spPr>
            <a:xfrm>
              <a:off x="2370667" y="3810001"/>
              <a:ext cx="5723467" cy="4317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15"/>
            <p:cNvSpPr/>
            <p:nvPr/>
          </p:nvSpPr>
          <p:spPr>
            <a:xfrm>
              <a:off x="6640008" y="2895601"/>
              <a:ext cx="2082801" cy="626533"/>
            </a:xfrm>
            <a:prstGeom prst="wedgeRoundRectCallout">
              <a:avLst>
                <a:gd name="adj1" fmla="val -21646"/>
                <a:gd name="adj2" fmla="val 94933"/>
                <a:gd name="adj3" fmla="val 16667"/>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Google Keywords</a:t>
              </a:r>
              <a:endParaRPr lang="zh-CN" altLang="en-US" dirty="0">
                <a:solidFill>
                  <a:srgbClr val="FF0000"/>
                </a:solidFill>
              </a:endParaRPr>
            </a:p>
          </p:txBody>
        </p:sp>
      </p:grpSp>
      <p:grpSp>
        <p:nvGrpSpPr>
          <p:cNvPr id="17" name="组合 16"/>
          <p:cNvGrpSpPr/>
          <p:nvPr/>
        </p:nvGrpSpPr>
        <p:grpSpPr>
          <a:xfrm>
            <a:off x="2370670" y="4114780"/>
            <a:ext cx="6352142" cy="1346184"/>
            <a:chOff x="2370667" y="2895601"/>
            <a:chExt cx="6352142" cy="1346184"/>
          </a:xfrm>
        </p:grpSpPr>
        <p:sp>
          <p:nvSpPr>
            <p:cNvPr id="18" name="矩形 17"/>
            <p:cNvSpPr/>
            <p:nvPr/>
          </p:nvSpPr>
          <p:spPr>
            <a:xfrm>
              <a:off x="2370667" y="3810001"/>
              <a:ext cx="5723467" cy="4317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标注 18"/>
            <p:cNvSpPr/>
            <p:nvPr/>
          </p:nvSpPr>
          <p:spPr>
            <a:xfrm>
              <a:off x="6640008" y="2895601"/>
              <a:ext cx="2082801" cy="626533"/>
            </a:xfrm>
            <a:prstGeom prst="wedgeRoundRectCallout">
              <a:avLst>
                <a:gd name="adj1" fmla="val -21646"/>
                <a:gd name="adj2" fmla="val 94933"/>
                <a:gd name="adj3" fmla="val 16667"/>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rgbClr val="FF0000"/>
                  </a:solidFill>
                </a:rPr>
                <a:t>Insights+Keywords+Wilkpedia</a:t>
              </a:r>
              <a:endParaRPr lang="zh-CN" altLang="en-US" dirty="0">
                <a:solidFill>
                  <a:srgbClr val="FF0000"/>
                </a:solidFill>
              </a:endParaRPr>
            </a:p>
          </p:txBody>
        </p:sp>
      </p:grpSp>
    </p:spTree>
    <p:extLst>
      <p:ext uri="{BB962C8B-B14F-4D97-AF65-F5344CB8AC3E}">
        <p14:creationId xmlns:p14="http://schemas.microsoft.com/office/powerpoint/2010/main" val="383569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Top Results Based Subtopic Mining</a:t>
            </a:r>
            <a:endParaRPr lang="en-US" cap="none" dirty="0"/>
          </a:p>
        </p:txBody>
      </p:sp>
      <p:sp>
        <p:nvSpPr>
          <p:cNvPr id="3" name="Subtitle 2"/>
          <p:cNvSpPr>
            <a:spLocks noGrp="1"/>
          </p:cNvSpPr>
          <p:nvPr>
            <p:ph type="subTitle" idx="1"/>
          </p:nvPr>
        </p:nvSpPr>
        <p:spPr/>
        <p:txBody>
          <a:bodyPr/>
          <a:lstStyle/>
          <a:p>
            <a:r>
              <a:rPr lang="en-US" dirty="0"/>
              <a:t>SUBTOPIC MINING</a:t>
            </a:r>
          </a:p>
        </p:txBody>
      </p:sp>
      <p:pic>
        <p:nvPicPr>
          <p:cNvPr id="4" name="Picture 3"/>
          <p:cNvPicPr>
            <a:picLocks noChangeAspect="1"/>
          </p:cNvPicPr>
          <p:nvPr/>
        </p:nvPicPr>
        <p:blipFill>
          <a:blip r:embed="rId3"/>
          <a:stretch>
            <a:fillRect/>
          </a:stretch>
        </p:blipFill>
        <p:spPr>
          <a:xfrm>
            <a:off x="7801397" y="5525685"/>
            <a:ext cx="1012615" cy="1010195"/>
          </a:xfrm>
          <a:prstGeom prst="rect">
            <a:avLst/>
          </a:prstGeom>
        </p:spPr>
      </p:pic>
    </p:spTree>
    <p:extLst>
      <p:ext uri="{BB962C8B-B14F-4D97-AF65-F5344CB8AC3E}">
        <p14:creationId xmlns:p14="http://schemas.microsoft.com/office/powerpoint/2010/main" val="2359632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Subtopics Extraction</a:t>
            </a:r>
            <a:endParaRPr lang="en-US" cap="none" dirty="0"/>
          </a:p>
        </p:txBody>
      </p:sp>
      <p:sp>
        <p:nvSpPr>
          <p:cNvPr id="3" name="Text Placeholder 2"/>
          <p:cNvSpPr>
            <a:spLocks noGrp="1"/>
          </p:cNvSpPr>
          <p:nvPr>
            <p:ph type="body" idx="1"/>
          </p:nvPr>
        </p:nvSpPr>
        <p:spPr/>
        <p:txBody>
          <a:bodyPr/>
          <a:lstStyle/>
          <a:p>
            <a:r>
              <a:rPr lang="en-US" dirty="0"/>
              <a:t>Top Results Based Subtopic Mining</a:t>
            </a:r>
          </a:p>
        </p:txBody>
      </p:sp>
      <p:pic>
        <p:nvPicPr>
          <p:cNvPr id="4" name="Picture 2" descr="http://upload.wikimedia.org/wikipedia/en/thumb/e/ec/Tsinghua_University_Logo.svg/200px-Tsinghua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87523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0.tqn.com/d/websearch/1/0/o/q/bin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11680">
            <a:off x="1885347" y="4309974"/>
            <a:ext cx="1579707" cy="11613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Subtopic Extraction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00000"/>
              </a:lnSpc>
            </a:pPr>
            <a:r>
              <a:rPr lang="en-US" dirty="0" smtClean="0">
                <a:solidFill>
                  <a:schemeClr val="tx1"/>
                </a:solidFill>
                <a:latin typeface="Arial" panose="020B0604020202020204" pitchFamily="34" charset="0"/>
                <a:cs typeface="Arial" panose="020B0604020202020204" pitchFamily="34" charset="0"/>
              </a:rPr>
              <a:t>From top results pages. Extraction of page snippet, ingoing anchor texts and h1 tags</a:t>
            </a:r>
          </a:p>
          <a:p>
            <a:pPr>
              <a:lnSpc>
                <a:spcPct val="100000"/>
              </a:lnSpc>
            </a:pPr>
            <a:r>
              <a:rPr lang="en-US" b="1" dirty="0" smtClean="0">
                <a:latin typeface="Arial" panose="020B0604020202020204" pitchFamily="34" charset="0"/>
                <a:cs typeface="Arial" panose="020B0604020202020204" pitchFamily="34" charset="0"/>
              </a:rPr>
              <a:t>Top results pages Sources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err="1">
                <a:solidFill>
                  <a:schemeClr val="tx1"/>
                </a:solidFill>
                <a:latin typeface="Arial" panose="020B0604020202020204" pitchFamily="34" charset="0"/>
                <a:cs typeface="Arial" panose="020B0604020202020204" pitchFamily="34" charset="0"/>
              </a:rPr>
              <a:t>TMiner</a:t>
            </a:r>
            <a:r>
              <a:rPr lang="en-US" dirty="0">
                <a:solidFill>
                  <a:schemeClr val="tx1"/>
                </a:solidFill>
                <a:latin typeface="Arial" panose="020B0604020202020204" pitchFamily="34" charset="0"/>
                <a:cs typeface="Arial" panose="020B0604020202020204" pitchFamily="34" charset="0"/>
              </a:rPr>
              <a:t> (THUIR information retrieval system, based on </a:t>
            </a:r>
            <a:r>
              <a:rPr lang="en-US" dirty="0" err="1">
                <a:solidFill>
                  <a:schemeClr val="tx1"/>
                </a:solidFill>
                <a:latin typeface="Arial" panose="020B0604020202020204" pitchFamily="34" charset="0"/>
                <a:cs typeface="Arial" panose="020B0604020202020204" pitchFamily="34" charset="0"/>
              </a:rPr>
              <a:t>Clueweb</a:t>
            </a:r>
            <a:r>
              <a:rPr lang="en-US" dirty="0">
                <a:solidFill>
                  <a:schemeClr val="tx1"/>
                </a:solidFill>
                <a:latin typeface="Arial" panose="020B0604020202020204" pitchFamily="34" charset="0"/>
                <a:cs typeface="Arial" panose="020B0604020202020204" pitchFamily="34" charset="0"/>
              </a:rPr>
              <a:t>)</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Google</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Yahoo</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Bing</a:t>
            </a:r>
          </a:p>
          <a:p>
            <a:endParaRPr lang="en-US" dirty="0">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rack.2.mshcdn.com/media/ZgkyMDEyLzEyLzAzL2U0L3NlZWhvd3lvdXJnLjlyMS5qcGcKcAl0aHVtYgk5NTB4NTM0IwplCWpwZw/8fec6ce4/e71/see-how-your-google-results-measure-up-with-google-grader-video--6b8bbb4b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82656">
            <a:off x="818083" y="5228914"/>
            <a:ext cx="2369416" cy="13318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2.yimg.com/bt/api/res/1.2/rt4LYW.WMjOpof_ahsTcjA--/YXBwaWQ9eW5ld3M7cT04NQ--/http:/mit.zenfs.com/1776/2013/04/Yahoo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1715">
            <a:off x="3300353" y="5022828"/>
            <a:ext cx="2266855" cy="101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31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Clustering and Ranking</a:t>
            </a:r>
            <a:endParaRPr lang="en-US" cap="none" dirty="0"/>
          </a:p>
        </p:txBody>
      </p:sp>
      <p:sp>
        <p:nvSpPr>
          <p:cNvPr id="3" name="Text Placeholder 2"/>
          <p:cNvSpPr>
            <a:spLocks noGrp="1"/>
          </p:cNvSpPr>
          <p:nvPr>
            <p:ph type="body" idx="1"/>
          </p:nvPr>
        </p:nvSpPr>
        <p:spPr/>
        <p:txBody>
          <a:bodyPr/>
          <a:lstStyle/>
          <a:p>
            <a:r>
              <a:rPr lang="en-US" dirty="0"/>
              <a:t>Top Results Based Subtopic Mining</a:t>
            </a: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4079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Clustering</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00000"/>
                  </a:lnSpc>
                </a:pPr>
                <a:r>
                  <a:rPr lang="en-US" b="1" dirty="0" smtClean="0">
                    <a:latin typeface="Arial" panose="020B0604020202020204" pitchFamily="34" charset="0"/>
                    <a:cs typeface="Arial" panose="020B0604020202020204" pitchFamily="34" charset="0"/>
                  </a:rPr>
                  <a:t>Vector Model:</a:t>
                </a:r>
              </a:p>
              <a:p>
                <a:pPr marL="34290" indent="0">
                  <a:lnSpc>
                    <a:spcPct val="100000"/>
                  </a:lnSpc>
                  <a:buNone/>
                </a:pPr>
                <a14:m>
                  <m:oMathPara xmlns:m="http://schemas.openxmlformats.org/officeDocument/2006/math">
                    <m:oMathParaPr>
                      <m:jc m:val="center"/>
                    </m:oMathParaPr>
                    <m:oMath xmlns:m="http://schemas.openxmlformats.org/officeDocument/2006/math">
                      <m:r>
                        <a:rPr lang="en-US" i="1" smtClean="0">
                          <a:solidFill>
                            <a:schemeClr val="tx1"/>
                          </a:solidFill>
                          <a:latin typeface="Cambria Math" panose="02040503050406030204" pitchFamily="18" charset="0"/>
                        </a:rPr>
                        <m:t>𝑓</m:t>
                      </m:r>
                      <m:r>
                        <a:rPr lang="en-US" i="1" smtClean="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𝑓</m:t>
                          </m:r>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𝑓</m:t>
                          </m:r>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sub>
                      </m:sSub>
                      <m:r>
                        <a:rPr lang="en-US" i="1">
                          <a:solidFill>
                            <a:schemeClr val="tx1"/>
                          </a:solidFill>
                          <a:latin typeface="Cambria Math" panose="02040503050406030204" pitchFamily="18" charset="0"/>
                        </a:rPr>
                        <m:t>)</m:t>
                      </m:r>
                    </m:oMath>
                  </m:oMathPara>
                </a14:m>
                <a:endParaRPr lang="en-US" dirty="0">
                  <a:solidFill>
                    <a:schemeClr val="tx1"/>
                  </a:solidFill>
                  <a:latin typeface="Arial" panose="020B0604020202020204" pitchFamily="34" charset="0"/>
                  <a:cs typeface="Arial" panose="020B0604020202020204" pitchFamily="34" charset="0"/>
                </a:endParaRPr>
              </a:p>
              <a:p>
                <a:pPr>
                  <a:lnSpc>
                    <a:spcPct val="100000"/>
                  </a:lnSpc>
                </a:pPr>
                <a:endParaRPr lang="en-US" dirty="0" smtClean="0">
                  <a:solidFill>
                    <a:schemeClr val="tx1"/>
                  </a:solidFill>
                  <a:latin typeface="Arial" panose="020B0604020202020204" pitchFamily="34" charset="0"/>
                  <a:cs typeface="Arial" panose="020B0604020202020204" pitchFamily="34" charset="0"/>
                </a:endParaRPr>
              </a:p>
              <a:p>
                <a:pPr>
                  <a:lnSpc>
                    <a:spcPct val="100000"/>
                  </a:lnSpc>
                </a:pPr>
                <a:r>
                  <a:rPr lang="en-US" b="1" dirty="0" smtClean="0">
                    <a:latin typeface="Arial" panose="020B0604020202020204" pitchFamily="34" charset="0"/>
                    <a:cs typeface="Arial" panose="020B0604020202020204" pitchFamily="34" charset="0"/>
                  </a:rPr>
                  <a:t>BM25</a:t>
                </a:r>
                <a:r>
                  <a:rPr lang="en-US" b="1" dirty="0" smtClean="0">
                    <a:solidFill>
                      <a:schemeClr val="tx1"/>
                    </a:solidFill>
                    <a:latin typeface="Arial" panose="020B0604020202020204" pitchFamily="34" charset="0"/>
                    <a:cs typeface="Arial" panose="020B0604020202020204" pitchFamily="34" charset="0"/>
                  </a:rPr>
                  <a:t>: </a:t>
                </a:r>
              </a:p>
              <a:p>
                <a:pPr>
                  <a:lnSpc>
                    <a:spcPct val="100000"/>
                  </a:lnSpc>
                </a:pPr>
                <a:endParaRPr lang="en-US" dirty="0">
                  <a:solidFill>
                    <a:schemeClr val="tx1"/>
                  </a:solidFill>
                  <a:latin typeface="Arial" panose="020B0604020202020204" pitchFamily="34" charset="0"/>
                  <a:cs typeface="Arial" panose="020B0604020202020204" pitchFamily="34" charset="0"/>
                </a:endParaRPr>
              </a:p>
              <a:p>
                <a:pPr marL="34290" indent="0">
                  <a:lnSpc>
                    <a:spcPct val="100000"/>
                  </a:lnSpc>
                  <a:buNone/>
                </a:pPr>
                <a:endParaRPr lang="en-US" b="1" dirty="0" smtClean="0">
                  <a:solidFill>
                    <a:schemeClr val="tx1"/>
                  </a:solidFill>
                  <a:latin typeface="Arial" panose="020B0604020202020204" pitchFamily="34" charset="0"/>
                  <a:cs typeface="Arial" panose="020B0604020202020204" pitchFamily="34" charset="0"/>
                </a:endParaRPr>
              </a:p>
              <a:p>
                <a:pPr>
                  <a:lnSpc>
                    <a:spcPct val="100000"/>
                  </a:lnSpc>
                </a:pPr>
                <a:r>
                  <a:rPr lang="en-US" altLang="zh-CN" b="1" dirty="0" smtClean="0">
                    <a:latin typeface="Arial" panose="020B0604020202020204" pitchFamily="34" charset="0"/>
                    <a:cs typeface="Arial" panose="020B0604020202020204" pitchFamily="34" charset="0"/>
                  </a:rPr>
                  <a:t>K-</a:t>
                </a:r>
                <a:r>
                  <a:rPr lang="en-US" b="1" dirty="0" err="1" smtClean="0">
                    <a:latin typeface="Arial" panose="020B0604020202020204" pitchFamily="34" charset="0"/>
                    <a:cs typeface="Arial" panose="020B0604020202020204" pitchFamily="34" charset="0"/>
                  </a:rPr>
                  <a:t>Medoid</a:t>
                </a:r>
                <a:endParaRPr lang="en-US" b="1" dirty="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smtClean="0">
                    <a:solidFill>
                      <a:schemeClr val="tx1"/>
                    </a:solidFill>
                    <a:latin typeface="Arial" panose="020B0604020202020204" pitchFamily="34" charset="0"/>
                    <a:cs typeface="Arial" panose="020B0604020202020204" pitchFamily="34" charset="0"/>
                  </a:rPr>
                  <a:t>Similarity between two fragments is determined using the cosine similarity between their corresponding weight vectors</a:t>
                </a:r>
                <a14:m>
                  <m:oMath xmlns:m="http://schemas.openxmlformats.org/officeDocument/2006/math">
                    <m:sSub>
                      <m:sSubPr>
                        <m:ctrlPr>
                          <a:rPr lang="en-US" i="1">
                            <a:solidFill>
                              <a:schemeClr val="tx1"/>
                            </a:solidFill>
                            <a:latin typeface="Cambria Math"/>
                          </a:rPr>
                        </m:ctrlPr>
                      </m:sSubPr>
                      <m:e>
                        <m:r>
                          <a:rPr lang="fr-FR" b="0"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𝑤</m:t>
                        </m:r>
                      </m:e>
                      <m:sub>
                        <m:r>
                          <a:rPr lang="fr-FR" b="0" i="1" smtClean="0">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sub>
                    </m:sSub>
                  </m:oMath>
                </a14:m>
                <a:r>
                  <a:rPr lang="en-US" dirty="0" smtClean="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04"/>
                </a:stretch>
              </a:blipFill>
            </p:spPr>
            <p:txBody>
              <a:bodyPr/>
              <a:lstStyle/>
              <a:p>
                <a:r>
                  <a:rPr lang="zh-CN" altLang="en-US">
                    <a:noFill/>
                  </a:rPr>
                  <a:t> </a:t>
                </a:r>
              </a:p>
            </p:txBody>
          </p:sp>
        </mc:Fallback>
      </mc:AlternateContent>
      <p:pic>
        <p:nvPicPr>
          <p:cNvPr id="4" name="Picture 2" descr="http://upload.wikimedia.org/wikipedia/en/thumb/e/ec/Tsinghua_University_Logo.svg/200px-Tsinghua_University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2192902" y="3348061"/>
            <a:ext cx="4733350" cy="798555"/>
          </a:xfrm>
          <a:prstGeom prst="rect">
            <a:avLst/>
          </a:prstGeom>
          <a:noFill/>
          <a:ln>
            <a:noFill/>
          </a:ln>
        </p:spPr>
      </p:pic>
    </p:spTree>
    <p:extLst>
      <p:ext uri="{BB962C8B-B14F-4D97-AF65-F5344CB8AC3E}">
        <p14:creationId xmlns:p14="http://schemas.microsoft.com/office/powerpoint/2010/main" val="3223828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Clustering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00000"/>
              </a:lnSpc>
            </a:pPr>
            <a:r>
              <a:rPr lang="en-US" b="1" dirty="0" smtClean="0">
                <a:latin typeface="Arial" panose="020B0604020202020204" pitchFamily="34" charset="0"/>
                <a:cs typeface="Arial" panose="020B0604020202020204" pitchFamily="34" charset="0"/>
              </a:rPr>
              <a:t>Modified </a:t>
            </a:r>
            <a:r>
              <a:rPr lang="en-US" altLang="zh-CN" b="1" dirty="0" smtClean="0">
                <a:latin typeface="Arial" panose="020B0604020202020204" pitchFamily="34" charset="0"/>
                <a:cs typeface="Arial" panose="020B0604020202020204" pitchFamily="34" charset="0"/>
              </a:rPr>
              <a:t>K-</a:t>
            </a:r>
            <a:r>
              <a:rPr lang="en-US" b="1" dirty="0" err="1" smtClean="0">
                <a:latin typeface="Arial" panose="020B0604020202020204" pitchFamily="34" charset="0"/>
                <a:cs typeface="Arial" panose="020B0604020202020204" pitchFamily="34" charset="0"/>
              </a:rPr>
              <a:t>Medoid</a:t>
            </a:r>
            <a:r>
              <a:rPr lang="en-US" b="1" dirty="0" smtClean="0">
                <a:latin typeface="Arial" panose="020B0604020202020204" pitchFamily="34" charset="0"/>
                <a:cs typeface="Arial" panose="020B0604020202020204" pitchFamily="34" charset="0"/>
              </a:rPr>
              <a:t> Algorithm</a:t>
            </a:r>
          </a:p>
          <a:p>
            <a:pPr lvl="1">
              <a:lnSpc>
                <a:spcPct val="100000"/>
              </a:lnSpc>
            </a:pPr>
            <a:r>
              <a:rPr lang="en-US" dirty="0" smtClean="0">
                <a:solidFill>
                  <a:schemeClr val="tx1"/>
                </a:solidFill>
                <a:latin typeface="Arial" panose="020B0604020202020204" pitchFamily="34" charset="0"/>
                <a:cs typeface="Arial" panose="020B0604020202020204" pitchFamily="34" charset="0"/>
              </a:rPr>
              <a:t>In our task, the number of intent subtopics is not predictable, so we adapted the K-</a:t>
            </a:r>
            <a:r>
              <a:rPr lang="en-US" dirty="0" err="1" smtClean="0">
                <a:solidFill>
                  <a:schemeClr val="tx1"/>
                </a:solidFill>
                <a:latin typeface="Arial" panose="020B0604020202020204" pitchFamily="34" charset="0"/>
                <a:cs typeface="Arial" panose="020B0604020202020204" pitchFamily="34" charset="0"/>
              </a:rPr>
              <a:t>Medoid</a:t>
            </a:r>
            <a:r>
              <a:rPr lang="en-US" dirty="0" smtClean="0">
                <a:solidFill>
                  <a:schemeClr val="tx1"/>
                </a:solidFill>
                <a:latin typeface="Arial" panose="020B0604020202020204" pitchFamily="34" charset="0"/>
                <a:cs typeface="Arial" panose="020B0604020202020204" pitchFamily="34" charset="0"/>
              </a:rPr>
              <a:t> algorithm</a:t>
            </a:r>
            <a:endParaRPr lang="en-US" dirty="0">
              <a:solidFill>
                <a:schemeClr val="tx1"/>
              </a:solidFill>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1425852" y="3045835"/>
            <a:ext cx="6267450" cy="2657475"/>
          </a:xfrm>
          <a:prstGeom prst="rect">
            <a:avLst/>
          </a:prstGeom>
        </p:spPr>
      </p:pic>
    </p:spTree>
    <p:extLst>
      <p:ext uri="{BB962C8B-B14F-4D97-AF65-F5344CB8AC3E}">
        <p14:creationId xmlns:p14="http://schemas.microsoft.com/office/powerpoint/2010/main" val="1840820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Clusters Filtration and Name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00000"/>
              </a:lnSpc>
            </a:pPr>
            <a:r>
              <a:rPr lang="en-US" sz="2400" dirty="0" smtClean="0">
                <a:solidFill>
                  <a:schemeClr val="tx1"/>
                </a:solidFill>
                <a:latin typeface="Arial" panose="020B0604020202020204" pitchFamily="34" charset="0"/>
                <a:cs typeface="Arial" panose="020B0604020202020204" pitchFamily="34" charset="0"/>
              </a:rPr>
              <a:t>Cluster with fragments coming from the same page source are discarded, as well as clusters having only 1 fragment.</a:t>
            </a:r>
          </a:p>
          <a:p>
            <a:pPr>
              <a:lnSpc>
                <a:spcPct val="100000"/>
              </a:lnSpc>
            </a:pPr>
            <a:endParaRPr lang="en-US" sz="2400" dirty="0">
              <a:solidFill>
                <a:schemeClr val="tx1"/>
              </a:solidFill>
              <a:latin typeface="Arial" panose="020B0604020202020204" pitchFamily="34" charset="0"/>
              <a:cs typeface="Arial" panose="020B0604020202020204" pitchFamily="34" charset="0"/>
            </a:endParaRPr>
          </a:p>
          <a:p>
            <a:pPr>
              <a:lnSpc>
                <a:spcPct val="100000"/>
              </a:lnSpc>
            </a:pPr>
            <a:r>
              <a:rPr lang="en-US" sz="2400" dirty="0" smtClean="0">
                <a:solidFill>
                  <a:schemeClr val="tx1"/>
                </a:solidFill>
                <a:latin typeface="Arial" panose="020B0604020202020204" pitchFamily="34" charset="0"/>
                <a:cs typeface="Arial" panose="020B0604020202020204" pitchFamily="34" charset="0"/>
              </a:rPr>
              <a:t>To generate cluster name, we experimentally set a value k, and choose to take the most popular words in the fragments with a frequency in the cluster above k.</a:t>
            </a:r>
          </a:p>
          <a:p>
            <a:pPr>
              <a:lnSpc>
                <a:spcPct val="100000"/>
              </a:lnSpc>
            </a:pPr>
            <a:endParaRPr lang="en-US" dirty="0" smtClean="0">
              <a:solidFill>
                <a:schemeClr val="tx1"/>
              </a:solidFill>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57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Ranking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00000"/>
              </a:lnSpc>
            </a:pPr>
            <a:r>
              <a:rPr lang="en-US" sz="2400" dirty="0" smtClean="0">
                <a:solidFill>
                  <a:schemeClr val="tx1"/>
                </a:solidFill>
                <a:latin typeface="Arial" panose="020B0604020202020204" pitchFamily="34" charset="0"/>
                <a:cs typeface="Arial" panose="020B0604020202020204" pitchFamily="34" charset="0"/>
              </a:rPr>
              <a:t>Fragments are ranked according to the rank of the page from which they are extracted and the URLs diversity inside each cluster</a:t>
            </a:r>
          </a:p>
          <a:p>
            <a:pPr>
              <a:lnSpc>
                <a:spcPct val="100000"/>
              </a:lnSpc>
            </a:pPr>
            <a:endParaRPr lang="en-US" dirty="0">
              <a:latin typeface="Arial" panose="020B0604020202020204" pitchFamily="34" charset="0"/>
              <a:cs typeface="Arial" panose="020B0604020202020204" pitchFamily="34" charset="0"/>
            </a:endParaRPr>
          </a:p>
          <a:p>
            <a:pPr>
              <a:lnSpc>
                <a:spcPct val="100000"/>
              </a:lnSpc>
            </a:pPr>
            <a:endParaRPr lang="en-US" dirty="0" smtClean="0">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28942" t="-4434" r="27828" b="-2"/>
          <a:stretch/>
        </p:blipFill>
        <p:spPr>
          <a:xfrm>
            <a:off x="2501810" y="3585399"/>
            <a:ext cx="4115534" cy="803029"/>
          </a:xfrm>
          <a:prstGeom prst="rect">
            <a:avLst/>
          </a:prstGeom>
        </p:spPr>
      </p:pic>
    </p:spTree>
    <p:extLst>
      <p:ext uri="{BB962C8B-B14F-4D97-AF65-F5344CB8AC3E}">
        <p14:creationId xmlns:p14="http://schemas.microsoft.com/office/powerpoint/2010/main" val="318684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Evaluation and Results</a:t>
            </a:r>
            <a:endParaRPr lang="en-US" cap="none" dirty="0"/>
          </a:p>
        </p:txBody>
      </p:sp>
      <p:sp>
        <p:nvSpPr>
          <p:cNvPr id="3" name="Text Placeholder 2"/>
          <p:cNvSpPr>
            <a:spLocks noGrp="1"/>
          </p:cNvSpPr>
          <p:nvPr>
            <p:ph type="body" idx="1"/>
          </p:nvPr>
        </p:nvSpPr>
        <p:spPr/>
        <p:txBody>
          <a:bodyPr/>
          <a:lstStyle/>
          <a:p>
            <a:r>
              <a:rPr lang="en-US" dirty="0"/>
              <a:t>Top Results Based Subtopic Mining</a:t>
            </a:r>
          </a:p>
        </p:txBody>
      </p:sp>
      <p:pic>
        <p:nvPicPr>
          <p:cNvPr id="4" name="Picture 2" descr="http://upload.wikimedia.org/wikipedia/en/thumb/e/ec/Tsinghua_University_Logo.svg/200px-Tsinghua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40994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INTRODUCTION</a:t>
            </a:r>
            <a:endParaRPr lang="en-US" cap="none"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801397" y="5525685"/>
            <a:ext cx="1012615" cy="1010195"/>
          </a:xfrm>
          <a:prstGeom prst="rect">
            <a:avLst/>
          </a:prstGeom>
        </p:spPr>
      </p:pic>
    </p:spTree>
    <p:extLst>
      <p:ext uri="{BB962C8B-B14F-4D97-AF65-F5344CB8AC3E}">
        <p14:creationId xmlns:p14="http://schemas.microsoft.com/office/powerpoint/2010/main" val="2731604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Evaluation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lnSpc>
                <a:spcPct val="100000"/>
              </a:lnSpc>
            </a:pPr>
            <a:r>
              <a:rPr lang="en-US" b="1" dirty="0" smtClean="0">
                <a:latin typeface="Arial" panose="020B0604020202020204" pitchFamily="34" charset="0"/>
                <a:cs typeface="Arial" panose="020B0604020202020204" pitchFamily="34" charset="0"/>
              </a:rPr>
              <a:t>Runs</a:t>
            </a:r>
            <a:r>
              <a:rPr lang="en-US" dirty="0" smtClean="0">
                <a:latin typeface="Arial" panose="020B0604020202020204" pitchFamily="34" charset="0"/>
                <a:cs typeface="Arial" panose="020B0604020202020204" pitchFamily="34" charset="0"/>
              </a:rPr>
              <a:t>:</a:t>
            </a:r>
          </a:p>
          <a:p>
            <a:pPr lvl="1">
              <a:lnSpc>
                <a:spcPct val="100000"/>
              </a:lnSpc>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smtClean="0">
                <a:solidFill>
                  <a:schemeClr val="tx1"/>
                </a:solidFill>
                <a:latin typeface="Arial" panose="020B0604020202020204" pitchFamily="34" charset="0"/>
                <a:cs typeface="Arial" panose="020B0604020202020204" pitchFamily="34" charset="0"/>
              </a:rPr>
              <a:t>Baseline</a:t>
            </a:r>
            <a:r>
              <a:rPr lang="en-US" dirty="0">
                <a:solidFill>
                  <a:schemeClr val="tx1"/>
                </a:solidFill>
                <a:latin typeface="Arial" panose="020B0604020202020204" pitchFamily="34" charset="0"/>
                <a:cs typeface="Arial" panose="020B0604020202020204" pitchFamily="34" charset="0"/>
              </a:rPr>
              <a:t>: Query Suggestion + Query Completion</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1: Baseline + </a:t>
            </a:r>
            <a:r>
              <a:rPr lang="en-US" dirty="0" err="1">
                <a:solidFill>
                  <a:schemeClr val="tx1"/>
                </a:solidFill>
                <a:latin typeface="Arial" panose="020B0604020202020204" pitchFamily="34" charset="0"/>
                <a:cs typeface="Arial" panose="020B0604020202020204" pitchFamily="34" charset="0"/>
              </a:rPr>
              <a:t>TMiner</a:t>
            </a:r>
            <a:r>
              <a:rPr lang="en-US" dirty="0">
                <a:solidFill>
                  <a:schemeClr val="tx1"/>
                </a:solidFill>
                <a:latin typeface="Arial" panose="020B0604020202020204" pitchFamily="34" charset="0"/>
                <a:cs typeface="Arial" panose="020B0604020202020204" pitchFamily="34" charset="0"/>
              </a:rPr>
              <a:t> Snippets</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2: Baseline + </a:t>
            </a:r>
            <a:r>
              <a:rPr lang="en-US" dirty="0" err="1">
                <a:solidFill>
                  <a:schemeClr val="tx1"/>
                </a:solidFill>
                <a:latin typeface="Arial" panose="020B0604020202020204" pitchFamily="34" charset="0"/>
                <a:cs typeface="Arial" panose="020B0604020202020204" pitchFamily="34" charset="0"/>
              </a:rPr>
              <a:t>TMiner</a:t>
            </a:r>
            <a:r>
              <a:rPr lang="en-US" dirty="0">
                <a:solidFill>
                  <a:schemeClr val="tx1"/>
                </a:solidFill>
                <a:latin typeface="Arial" panose="020B0604020202020204" pitchFamily="34" charset="0"/>
                <a:cs typeface="Arial" panose="020B0604020202020204" pitchFamily="34" charset="0"/>
              </a:rPr>
              <a:t> Snippets, Anchor Texts and h1 tags</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3: Baseline + Search-Engines Snippets</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4: Baseline + Search-Engines &amp; </a:t>
            </a:r>
            <a:r>
              <a:rPr lang="en-US" dirty="0" err="1">
                <a:solidFill>
                  <a:schemeClr val="tx1"/>
                </a:solidFill>
                <a:latin typeface="Arial" panose="020B0604020202020204" pitchFamily="34" charset="0"/>
                <a:cs typeface="Arial" panose="020B0604020202020204" pitchFamily="34" charset="0"/>
              </a:rPr>
              <a:t>TMiner</a:t>
            </a:r>
            <a:r>
              <a:rPr lang="en-US" dirty="0">
                <a:solidFill>
                  <a:schemeClr val="tx1"/>
                </a:solidFill>
                <a:latin typeface="Arial" panose="020B0604020202020204" pitchFamily="34" charset="0"/>
                <a:cs typeface="Arial" panose="020B0604020202020204" pitchFamily="34" charset="0"/>
              </a:rPr>
              <a:t> Snippets</a:t>
            </a:r>
          </a:p>
          <a:p>
            <a:pPr lvl="1">
              <a:lnSpc>
                <a:spcPct val="100000"/>
              </a:lnSpc>
              <a:buFont typeface="Courier New" panose="02070309020205020404" pitchFamily="49" charset="0"/>
              <a:buChar char="o"/>
            </a:pPr>
            <a:r>
              <a:rPr lang="en-US" dirty="0">
                <a:solidFill>
                  <a:schemeClr val="tx1"/>
                </a:solidFill>
                <a:latin typeface="Arial" panose="020B0604020202020204" pitchFamily="34" charset="0"/>
                <a:cs typeface="Arial" panose="020B0604020202020204" pitchFamily="34" charset="0"/>
              </a:rPr>
              <a:t>Run 5: Baseline + Search Engines Snippets + </a:t>
            </a:r>
            <a:r>
              <a:rPr lang="en-US" dirty="0" err="1">
                <a:solidFill>
                  <a:schemeClr val="tx1"/>
                </a:solidFill>
                <a:latin typeface="Arial" panose="020B0604020202020204" pitchFamily="34" charset="0"/>
                <a:cs typeface="Arial" panose="020B0604020202020204" pitchFamily="34" charset="0"/>
              </a:rPr>
              <a:t>TMiner</a:t>
            </a:r>
            <a:r>
              <a:rPr lang="en-US" dirty="0">
                <a:solidFill>
                  <a:schemeClr val="tx1"/>
                </a:solidFill>
                <a:latin typeface="Arial" panose="020B0604020202020204" pitchFamily="34" charset="0"/>
                <a:cs typeface="Arial" panose="020B0604020202020204" pitchFamily="34" charset="0"/>
              </a:rPr>
              <a:t> Snippets, Anchor Texts and h1 tags</a:t>
            </a:r>
          </a:p>
          <a:p>
            <a:endParaRPr lang="en-US" dirty="0">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849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Results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00000"/>
              </a:lnSpc>
            </a:pPr>
            <a:r>
              <a:rPr lang="en-US" dirty="0" smtClean="0">
                <a:solidFill>
                  <a:schemeClr val="tx1"/>
                </a:solidFill>
                <a:latin typeface="Arial" panose="020B0604020202020204" pitchFamily="34" charset="0"/>
                <a:cs typeface="Arial" panose="020B0604020202020204" pitchFamily="34" charset="0"/>
              </a:rPr>
              <a:t>Great D#-</a:t>
            </a:r>
            <a:r>
              <a:rPr lang="en-US" dirty="0" err="1" smtClean="0">
                <a:solidFill>
                  <a:schemeClr val="tx1"/>
                </a:solidFill>
                <a:latin typeface="Arial" panose="020B0604020202020204" pitchFamily="34" charset="0"/>
                <a:cs typeface="Arial" panose="020B0604020202020204" pitchFamily="34" charset="0"/>
              </a:rPr>
              <a:t>nDCG</a:t>
            </a:r>
            <a:r>
              <a:rPr lang="en-US" dirty="0" smtClean="0">
                <a:solidFill>
                  <a:schemeClr val="tx1"/>
                </a:solidFill>
                <a:latin typeface="Arial" panose="020B0604020202020204" pitchFamily="34" charset="0"/>
                <a:cs typeface="Arial" panose="020B0604020202020204" pitchFamily="34" charset="0"/>
              </a:rPr>
              <a:t> Improvements</a:t>
            </a:r>
            <a:endParaRPr lang="en-US" dirty="0">
              <a:solidFill>
                <a:schemeClr val="tx1"/>
              </a:solidFill>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548014" y="2554234"/>
            <a:ext cx="6023125" cy="3044932"/>
          </a:xfrm>
          <a:prstGeom prst="rect">
            <a:avLst/>
          </a:prstGeom>
        </p:spPr>
      </p:pic>
    </p:spTree>
    <p:extLst>
      <p:ext uri="{BB962C8B-B14F-4D97-AF65-F5344CB8AC3E}">
        <p14:creationId xmlns:p14="http://schemas.microsoft.com/office/powerpoint/2010/main" val="1962864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FUSION &amp; OPTIMIZATION</a:t>
            </a:r>
            <a:endParaRPr lang="en-US" cap="none"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7801397" y="5525685"/>
            <a:ext cx="1012615" cy="1010195"/>
          </a:xfrm>
          <a:prstGeom prst="rect">
            <a:avLst/>
          </a:prstGeom>
        </p:spPr>
      </p:pic>
    </p:spTree>
    <p:extLst>
      <p:ext uri="{BB962C8B-B14F-4D97-AF65-F5344CB8AC3E}">
        <p14:creationId xmlns:p14="http://schemas.microsoft.com/office/powerpoint/2010/main" val="1427186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Fusion</a:t>
            </a:r>
            <a:endParaRPr lang="en-US" cap="none" dirty="0"/>
          </a:p>
        </p:txBody>
      </p:sp>
      <p:sp>
        <p:nvSpPr>
          <p:cNvPr id="3" name="Text Placeholder 2"/>
          <p:cNvSpPr>
            <a:spLocks noGrp="1"/>
          </p:cNvSpPr>
          <p:nvPr>
            <p:ph type="body" idx="1"/>
          </p:nvPr>
        </p:nvSpPr>
        <p:spPr/>
        <p:txBody>
          <a:bodyPr/>
          <a:lstStyle/>
          <a:p>
            <a:r>
              <a:rPr lang="en-US" dirty="0" smtClean="0"/>
              <a:t>FUSION &amp; OPTIMIZATION</a:t>
            </a:r>
            <a:endParaRPr lang="en-US" dirty="0"/>
          </a:p>
        </p:txBody>
      </p:sp>
      <p:pic>
        <p:nvPicPr>
          <p:cNvPr id="4" name="Picture 2" descr="http://upload.wikimedia.org/wikipedia/en/thumb/e/ec/Tsinghua_University_Logo.svg/200px-Tsinghua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2219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1268393" y="658280"/>
            <a:ext cx="6597609" cy="6199720"/>
          </a:xfrm>
          <a:prstGeom prst="rect">
            <a:avLst/>
          </a:prstGeom>
        </p:spPr>
      </p:pic>
      <p:pic>
        <p:nvPicPr>
          <p:cNvPr id="30" name="Picture 2" descr="http://upload.wikimedia.org/wikipedia/en/thumb/e/ec/Tsinghua_University_Logo.svg/200px-Tsinghua_University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3308280" y="3873359"/>
            <a:ext cx="2486346" cy="2691829"/>
          </a:xfrm>
          <a:prstGeom prst="roundRect">
            <a:avLst/>
          </a:prstGeom>
          <a:solidFill>
            <a:schemeClr val="accent1">
              <a:alpha val="2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86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Evaluation &amp; Results</a:t>
            </a:r>
            <a:endParaRPr lang="en-US" cap="none" dirty="0"/>
          </a:p>
        </p:txBody>
      </p:sp>
      <p:sp>
        <p:nvSpPr>
          <p:cNvPr id="3" name="Text Placeholder 2"/>
          <p:cNvSpPr>
            <a:spLocks noGrp="1"/>
          </p:cNvSpPr>
          <p:nvPr>
            <p:ph type="body" idx="1"/>
          </p:nvPr>
        </p:nvSpPr>
        <p:spPr/>
        <p:txBody>
          <a:bodyPr/>
          <a:lstStyle/>
          <a:p>
            <a:r>
              <a:rPr lang="en-US" dirty="0" smtClean="0"/>
              <a:t>FUSION &amp; OPTIMIZATION</a:t>
            </a:r>
            <a:endParaRPr lang="en-US" dirty="0"/>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9190"/>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Fusion Performances</a:t>
            </a:r>
            <a:endParaRPr lang="en-US" dirty="0">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14" y="1665269"/>
            <a:ext cx="8264884" cy="4786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95901" y="5897366"/>
            <a:ext cx="7931649" cy="462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191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This system at NTCIR-10</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solidFill>
                  <a:schemeClr val="tx1"/>
                </a:solidFill>
                <a:latin typeface="Arial" panose="020B0604020202020204" pitchFamily="34" charset="0"/>
                <a:cs typeface="Arial" panose="020B0604020202020204" pitchFamily="34" charset="0"/>
              </a:rPr>
              <a:t>NTCIR Intent Task: Submit a ranked list of subtopics for every query from a 50 query set</a:t>
            </a:r>
          </a:p>
          <a:p>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A </a:t>
            </a:r>
            <a:r>
              <a:rPr lang="en-US" dirty="0">
                <a:solidFill>
                  <a:schemeClr val="tx1"/>
                </a:solidFill>
                <a:latin typeface="Arial" panose="020B0604020202020204" pitchFamily="34" charset="0"/>
                <a:cs typeface="Arial" panose="020B0604020202020204" pitchFamily="34" charset="0"/>
              </a:rPr>
              <a:t>total of 34 runs have been submitted to NTCIR-10 INTENT task by all the </a:t>
            </a:r>
            <a:r>
              <a:rPr lang="en-US" dirty="0" smtClean="0">
                <a:solidFill>
                  <a:schemeClr val="tx1"/>
                </a:solidFill>
                <a:latin typeface="Arial" panose="020B0604020202020204" pitchFamily="34" charset="0"/>
                <a:cs typeface="Arial" panose="020B0604020202020204" pitchFamily="34" charset="0"/>
              </a:rPr>
              <a:t>participants.</a:t>
            </a:r>
          </a:p>
          <a:p>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This framework was proposed to that workshop and got the best performances; all runs got better results than the other participants runs.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1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34827955"/>
              </p:ext>
            </p:extLst>
          </p:nvPr>
        </p:nvGraphicFramePr>
        <p:xfrm>
          <a:off x="1579418" y="169372"/>
          <a:ext cx="6224155" cy="6480810"/>
        </p:xfrm>
        <a:graphic>
          <a:graphicData uri="http://schemas.openxmlformats.org/drawingml/2006/table">
            <a:tbl>
              <a:tblPr firstRow="1" firstCol="1" bandRow="1">
                <a:tableStyleId>{5C22544A-7EE6-4342-B048-85BDC9FD1C3A}</a:tableStyleId>
              </a:tblPr>
              <a:tblGrid>
                <a:gridCol w="1768611"/>
                <a:gridCol w="1154400"/>
                <a:gridCol w="1595554"/>
                <a:gridCol w="1705590"/>
              </a:tblGrid>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run name</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ct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I-rec@10</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ctr">
                        <a:lnSpc>
                          <a:spcPct val="150000"/>
                        </a:lnSpc>
                        <a:spcBef>
                          <a:spcPts val="0"/>
                        </a:spcBef>
                        <a:spcAft>
                          <a:spcPts val="0"/>
                        </a:spcAft>
                      </a:pPr>
                      <a:r>
                        <a:rPr lang="en-US" sz="1050">
                          <a:effectLst/>
                          <a:latin typeface="Arial" panose="020B0604020202020204" pitchFamily="34" charset="0"/>
                          <a:cs typeface="Arial" panose="020B0604020202020204" pitchFamily="34" charset="0"/>
                        </a:rPr>
                        <a:t>D-nDCG@10</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ctr">
                        <a:lnSpc>
                          <a:spcPct val="150000"/>
                        </a:lnSpc>
                        <a:spcBef>
                          <a:spcPts val="0"/>
                        </a:spcBef>
                        <a:spcAft>
                          <a:spcPts val="0"/>
                        </a:spcAft>
                      </a:pPr>
                      <a:r>
                        <a:rPr lang="en-US" sz="1050">
                          <a:effectLst/>
                          <a:latin typeface="Arial" panose="020B0604020202020204" pitchFamily="34" charset="0"/>
                          <a:cs typeface="Arial" panose="020B0604020202020204" pitchFamily="34" charset="0"/>
                        </a:rPr>
                        <a:t>D#-nDCG@10</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solidFill>
                            <a:srgbClr val="00FF00"/>
                          </a:solidFill>
                          <a:effectLst/>
                          <a:latin typeface="Arial" panose="020B0604020202020204" pitchFamily="34" charset="0"/>
                          <a:cs typeface="Arial" panose="020B0604020202020204" pitchFamily="34" charset="0"/>
                        </a:rPr>
                        <a:t>THUIR-S-E-1A</a:t>
                      </a:r>
                      <a:endParaRPr lang="en-US" sz="1100" dirty="0">
                        <a:solidFill>
                          <a:srgbClr val="00FF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0.4107</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solidFill>
                            <a:srgbClr val="FF0000"/>
                          </a:solidFill>
                          <a:effectLst/>
                          <a:latin typeface="Arial" panose="020B0604020202020204" pitchFamily="34" charset="0"/>
                          <a:cs typeface="Arial" panose="020B0604020202020204" pitchFamily="34" charset="0"/>
                        </a:rPr>
                        <a:t>0.3498</a:t>
                      </a:r>
                      <a:endParaRPr lang="en-US" sz="110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solidFill>
                            <a:srgbClr val="FF0000"/>
                          </a:solidFill>
                          <a:effectLst/>
                          <a:latin typeface="Arial" panose="020B0604020202020204" pitchFamily="34" charset="0"/>
                          <a:cs typeface="Arial" panose="020B0604020202020204" pitchFamily="34" charset="0"/>
                        </a:rPr>
                        <a:t>0.3803</a:t>
                      </a:r>
                      <a:endParaRPr lang="en-US" sz="110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solidFill>
                            <a:srgbClr val="00FF00"/>
                          </a:solidFill>
                          <a:effectLst/>
                          <a:latin typeface="Arial" panose="020B0604020202020204" pitchFamily="34" charset="0"/>
                          <a:cs typeface="Arial" panose="020B0604020202020204" pitchFamily="34" charset="0"/>
                        </a:rPr>
                        <a:t>THUIR-S-E-3A</a:t>
                      </a:r>
                      <a:endParaRPr lang="en-US" sz="1100" dirty="0">
                        <a:solidFill>
                          <a:srgbClr val="00FF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0.3971</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0.3492</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solidFill>
                            <a:srgbClr val="FF0000"/>
                          </a:solidFill>
                          <a:effectLst/>
                          <a:latin typeface="Arial" panose="020B0604020202020204" pitchFamily="34" charset="0"/>
                          <a:cs typeface="Arial" panose="020B0604020202020204" pitchFamily="34" charset="0"/>
                        </a:rPr>
                        <a:t>0.3732</a:t>
                      </a:r>
                      <a:endParaRPr lang="en-US" sz="110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solidFill>
                            <a:srgbClr val="00FF00"/>
                          </a:solidFill>
                          <a:effectLst/>
                          <a:latin typeface="Arial" panose="020B0604020202020204" pitchFamily="34" charset="0"/>
                          <a:cs typeface="Arial" panose="020B0604020202020204" pitchFamily="34" charset="0"/>
                        </a:rPr>
                        <a:t>THUIR-S-E-2A</a:t>
                      </a:r>
                      <a:endParaRPr lang="en-US" sz="1100" dirty="0">
                        <a:solidFill>
                          <a:srgbClr val="00FF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0.3908</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0.3506</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0.3707</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solidFill>
                            <a:srgbClr val="00FF00"/>
                          </a:solidFill>
                          <a:effectLst/>
                          <a:latin typeface="Arial" panose="020B0604020202020204" pitchFamily="34" charset="0"/>
                          <a:cs typeface="Arial" panose="020B0604020202020204" pitchFamily="34" charset="0"/>
                        </a:rPr>
                        <a:t>THUIR-S-E-4A</a:t>
                      </a:r>
                      <a:endParaRPr lang="en-US" sz="1100" dirty="0">
                        <a:solidFill>
                          <a:srgbClr val="00FF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0.3842</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0.3517</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0.368</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solidFill>
                            <a:srgbClr val="00FF00"/>
                          </a:solidFill>
                          <a:effectLst/>
                          <a:latin typeface="Arial" panose="020B0604020202020204" pitchFamily="34" charset="0"/>
                          <a:cs typeface="Arial" panose="020B0604020202020204" pitchFamily="34" charset="0"/>
                        </a:rPr>
                        <a:t>THUIR-S-E-5A</a:t>
                      </a:r>
                      <a:endParaRPr lang="en-US" sz="1100" dirty="0">
                        <a:solidFill>
                          <a:srgbClr val="00FF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0.3748</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0.355</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solidFill>
                            <a:srgbClr val="FF0000"/>
                          </a:solidFill>
                          <a:effectLst/>
                          <a:latin typeface="Arial" panose="020B0604020202020204" pitchFamily="34" charset="0"/>
                          <a:cs typeface="Arial" panose="020B0604020202020204" pitchFamily="34" charset="0"/>
                        </a:rPr>
                        <a:t>0.3649</a:t>
                      </a:r>
                      <a:r>
                        <a:rPr lang="en-US" sz="1000" dirty="0">
                          <a:solidFill>
                            <a:srgbClr val="FF0000"/>
                          </a:solidFill>
                          <a:effectLst/>
                          <a:latin typeface="Arial" panose="020B0604020202020204" pitchFamily="34" charset="0"/>
                          <a:cs typeface="Arial" panose="020B0604020202020204" pitchFamily="34" charset="0"/>
                        </a:rPr>
                        <a:t> </a:t>
                      </a:r>
                      <a:endParaRPr lang="en-US" sz="11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THCIB-S-E-2A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0.3797</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0.3499</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0.3648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KLE-S-E-4A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0.3951</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0.3282</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0.3617</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THCIB-S-E-1A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0.3785</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0.3384</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0.3584</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hultech-S-E-1A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0.3099</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0.3991</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0.3545</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THCIB-S-E-3A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0.3681</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0.3383</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0.3532</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THCIB-S-E-5A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0.3662</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0.3215</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0.3438</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THCIB-S-E-4A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0.3502</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0.3323</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0.3413</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KLE-S-E-2A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0.3772</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0.3028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0.34</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hultech-S-E-4A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0.3141</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0.3566</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0.3353</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ORG-S-E-4A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0.335</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0.3156</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0.3253</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SEM12-S-E-1A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0.3318</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0.3094</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0.3206</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a:effectLst/>
                          <a:latin typeface="Arial" panose="020B0604020202020204" pitchFamily="34" charset="0"/>
                          <a:cs typeface="Arial" panose="020B0604020202020204" pitchFamily="34" charset="0"/>
                        </a:rPr>
                        <a:t>SEM12-S-E-2A</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0.338</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0.302</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0.32</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SEM12-S-E-4A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0.3328</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0.2994</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0.3161</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SEM12-S-E-5A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0.3259</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0.2977</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0.3118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ORG-S-E-3A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0.3366</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0.2842</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0.3104</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KLE-S-E-3A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0.314</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0.2895</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0.3018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KLE-S-E-1A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0.2954</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0.2719</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0.2836</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ORG-S-E-2A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0.2789</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0.2564</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0.2677</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SEM12-S-E-3A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0.2933</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0.2258</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0.2595</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hultech-S-E-3A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0.2475</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0.2498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a:effectLst/>
                          <a:latin typeface="Arial" panose="020B0604020202020204" pitchFamily="34" charset="0"/>
                          <a:cs typeface="Arial" panose="020B0604020202020204" pitchFamily="34" charset="0"/>
                        </a:rPr>
                        <a:t>0.2486</a:t>
                      </a:r>
                      <a:endParaRPr lang="en-US" sz="110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r h="213078">
                <a:tc>
                  <a:txBody>
                    <a:bodyPr/>
                    <a:lstStyle/>
                    <a:p>
                      <a:pPr marL="0" marR="0" indent="0" algn="l">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ORG-S-E-1A</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0.2398</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0.2203</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c>
                  <a:txBody>
                    <a:bodyPr/>
                    <a:lstStyle/>
                    <a:p>
                      <a:pPr marL="0" marR="0" indent="0" algn="r">
                        <a:lnSpc>
                          <a:spcPct val="150000"/>
                        </a:lnSpc>
                        <a:spcBef>
                          <a:spcPts val="0"/>
                        </a:spcBef>
                        <a:spcAft>
                          <a:spcPts val="0"/>
                        </a:spcAft>
                      </a:pPr>
                      <a:r>
                        <a:rPr lang="en-US" sz="1050" dirty="0">
                          <a:effectLst/>
                          <a:latin typeface="Arial" panose="020B0604020202020204" pitchFamily="34" charset="0"/>
                          <a:cs typeface="Arial" panose="020B0604020202020204" pitchFamily="34" charset="0"/>
                        </a:rPr>
                        <a:t>0.23</a:t>
                      </a:r>
                      <a:endParaRPr lang="en-US" sz="1100" dirty="0">
                        <a:effectLst/>
                        <a:latin typeface="Arial" panose="020B0604020202020204" pitchFamily="34" charset="0"/>
                        <a:ea typeface="SimSun" panose="02010600030101010101" pitchFamily="2" charset="-122"/>
                        <a:cs typeface="Arial" panose="020B0604020202020204" pitchFamily="34" charset="0"/>
                      </a:endParaRPr>
                    </a:p>
                  </a:txBody>
                  <a:tcPr marL="31470" marR="31470" marT="0" marB="0" anchor="b"/>
                </a:tc>
              </a:tr>
            </a:tbl>
          </a:graphicData>
        </a:graphic>
      </p:graphicFrame>
      <p:sp>
        <p:nvSpPr>
          <p:cNvPr id="13" name="Title 12"/>
          <p:cNvSpPr>
            <a:spLocks noGrp="1"/>
          </p:cNvSpPr>
          <p:nvPr>
            <p:ph type="title"/>
          </p:nvPr>
        </p:nvSpPr>
        <p:spPr>
          <a:xfrm>
            <a:off x="1179367" y="6085609"/>
            <a:ext cx="7406640" cy="512618"/>
          </a:xfrm>
        </p:spPr>
        <p:txBody>
          <a:bodyPr vert="eaVert"/>
          <a:lstStyle/>
          <a:p>
            <a:r>
              <a:rPr lang="en-US" dirty="0" smtClean="0"/>
              <a:t>…</a:t>
            </a:r>
            <a:endParaRPr lang="en-US" dirty="0"/>
          </a:p>
        </p:txBody>
      </p:sp>
    </p:spTree>
    <p:extLst>
      <p:ext uri="{BB962C8B-B14F-4D97-AF65-F5344CB8AC3E}">
        <p14:creationId xmlns:p14="http://schemas.microsoft.com/office/powerpoint/2010/main" val="2846094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Optimization</a:t>
            </a:r>
            <a:endParaRPr lang="en-US" cap="none" dirty="0"/>
          </a:p>
        </p:txBody>
      </p:sp>
      <p:sp>
        <p:nvSpPr>
          <p:cNvPr id="3" name="Text Placeholder 2"/>
          <p:cNvSpPr>
            <a:spLocks noGrp="1"/>
          </p:cNvSpPr>
          <p:nvPr>
            <p:ph type="body" idx="1"/>
          </p:nvPr>
        </p:nvSpPr>
        <p:spPr/>
        <p:txBody>
          <a:bodyPr/>
          <a:lstStyle/>
          <a:p>
            <a:r>
              <a:rPr lang="en-US" dirty="0" smtClean="0"/>
              <a:t>FUSION &amp; OPTIMIZATION</a:t>
            </a:r>
            <a:endParaRPr lang="en-US" dirty="0"/>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45485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Intent Subtopic Mining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Arial" panose="020B0604020202020204" pitchFamily="34" charset="0"/>
                <a:cs typeface="Arial" panose="020B0604020202020204" pitchFamily="34" charset="0"/>
              </a:rPr>
              <a:t>Extraction of topics related to a larger ambiguous or broad topic</a:t>
            </a:r>
          </a:p>
          <a:p>
            <a:endParaRPr lang="en-US" sz="2400" dirty="0">
              <a:solidFill>
                <a:schemeClr val="tx1"/>
              </a:solidFill>
              <a:latin typeface="Arial" panose="020B0604020202020204" pitchFamily="34" charset="0"/>
              <a:cs typeface="Arial" panose="020B0604020202020204" pitchFamily="34" charset="0"/>
            </a:endParaRPr>
          </a:p>
          <a:p>
            <a:pPr marL="34290" indent="0">
              <a:buNone/>
            </a:pPr>
            <a:r>
              <a:rPr lang="en-US" sz="2400" dirty="0" smtClean="0">
                <a:solidFill>
                  <a:schemeClr val="tx1"/>
                </a:solidFill>
                <a:latin typeface="Arial" panose="020B0604020202020204" pitchFamily="34" charset="0"/>
                <a:cs typeface="Arial" panose="020B0604020202020204" pitchFamily="34" charset="0"/>
              </a:rPr>
              <a:t>“Star Wars” =&gt; </a:t>
            </a:r>
          </a:p>
          <a:p>
            <a:pPr marL="34290" indent="0">
              <a:buNone/>
            </a:pP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smtClean="0">
              <a:solidFill>
                <a:schemeClr val="tx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51018" y="3254500"/>
            <a:ext cx="6133410"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“Star Wars Movies</a:t>
            </a:r>
            <a:r>
              <a:rPr lang="en-US" sz="2400" dirty="0" smtClean="0">
                <a:latin typeface="Arial" panose="020B0604020202020204" pitchFamily="34" charset="0"/>
                <a:cs typeface="Arial" panose="020B0604020202020204" pitchFamily="34" charset="0"/>
              </a:rPr>
              <a:t>” =&gt; </a:t>
            </a:r>
            <a:r>
              <a:rPr lang="en-US" sz="2000" i="1" dirty="0">
                <a:latin typeface="Arial" panose="020B0604020202020204" pitchFamily="34" charset="0"/>
                <a:cs typeface="Arial" panose="020B0604020202020204" pitchFamily="34" charset="0"/>
              </a:rPr>
              <a:t>“Star Wars Episode 1</a:t>
            </a:r>
            <a:r>
              <a:rPr lang="en-US" sz="2000" i="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“Star Wars </a:t>
            </a:r>
            <a:r>
              <a:rPr lang="en-US" sz="2400" dirty="0" smtClean="0">
                <a:latin typeface="Arial" panose="020B0604020202020204" pitchFamily="34" charset="0"/>
                <a:cs typeface="Arial" panose="020B0604020202020204" pitchFamily="34" charset="0"/>
              </a:rPr>
              <a:t>Books” =&gt; </a:t>
            </a:r>
            <a:r>
              <a:rPr lang="en-US" sz="2000" i="1" dirty="0" smtClean="0">
                <a:latin typeface="Arial" panose="020B0604020202020204" pitchFamily="34" charset="0"/>
                <a:cs typeface="Arial" panose="020B0604020202020204" pitchFamily="34" charset="0"/>
              </a:rPr>
              <a:t>“The Last Commando”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Star Wars </a:t>
            </a:r>
            <a:r>
              <a:rPr lang="en-US" sz="2400" dirty="0" smtClean="0">
                <a:latin typeface="Arial" panose="020B0604020202020204" pitchFamily="34" charset="0"/>
                <a:cs typeface="Arial" panose="020B0604020202020204" pitchFamily="34" charset="0"/>
              </a:rPr>
              <a:t>Video Games” =&gt; …</a:t>
            </a:r>
          </a:p>
          <a:p>
            <a:r>
              <a:rPr lang="en-US" sz="2400" dirty="0">
                <a:latin typeface="Arial" panose="020B0604020202020204" pitchFamily="34" charset="0"/>
                <a:cs typeface="Arial" panose="020B0604020202020204" pitchFamily="34" charset="0"/>
              </a:rPr>
              <a:t>“Star Wars </a:t>
            </a:r>
            <a:r>
              <a:rPr lang="en-US" sz="2400" dirty="0" smtClean="0">
                <a:latin typeface="Arial" panose="020B0604020202020204" pitchFamily="34" charset="0"/>
                <a:cs typeface="Arial" panose="020B0604020202020204" pitchFamily="34" charset="0"/>
              </a:rPr>
              <a:t>Goodies” =&gt; …</a:t>
            </a:r>
            <a:endParaRPr lang="en-US" sz="2400" dirty="0">
              <a:latin typeface="Arial" panose="020B0604020202020204" pitchFamily="34" charset="0"/>
              <a:cs typeface="Arial" panose="020B0604020202020204" pitchFamily="34" charset="0"/>
            </a:endParaRPr>
          </a:p>
        </p:txBody>
      </p:sp>
      <p:sp>
        <p:nvSpPr>
          <p:cNvPr id="6" name="AutoShape 2" descr="data:image/jpeg;base64,/9j/4AAQSkZJRgABAQAAAQABAAD/2wCEAAkGBwgHBgkIBwgKCgkLDRYPDQwMDRsUFRAWIB0iIiAdHx8kKDQsJCYxJx8fLT0tMTU3Ojo6Iys/RD84QzQ5OjcBCgoKDQwNGg8PGjclHyU3Nzc3Nzc3Nzc3Nzc3Nzc3Nzc3Nzc3Nzc3Nzc3Nzc3Nzc3Nzc3Nzc3Nzc3Nzc3Nzc3N//AABEIAKAAYAMBIgACEQEDEQH/xAAbAAACAwEBAQAAAAAAAAAAAAAFBgMEBwIBAP/EAEkQAAIBAgQEBAMDCAcDDQAAAAECAwQRAAUSIQYTMUEiUWGBFHGhIzKRFTNCVYKx0fAHFiRSk6TBQ1ThNERiY3J0kpSys9LT1P/EABoBAAMBAQEBAAAAAAAAAAAAAAMEBQIBAAb/xAAqEQACAgEEAAUEAgMAAAAAAAABAgADEQQSITETFCJBUQVhgaGx8CMykf/aAAwDAQACEQMRAD8AySSwZnSRTcXNib7/ADG/b8e+IZXLNciw7AdAPIY6qGUN4W16gCWIsb9++IScN8YhswjllNQVKP8AGVxpHDoFvHqBUnxHbywSp8myioqZInzwC0vLQhNTSbDTYDrc+3brjjg7Ios6q5mqmdaWnQNIENmdibKoPboST5D1vh7pOFcrjljqaXKmDxuGSRJpvCwsdjr6jbCt2pSttpJzNBGYZEUI+F6GUskOYVYdLB9dC2ldz5b7gEjzuvntGeFoleQyVE4jU7PyhbTpU3JJA6lumw09dxh//JcFKsgajkQVAs+uWU67epbFimyWOSYRPl8vLmlBlu0hB1dTufL2wHzqE45/5O+G3czp+FYAoMVbK6Fj9o1MUCqHCm4Y36XO3lbqRjpeG6TlLJNmEha15isF+X4bne+/VbWP6QPQ3w4ZRl7vSQrVcyoqJ5NYXXYAazywAth0s1/MjyGBPFtPLlmSQ1mUyTQrTypHLGW5iabHQ1mvYgra/qPLGxqUL7AeZwq2MxXqcnoqNHE2YPHUICdLQ6Q1luCNViRq8PS/pscQVWW5WtLLPT5wkko3ETJZj4rf8dsOWV5HQZxk2W1mZpPVVUsHikedr/fYAbH0GJpOC8iIdPhpFKmzmGsuyf8AqA9xjLamsEjnie8NjzMzjLRMovGG1Agmx0kf6Y9YagxYHxMbOB19P3YI8T5MckzM0olMsTIJYpCLFkN+o8wQQflgdK5mZpBHGnhAKxrpGwA6fz1OGRyMic5krU0BN/yjTD9iX/4YYaXgWuqqSOpWvy5FkuUDmW9gbX2Q+WA/xeUH/mp/8B/+3GjcNTzVOSxvHNSctZCseqjdiFKqw3E692I+anGb7GRNy/ucTBbEG8L8N5jkeY81q7LpKWZeXUIrTXK3uCv2f3gdx7jvgzntDBmOSZhBUhWWOCWoidh+bdELAjyvax9D8sWIvyhzJxUfk+NFl0wstHM3NTSrBrGoFvvWtv0O+KOa0OZ5is+XtW09JQSQI7zU1E2ubUzjlnVKbDwEmx32v1xNLO1oZmGRDcYwAeYM/o8A/qzNb/fpP/bjwt8W0T5hx7W0cIHNnrFiUkbAsFAv+OGvIqSfI8ykyClqKWqpxB8fNUT0j6oy2lAoVZgDfwHr3xZi4dmPEkmdwV0MtfIzvHTyULLEXKkAXE2oehubHfDAZUuZie+pjBK4x1C7opimho3kgXkNFTvGlzENOhTa46D17DEWa0YzWkr6ELd6uBlQMNP2mzJtvbxge2FPLM7zTi6SShiqlyWKGI1TyUKya5bMqAG8nTxk9fxwz5XHX0FNFFJmkdc8TFknrKORpBve1xUDYG9r+eFWrNZG5uc5hA27OBxK/Ctzw3kwTZjT7f4jYJJSUsFZI3JpoTM/209PCt3Grc3W2rcE/MYBZzmea8O0UVRTUuV1dJHIV1GCaNoizFgColI03JAIPkDuReDg+PN2o5KyoqqdaasleeKnlp2lsSxuy2dSoJvtqN7Xt3x16shrA3BnlbpcSvxPw3mufZqaoVGXQxKixQx8yUlUF7XPL3JJJPzwm1uVtQySQVVVTJKjOhXxndXZDuFt1U41yM1BdQJcvuTt/YZv/wBOMz4hkp0zCpGYCOWoM051JCwH56S/+1He56HqOtsN6W0sCCRx8Qb+mXa7LMyo+DKPP2zIOtVPoASoJKjeyEW+/sW67AG++J/6PM1mmzKroqmZpOfBrjLtexjubD9lpDhefmjhiMGUmL44gRkCynR1B9/f2GK2S15yrN6SvUE/DyhyoNtS919xce+D2L4iFT7wKnBzNrhWSqdI2kACppUudlG5A/E298eR82Xl0oeymQlQegLWBP0GE2v4phznJ5qfJ45qaVnQPLNIGKhSHAVVFySV29FbBas4hWop6uOnpzDVyRMizNOOWjsCCQQL+EEt8rYleTswM/mNeOuTPuHZVrhmudBSEzGtKwX2+wiGlP32/ZwcllcMjLJF9i4EHLvcKFU3Nx118w/IjCxlWfUGWZfS0DUUrSUKcohXBSRwDIxAtcgm/rviplXE2YxV8sWeVFJVQeCP+zxxRsrsV8QKqLgXsf8AtDBbaLHZiPx+JlbFAAk2S0C5dx3n8UShYHozNCB0CPLEwHte3thnqKdp6SFpHrY4kkbS1NVvCCxC3B0nfoPrgPFmtDPmaZjHExQ0Rom/tCa2+1R1NrWsNwb77jyxVr89qpKmhnycIkMfNjqIKqW6zAkbHSPDbQbN1BI+WNPXYzhhxxOB1C4PzCXFkFXW8PVcVDTioqa11XQjqoiUOHLG5HdQAPU+W/HDSV8OSwQ5lSmnqKMCIamRxKu+kixPQbEHyB3uQI34ioowhloqpWaIykCYGwBANxoBv4h1A23OOpM/pItZagqyEjZ2ZZlKiwva+nf222Plgfh2mvw9v7mvETduzBPHOZ5/lU8NbQ5tUpR1TMvLBH2LixKg26EEEe47XKI2a15VtVXKQzMzXbqWJJPuSTgzxHxXFnbRxGhZKOFX5MbTEtzGt42IABtawFvxucLDdMPVKVQbu4EkEnEMyMP6qwAFb/Hubd/zY+mBcU8kMqTQtpkjYMh22I6H8cQliuq1xcWPr/NsdKQIyNZuwuQPn3wbPtBTQ5eN8mqK4zVWVyVAFVJJEzRqrRRtCqAABrE6gxsdt79cRZ1xTkWaZtLLy6uOjly+WmVfhELQuxFmC8yx6diPlhJKvEkkEihnVtrMCAe9iDYk7fhg1kvCma5ookSnCQkXLz+Fbeh6n2wN2RBuY4hK62c4UQ5lPEnD1FBltMMvlRaBxJHWPTK7TMysJQyhgQPENJDEjQptj2POIs1zDJUjy+qraKiqZZJ45KePW6F25Za2xIQi4NhcWwWyrgzKKKeAZlM1VJI2lQ11Qf6/X2w31uW09LAiUTQ8oAEJCAoU9xtiZd9SRf8AQZ/iUafp2WAsOMxNFYkEAnrTU1sayyfFyDK4T8clgojbxfZhSGF+m9xva8o4z4WgMs8eUHnui7vRxlS0f5ra/lfV6gYsZeWiyyaWxLJLMQoQn/aN1tvbCxT1lM2fLHX0lOs8rFYpeVYQsfuto+637QPXB6tSXJDCdv8ApyooKHky/PxXwhSzUk1BkrzJSLJFFTywIodZGUszHe5AEigW/SG4tiWg4p4Mp50VqJwKSGOCnnahRjIt1JLi/wB4FSb99ZHYYB53wNm1CrVEcRr4mJbmRA6t+5Xr67XGFKKOZpTGiMWsSVtvYC5+gOGldHGVPEm2VNWcMIV4tzChzCvgloPEEpkjmn+GWDnyAm76F2GxUetsBb7Y7a0rXJt2HTy2v0/HHiKCrm1lXcsATbyHvjcyJ6xUBdKK1hvsepxwikG/tiVbLbSwJsbi3TEkigM2mQSIvR7EBrfPHZwCEsiyqeuzOj5tO608rga+XZGA3ax6XsDjWEhbJ4S0CyvlMjWKH71Kx8vND5dsLP8ARVDUQmqrOcUhA5YgeU6WY7k6ehtt1HfDvxBXUMsEFKWmCyXYvT28JHmp6732FumJGtsLWeGOpZ0VTBAdvZ7EVszz3Kp50p3iL8uRW8R097E+u387YO09RR1McktPLHHToo11ErEIBvYXPfrt1ws1mVU0soqsppaTOGKteJXIkHqIr7+wYb4X6jiataohhkjemNEbRxadKxte/wB22x6YwunRkxiHfVnf6SP3NC4fqaWsialyqdYnErsRKQJH8ZNyP7t+wv2vcjChxhM9BnJi5EMnLPjEsQKvq3sO9rH09MHqfMaYZDpqKaGoqC8kkUDIQ7SMxPhPa177b9MAaoNX86SpikFbBYnU2rREbAMNzdgSbjyA9cerLGwsRxOO5VNmY00nExzPL6eiySEQVz+B9RvHSouxa/f0FsJH9ImQwUE1NNRtLIHUpPJK12kkvfWT63+mLeQVUdPxDFyFEcNQGjKX+ZB6ddvrhrzahp8yhaGoUvDcEi/cH0xwWmi9QOj/AH9T3lxqKWJPqExZk8SWFr9LbXxGA29r2wc4ipo6GRKWndJI7lmkDBmkcEg3I6W6WHqd77B2VlXVcf3emLMhEYM7AUgEAg9Ou1rYlQNsA2zDT17Yt5Z8JaVqpkBJGkFCRf5Dtft5D2xWkI1mRpNTlrFbbtfv0tgjYncYmq8OZfU0eVQjkyhdN3Kr0J/m2K2c06VSytU1LpEF/NpsSO+o9++OqX8nyUsE2msXmIGYfGymx/S/S7G+AedVyrBLTws1mOgFmJNu53xEIJsJn1qttoBcYGOOe4qZmCjxXYghQVsfu+WGPhvirNGlWGrlWrRQFWSpXXJGOmz9bdNr2ws1xeSck9ALKMS5dHLG02kHwpdj5b4dZcpgyACBfu+80TMMsmp8tkq/hqSZCoZlYkftEdG+XpixHPleQZJPJyVqLjxrbSKgt7dNztgdDmr1OUrDGGlmZQERULaT0B8rC/viGZ8upRRwRtzI0l8YN3MzgWUBb/d6/O/yxNVGPDn3lm0oMleyIuRzSQ10NUSFnjIkQEX3Bvv7/vw6rmL10Ec8OorIoPhB79RhQzOKqqZrlFjJAURIvTe2/W3Tzw2UHDlFTUUS1kjs9gFCSuoJ6k7G3XBb9hUFu5jQMyu2BkfeIfFmXvRZnqZdKTjWpHT1H4/6YDSJEI/BrL2BII2G/bfy88HeNEpoMxFNSuSkSjUTKXuTY2Fye1sAWAS+ssNwClrXHnilSSawTIWtx5hsfMkQnlG69CCG/H8cG8qzGhpI1IgQyqwOsjcnAiog007MyaGsGUC+4O4I9LHEMVLMJ1jIIZhfr1GDWcQdTEHgTQ4c6SWxe8kP6cd9xt1HlvhazeD4ev0F2aJxrjfzQ9/nhw4P4cyeZozmMkzTtcCOQ8vceW2/Q4Ecc5RSUucSnLiBTFVMao4YXsAd/O4wjWA1hCypbY+wBopznVVaotSoGuFDXYb7C/n62wbzTOaGqRQiOJwdTBVAVyRbxH9Ira2ra/kAcBGVQ3iLBfIdem2Kcq6QGVr729ThrHtJxYg5jTw1X1EaVEUSFmlVVV/7nUe19hgtNVPSEOv29SUYtCq3MTHfa3Qdjfy9sIfxMqqAsjrpNgQxFhcnby3xqXD5pp6GORAdLgFrWvfvc9zcHfCGqAr9WJY+nObgVzyIIq6aKOuy5o5ebE6oxZd76eh/H998H6mNKagerqqlAIkJCfe7dPngXxbl80dPLJlxKx2LvEF2Unqynt6j369VXMc6aq4fihaT7e5Wa538PS/z/jgS1+OFKniMjUeVDg8HGR94GrJPiKkzyspMjXcgE2JJ2P79uxGKsjlzrYBifvHf5W+mLmXRRT1CwMRaUcu//SPT6+2KjodZjN9YIXTp3v0xWGBwJ8w+W9Z95cia8UkSqRZS1iOu43+v0x3BFJ8XDqfbYC/bFOjqOXURuy6lB8S/3h0P0xowy7h5aSlnVqiUyAEQ3UAk7btbYX7jGLWbEZ0yBwTnqNULyR5XlqmSCNICs9QzXFlG5t7YS6iubOaiRmhmVZizoUQkabmw6bf8MBc94wrq+inyynEUdCWG4U6ygOwJJva9vXpfBngXJ84z2GAw1kcFLE9mZjqkVb3JUEbfTfC67qF3k4jTXLa+0CB3pfiJlpwwQR+KMyX0m9twRcb2GPRwxWvpXlxRXOzvMLH8L4Y+M+HaTLKiKCknaZGUkFmDMri2pTbzupt6nCdW5WYVZxGSGsDdb38zhhN1y71MC+xOCufzB/w6tWrArGRS1i8SE38yBscaFlsEOR0jB60yJfUGYW6+Q64ztIQysH0kmwuOo+W+CseSVFZLsYjddSuEVEa56ahYA3PQ+npjF1W8YJxO6PUmhiyrkmH824ylnh5NLFI4AsXlH7h+OLHBWS04P5RkijqquZiaamlj1qgU+JjsRfy22G+BA4SkYlA+lnjDBW2Km1yCPT64J8E009BnlGRM9obuyhrgLaxH1wNfCrXCQ9iam877BwJV4ypKOLPaSShi5dU7c2ZVHhsLENbt0PbCtmEDfFGV+klm1eW+5wwcUZgZeIcxrC4kvLoVl3FgO3pgHUPzEiXqUQav4YICeIFqk2EHvuCU2OHqjSlHCUNTVSsCiuqqT1LN2+Q+pwijbBOtr2qKClp1DWiFjfpsMNADBJiFVmyX+DcqjzniCOjkuYnjlLHytG1j+NsMfBdeuWPW5fPNNBUBGELLIVAYDvhd4GrGoc+hnjfS4BA8iCN9+2CvGeXzUWZLm0ShqSrbVcD7rd1PtuD3wrcquNh7jWnJT/J7Rv4yr6fMZeH4D9nzdTyEJb72lSd+u5+mBPEfD8lNSyTx1KTRqLkEHUB5+u/r3wkflCV66N5J5JAttJZybAG9hfpjRZqjm8N1lWx3ambQp32C7fu+uAK9um2hTx8TGotG4EdTNyhTdQwO/TYHDfwijSxP8SiFTtrX84BtfbuNgfbASDNKVKKWWamRpNalFAsAO98MVJxRkNNlpeKinjma45WzAsADYt636288NaliwwqxrSGqt9zNHBcvgy3JajMalzph2gU2Da+gB6gje/8AO+cUmZrSVNVJruWhZI2Hdri37sXeJ+IXrqVTAXWnAGhXA29TbrthXWApENVmc73v0wlXXx6pRusfrOc8yWOmavzCGkTZppAL+lt/pjzPMqGXPp1IwHW7qTbztfr6Y9yvMzlVcKpYwXCMEs1tJItf+fPA3Mq96qpaV3d9X98k29OvTDSA7vtJWoZdp+Z8crrT0p/wdf446TL8wjVgIH3HmMfLSZeVu2ZaT/3Zj/rjr4PLf1n/AJVv44ak7ELTZLQrUxGKeu07anENyu63sLDzb5ae98MmW1UcVO1NX1M1RC11ZWgY3XVsD4N/Db3uPXCH8Jlv60/yrfxx98Hl360/yzfxwNkVu5tXdAQp7jj/AFa4arFSWKtzCjb9KI07sOvYkbbX6nrgxnVXSPkc9JSzVZcxctPsGsvQAWA8vXtgfT8d0Ee88FLUPqVtckLXuqgeXoT74gHGdApGkRFS6uyvESLBgeWLKLRi1gu5Go7ntg1KSM+0HjMEfkKlOkfFVg1BT/yJ/Cb7327Dy74lp8gonKBqystpZt6R1J32W9iA1rb9OvvYXibL/i8ulb4dY6Jw/KhgKa7RqirqsTYEO1jf75GJYuLMqSGKI0dDJynBV5IGLMNQc6iALktqN7ADVa1sEmsmVqrLaedkCyVYijkOqMU8hsu9tJK+LoO3c+WOhllG9rz1qqDuxpHGnYW20+Lv5WtfFLibNcuz6WGTXBSPHr18mna0hY7EjaxAAHrudr4CfCZf+sh/5dsZ2LDeZt55nklDmD7ChqrD/qW/hiP8mZh/uNV/gt/DEnwlD+sh/gNjz4Sh/WQ/wGxrECST3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http://ecx.images-amazon.com/images/I/51286N5TVC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79679">
            <a:off x="735591" y="3972790"/>
            <a:ext cx="1060161" cy="1766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4" name="Picture 10" descr="http://howmanyarethere.net/wp-content/uploads/2012/10/lego-star-wars-the-video-game-200504050313172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3433" flipH="1">
            <a:off x="4168287" y="5226924"/>
            <a:ext cx="1422790" cy="1067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6" name="Picture 12" descr="http://images4.wikia.nocookie.net/__cb20080116043523/starwars/images/4/40/Star_Wars_Phantom_Menace_pos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0297">
            <a:off x="7529720" y="4230856"/>
            <a:ext cx="1081047" cy="1629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60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upload.wikimedia.org/wikipedia/en/thumb/e/ec/Tsinghua_University_Logo.svg/200px-Tsinghua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Query </a:t>
            </a:r>
            <a:r>
              <a:rPr lang="en-US" dirty="0" smtClean="0">
                <a:latin typeface="Arial" panose="020B0604020202020204" pitchFamily="34" charset="0"/>
                <a:cs typeface="Arial" panose="020B0604020202020204" pitchFamily="34" charset="0"/>
              </a:rPr>
              <a:t>Type Analysis –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a:t>
            </a:r>
            <a:r>
              <a:rPr lang="en-US" dirty="0" err="1" smtClean="0">
                <a:latin typeface="Arial" panose="020B0604020202020204" pitchFamily="34" charset="0"/>
                <a:cs typeface="Arial" panose="020B0604020202020204" pitchFamily="34" charset="0"/>
              </a:rPr>
              <a:t>nDCG</a:t>
            </a:r>
            <a:r>
              <a:rPr lang="en-US" dirty="0" smtClean="0">
                <a:latin typeface="Arial" panose="020B0604020202020204" pitchFamily="34" charset="0"/>
                <a:cs typeface="Arial" panose="020B0604020202020204" pitchFamily="34" charset="0"/>
              </a:rPr>
              <a:t> Performances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Informational Queries</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r>
              <a:rPr lang="en-US" dirty="0" smtClean="0">
                <a:latin typeface="Arial" panose="020B0604020202020204" pitchFamily="34" charset="0"/>
                <a:cs typeface="Arial" panose="020B0604020202020204" pitchFamily="34" charset="0"/>
              </a:rPr>
              <a:t>Navigational Queries</a:t>
            </a:r>
            <a:endParaRPr lang="en-US" dirty="0">
              <a:latin typeface="Arial" panose="020B0604020202020204" pitchFamily="34" charset="0"/>
              <a:cs typeface="Arial" panose="020B0604020202020204" pitchFamily="34" charset="0"/>
            </a:endParaRPr>
          </a:p>
        </p:txBody>
      </p:sp>
      <p:graphicFrame>
        <p:nvGraphicFramePr>
          <p:cNvPr id="9" name="Content Placeholder 8"/>
          <p:cNvGraphicFramePr>
            <a:graphicFrameLocks noGrp="1"/>
          </p:cNvGraphicFramePr>
          <p:nvPr>
            <p:ph sz="half" idx="2"/>
          </p:nvPr>
        </p:nvGraphicFramePr>
        <p:xfrm>
          <a:off x="857250" y="2720975"/>
          <a:ext cx="3565525" cy="3384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quarter" idx="4"/>
          </p:nvPr>
        </p:nvGraphicFramePr>
        <p:xfrm>
          <a:off x="4702175" y="2719388"/>
          <a:ext cx="3565525" cy="3382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6144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Evaluation &amp; Results</a:t>
            </a:r>
            <a:endParaRPr lang="en-US" cap="none" dirty="0"/>
          </a:p>
        </p:txBody>
      </p:sp>
      <p:sp>
        <p:nvSpPr>
          <p:cNvPr id="3" name="Text Placeholder 2"/>
          <p:cNvSpPr>
            <a:spLocks noGrp="1"/>
          </p:cNvSpPr>
          <p:nvPr>
            <p:ph type="body" idx="1"/>
          </p:nvPr>
        </p:nvSpPr>
        <p:spPr/>
        <p:txBody>
          <a:bodyPr/>
          <a:lstStyle/>
          <a:p>
            <a:r>
              <a:rPr lang="en-US" dirty="0" smtClean="0"/>
              <a:t>FUSION &amp; OPTIMIZATION</a:t>
            </a:r>
            <a:endParaRPr lang="en-US" dirty="0"/>
          </a:p>
        </p:txBody>
      </p:sp>
      <p:pic>
        <p:nvPicPr>
          <p:cNvPr id="4" name="Picture 2" descr="http://upload.wikimedia.org/wikipedia/en/thumb/e/ec/Tsinghua_University_Logo.svg/200px-Tsinghua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48729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Optimization Runs &amp; Results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00000"/>
              </a:lnSpc>
            </a:pPr>
            <a:r>
              <a:rPr lang="en-US" b="1" dirty="0" smtClean="0">
                <a:latin typeface="Arial" panose="020B0604020202020204" pitchFamily="34" charset="0"/>
                <a:cs typeface="Arial" panose="020B0604020202020204" pitchFamily="34" charset="0"/>
              </a:rPr>
              <a:t>Optimization </a:t>
            </a: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34290" indent="0">
              <a:lnSpc>
                <a:spcPct val="100000"/>
              </a:lnSpc>
              <a:buNone/>
            </a:pPr>
            <a:r>
              <a:rPr lang="en-US" dirty="0">
                <a:solidFill>
                  <a:schemeClr val="tx1"/>
                </a:solidFill>
                <a:latin typeface="Arial" panose="020B0604020202020204" pitchFamily="34" charset="0"/>
                <a:cs typeface="Arial" panose="020B0604020202020204" pitchFamily="34" charset="0"/>
              </a:rPr>
              <a:t>Fusion + for navigational queries, only keep Top Results Mining (SE + </a:t>
            </a:r>
            <a:r>
              <a:rPr lang="en-US" dirty="0" err="1">
                <a:solidFill>
                  <a:schemeClr val="tx1"/>
                </a:solidFill>
                <a:latin typeface="Arial" panose="020B0604020202020204" pitchFamily="34" charset="0"/>
                <a:cs typeface="Arial" panose="020B0604020202020204" pitchFamily="34" charset="0"/>
              </a:rPr>
              <a:t>TMiner</a:t>
            </a:r>
            <a:r>
              <a:rPr lang="en-US" dirty="0">
                <a:solidFill>
                  <a:schemeClr val="tx1"/>
                </a:solidFill>
                <a:latin typeface="Arial" panose="020B0604020202020204" pitchFamily="34" charset="0"/>
                <a:cs typeface="Arial" panose="020B0604020202020204" pitchFamily="34" charset="0"/>
              </a:rPr>
              <a:t> Snippets, Anchors and h1 Tags</a:t>
            </a:r>
            <a:r>
              <a:rPr lang="en-US" dirty="0" smtClean="0">
                <a:solidFill>
                  <a:schemeClr val="tx1"/>
                </a:solidFill>
                <a:latin typeface="Arial" panose="020B0604020202020204" pitchFamily="34" charset="0"/>
                <a:cs typeface="Arial" panose="020B0604020202020204" pitchFamily="34" charset="0"/>
              </a:rPr>
              <a:t>).</a:t>
            </a:r>
          </a:p>
          <a:p>
            <a:pPr marL="34290" indent="0">
              <a:lnSpc>
                <a:spcPct val="100000"/>
              </a:lnSpc>
              <a:buNone/>
            </a:pPr>
            <a:endParaRPr lang="en-US" dirty="0" smtClean="0">
              <a:latin typeface="Arial" panose="020B0604020202020204" pitchFamily="34" charset="0"/>
              <a:cs typeface="Arial" panose="020B0604020202020204" pitchFamily="34" charset="0"/>
            </a:endParaRPr>
          </a:p>
          <a:p>
            <a:pPr>
              <a:lnSpc>
                <a:spcPct val="110000"/>
              </a:lnSpc>
            </a:pPr>
            <a:r>
              <a:rPr lang="en-US" altLang="zh-CN" b="1" dirty="0">
                <a:latin typeface="Arial" panose="020B0604020202020204" pitchFamily="34" charset="0"/>
                <a:cs typeface="Arial" panose="020B0604020202020204" pitchFamily="34" charset="0"/>
              </a:rPr>
              <a:t>Optimization 2</a:t>
            </a:r>
            <a:r>
              <a:rPr lang="en-US" altLang="zh-CN" dirty="0">
                <a:latin typeface="Arial" panose="020B0604020202020204" pitchFamily="34" charset="0"/>
                <a:cs typeface="Arial" panose="020B0604020202020204" pitchFamily="34" charset="0"/>
              </a:rPr>
              <a:t>: </a:t>
            </a:r>
          </a:p>
          <a:p>
            <a:pPr marL="34290" indent="0">
              <a:lnSpc>
                <a:spcPct val="110000"/>
              </a:lnSpc>
              <a:buNone/>
            </a:pPr>
            <a:r>
              <a:rPr lang="en-US" altLang="zh-CN" dirty="0">
                <a:solidFill>
                  <a:schemeClr val="tx1"/>
                </a:solidFill>
                <a:latin typeface="Arial" panose="020B0604020202020204" pitchFamily="34" charset="0"/>
                <a:cs typeface="Arial" panose="020B0604020202020204" pitchFamily="34" charset="0"/>
              </a:rPr>
              <a:t>Fusion + for navigational queries, give a higher weight to subtopics coming from Top Results Mining (SE + </a:t>
            </a:r>
            <a:r>
              <a:rPr lang="en-US" altLang="zh-CN" dirty="0" err="1">
                <a:solidFill>
                  <a:schemeClr val="tx1"/>
                </a:solidFill>
                <a:latin typeface="Arial" panose="020B0604020202020204" pitchFamily="34" charset="0"/>
                <a:cs typeface="Arial" panose="020B0604020202020204" pitchFamily="34" charset="0"/>
              </a:rPr>
              <a:t>TMiner</a:t>
            </a:r>
            <a:r>
              <a:rPr lang="en-US" altLang="zh-CN" dirty="0">
                <a:solidFill>
                  <a:schemeClr val="tx1"/>
                </a:solidFill>
                <a:latin typeface="Arial" panose="020B0604020202020204" pitchFamily="34" charset="0"/>
                <a:cs typeface="Arial" panose="020B0604020202020204" pitchFamily="34" charset="0"/>
              </a:rPr>
              <a:t> Snippets, Anchors and h1 Tags).</a:t>
            </a:r>
          </a:p>
        </p:txBody>
      </p:sp>
      <p:pic>
        <p:nvPicPr>
          <p:cNvPr id="4" name="Picture 2" descr="http://upload.wikimedia.org/wikipedia/en/thumb/e/ec/Tsinghua_University_Logo.svg/200px-Tsinghua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96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Evaluation</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3"/>
          <a:stretch>
            <a:fillRect/>
          </a:stretch>
        </p:blipFill>
        <p:spPr>
          <a:xfrm>
            <a:off x="857250" y="1840566"/>
            <a:ext cx="7406640" cy="3439470"/>
          </a:xfrm>
          <a:prstGeom prst="rect">
            <a:avLst/>
          </a:prstGeom>
        </p:spPr>
      </p:pic>
      <p:pic>
        <p:nvPicPr>
          <p:cNvPr id="4" name="Picture 2" descr="http://upload.wikimedia.org/wikipedia/en/thumb/e/ec/Tsinghua_University_Logo.svg/200px-Tsinghua_University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09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Optimization Performances for Navigational Queries</a:t>
            </a:r>
            <a:endParaRPr lang="en-US" dirty="0">
              <a:latin typeface="Arial" panose="020B0604020202020204" pitchFamily="34" charset="0"/>
              <a:cs typeface="Arial" panose="020B0604020202020204" pitchFamily="34" charset="0"/>
            </a:endParaRPr>
          </a:p>
        </p:txBody>
      </p:sp>
      <p:pic>
        <p:nvPicPr>
          <p:cNvPr id="4" name="Picture 2" descr="http://upload.wikimedia.org/wikipedia/en/thumb/e/ec/Tsinghua_University_Logo.svg/200px-Tsinghua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p:txBody>
          <a:bodyPr>
            <a:normAutofit/>
          </a:bodyPr>
          <a:lstStyle/>
          <a:p>
            <a:pPr>
              <a:lnSpc>
                <a:spcPct val="100000"/>
              </a:lnSpc>
            </a:pPr>
            <a:r>
              <a:rPr lang="en-US" dirty="0" smtClean="0">
                <a:solidFill>
                  <a:schemeClr val="tx1"/>
                </a:solidFill>
                <a:latin typeface="Arial" panose="020B0604020202020204" pitchFamily="34" charset="0"/>
                <a:cs typeface="Arial" panose="020B0604020202020204" pitchFamily="34" charset="0"/>
              </a:rPr>
              <a:t>Only 6 navigational queries, so no great impact on that query set, but the performance raise is great for navigational queries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2064596946"/>
              </p:ext>
            </p:extLst>
          </p:nvPr>
        </p:nvGraphicFramePr>
        <p:xfrm>
          <a:off x="945573" y="2888673"/>
          <a:ext cx="7159337" cy="2768389"/>
        </p:xfrm>
        <a:graphic>
          <a:graphicData uri="http://schemas.openxmlformats.org/drawingml/2006/table">
            <a:tbl>
              <a:tblPr firstRow="1" firstCol="1" bandRow="1">
                <a:tableStyleId>{5C22544A-7EE6-4342-B048-85BDC9FD1C3A}</a:tableStyleId>
              </a:tblPr>
              <a:tblGrid>
                <a:gridCol w="1109529"/>
                <a:gridCol w="920334"/>
                <a:gridCol w="1293419"/>
                <a:gridCol w="1271318"/>
                <a:gridCol w="1293419"/>
                <a:gridCol w="1271318"/>
              </a:tblGrid>
              <a:tr h="904009">
                <a:tc>
                  <a:txBody>
                    <a:bodyPr/>
                    <a:lstStyle/>
                    <a:p>
                      <a:endParaRPr lang="en-US" sz="1100" dirty="0">
                        <a:effectLst/>
                        <a:latin typeface="Times New Roman" panose="02020603050405020304" pitchFamily="18" charset="0"/>
                        <a:cs typeface="Mangal" panose="02040503050203030202" pitchFamily="18" charset="0"/>
                      </a:endParaRPr>
                    </a:p>
                  </a:txBody>
                  <a:tcPr marL="68580" marR="68580" marT="0" marB="0" anchor="b"/>
                </a:tc>
                <a:tc>
                  <a:txBody>
                    <a:bodyPr/>
                    <a:lstStyle/>
                    <a:p>
                      <a:pPr marL="0" marR="0" indent="0" algn="ctr">
                        <a:lnSpc>
                          <a:spcPct val="150000"/>
                        </a:lnSpc>
                        <a:spcBef>
                          <a:spcPts val="0"/>
                        </a:spcBef>
                        <a:spcAft>
                          <a:spcPts val="0"/>
                        </a:spcAft>
                      </a:pPr>
                      <a:r>
                        <a:rPr lang="en-US" sz="1400" dirty="0">
                          <a:effectLst/>
                        </a:rPr>
                        <a:t>Fusion</a:t>
                      </a:r>
                      <a:endParaRPr lang="en-US" sz="160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rPr>
                        <a:t>Optimization 1</a:t>
                      </a:r>
                      <a:endParaRPr lang="en-US" sz="16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ctr">
                        <a:lnSpc>
                          <a:spcPct val="150000"/>
                        </a:lnSpc>
                        <a:spcBef>
                          <a:spcPts val="0"/>
                        </a:spcBef>
                        <a:spcAft>
                          <a:spcPts val="0"/>
                        </a:spcAft>
                      </a:pPr>
                      <a:r>
                        <a:rPr lang="en-US" sz="1400" dirty="0">
                          <a:effectLst/>
                        </a:rPr>
                        <a:t>Performance Raise</a:t>
                      </a:r>
                      <a:endParaRPr lang="en-US" sz="160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rPr>
                        <a:t>Optimization 2</a:t>
                      </a:r>
                      <a:endParaRPr lang="en-US" sz="16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ctr">
                        <a:lnSpc>
                          <a:spcPct val="150000"/>
                        </a:lnSpc>
                        <a:spcBef>
                          <a:spcPts val="0"/>
                        </a:spcBef>
                        <a:spcAft>
                          <a:spcPts val="0"/>
                        </a:spcAft>
                      </a:pPr>
                      <a:r>
                        <a:rPr lang="en-US" sz="1400">
                          <a:effectLst/>
                        </a:rPr>
                        <a:t>Performance Raise</a:t>
                      </a:r>
                      <a:endParaRPr lang="en-US" sz="16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r>
              <a:tr h="621460">
                <a:tc>
                  <a:txBody>
                    <a:bodyPr/>
                    <a:lstStyle/>
                    <a:p>
                      <a:pPr marL="0" marR="0" indent="0" algn="ctr">
                        <a:lnSpc>
                          <a:spcPct val="150000"/>
                        </a:lnSpc>
                        <a:spcBef>
                          <a:spcPts val="0"/>
                        </a:spcBef>
                        <a:spcAft>
                          <a:spcPts val="0"/>
                        </a:spcAft>
                      </a:pPr>
                      <a:r>
                        <a:rPr lang="en-US" sz="1400" dirty="0">
                          <a:effectLst/>
                        </a:rPr>
                        <a:t>D-</a:t>
                      </a:r>
                      <a:r>
                        <a:rPr lang="en-US" sz="1400" dirty="0" err="1">
                          <a:effectLst/>
                        </a:rPr>
                        <a:t>nDCG</a:t>
                      </a:r>
                      <a:endParaRPr lang="en-US" sz="160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0.150979</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0.252217</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40.14%</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0.234942</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35.74%</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r>
              <a:tr h="621460">
                <a:tc>
                  <a:txBody>
                    <a:bodyPr/>
                    <a:lstStyle/>
                    <a:p>
                      <a:pPr marL="0" marR="0" indent="0" algn="ctr">
                        <a:lnSpc>
                          <a:spcPct val="150000"/>
                        </a:lnSpc>
                        <a:spcBef>
                          <a:spcPts val="0"/>
                        </a:spcBef>
                        <a:spcAft>
                          <a:spcPts val="0"/>
                        </a:spcAft>
                      </a:pPr>
                      <a:r>
                        <a:rPr lang="en-US" sz="1400">
                          <a:effectLst/>
                        </a:rPr>
                        <a:t>I-rec</a:t>
                      </a:r>
                      <a:endParaRPr lang="en-US" sz="16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0.303614</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0.34125</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11.03%</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0.324717</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6.50%</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r>
              <a:tr h="621460">
                <a:tc>
                  <a:txBody>
                    <a:bodyPr/>
                    <a:lstStyle/>
                    <a:p>
                      <a:pPr marL="0" marR="0" indent="0" algn="ctr">
                        <a:lnSpc>
                          <a:spcPct val="150000"/>
                        </a:lnSpc>
                        <a:spcBef>
                          <a:spcPts val="0"/>
                        </a:spcBef>
                        <a:spcAft>
                          <a:spcPts val="0"/>
                        </a:spcAft>
                      </a:pPr>
                      <a:r>
                        <a:rPr lang="en-US" sz="1400">
                          <a:effectLst/>
                        </a:rPr>
                        <a:t>D#-nDCG</a:t>
                      </a:r>
                      <a:endParaRPr lang="en-US" sz="16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0.227297</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dirty="0">
                          <a:effectLst/>
                        </a:rPr>
                        <a:t>0.296733</a:t>
                      </a:r>
                      <a:endParaRPr lang="en-US"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dirty="0">
                          <a:effectLst/>
                        </a:rPr>
                        <a:t>23.40%</a:t>
                      </a:r>
                      <a:endParaRPr lang="en-US"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a:effectLst/>
                        </a:rPr>
                        <a:t>0.279829</a:t>
                      </a:r>
                      <a:endParaRPr lang="en-US" sz="180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c>
                  <a:txBody>
                    <a:bodyPr/>
                    <a:lstStyle/>
                    <a:p>
                      <a:pPr marL="0" marR="0" indent="0" algn="r">
                        <a:lnSpc>
                          <a:spcPct val="150000"/>
                        </a:lnSpc>
                        <a:spcBef>
                          <a:spcPts val="0"/>
                        </a:spcBef>
                        <a:spcAft>
                          <a:spcPts val="0"/>
                        </a:spcAft>
                      </a:pPr>
                      <a:r>
                        <a:rPr lang="en-US" sz="1600" dirty="0">
                          <a:effectLst/>
                        </a:rPr>
                        <a:t>18.77%</a:t>
                      </a:r>
                      <a:endParaRPr lang="en-US"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80" marR="68580" marT="0" marB="0" anchor="ctr"/>
                </a:tc>
              </a:tr>
            </a:tbl>
          </a:graphicData>
        </a:graphic>
      </p:graphicFrame>
    </p:spTree>
    <p:extLst>
      <p:ext uri="{BB962C8B-B14F-4D97-AF65-F5344CB8AC3E}">
        <p14:creationId xmlns:p14="http://schemas.microsoft.com/office/powerpoint/2010/main" val="2295573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CONCLUSION</a:t>
            </a:r>
            <a:endParaRPr lang="en-US" cap="none"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801397" y="5525685"/>
            <a:ext cx="1012615" cy="1010195"/>
          </a:xfrm>
          <a:prstGeom prst="rect">
            <a:avLst/>
          </a:prstGeom>
        </p:spPr>
      </p:pic>
    </p:spTree>
    <p:extLst>
      <p:ext uri="{BB962C8B-B14F-4D97-AF65-F5344CB8AC3E}">
        <p14:creationId xmlns:p14="http://schemas.microsoft.com/office/powerpoint/2010/main" val="1292441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THANKS</a:t>
            </a:r>
            <a:endParaRPr lang="en-US" cap="none"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801397" y="5525685"/>
            <a:ext cx="1012615" cy="1010195"/>
          </a:xfrm>
          <a:prstGeom prst="rect">
            <a:avLst/>
          </a:prstGeom>
        </p:spPr>
      </p:pic>
    </p:spTree>
    <p:extLst>
      <p:ext uri="{BB962C8B-B14F-4D97-AF65-F5344CB8AC3E}">
        <p14:creationId xmlns:p14="http://schemas.microsoft.com/office/powerpoint/2010/main" val="2409421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SUBTOPIC MINING</a:t>
            </a:r>
            <a:endParaRPr lang="en-US" cap="none"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7801397" y="5525685"/>
            <a:ext cx="1012615" cy="1010195"/>
          </a:xfrm>
          <a:prstGeom prst="rect">
            <a:avLst/>
          </a:prstGeom>
        </p:spPr>
      </p:pic>
    </p:spTree>
    <p:extLst>
      <p:ext uri="{BB962C8B-B14F-4D97-AF65-F5344CB8AC3E}">
        <p14:creationId xmlns:p14="http://schemas.microsoft.com/office/powerpoint/2010/main" val="746146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External </a:t>
            </a:r>
            <a:br>
              <a:rPr lang="en-US" cap="none" dirty="0" smtClean="0"/>
            </a:br>
            <a:r>
              <a:rPr lang="en-US" cap="none" dirty="0" smtClean="0"/>
              <a:t>Resources Based Subtopic Mining</a:t>
            </a:r>
            <a:endParaRPr lang="en-US" cap="none" dirty="0"/>
          </a:p>
        </p:txBody>
      </p:sp>
      <p:sp>
        <p:nvSpPr>
          <p:cNvPr id="3" name="Subtitle 2"/>
          <p:cNvSpPr>
            <a:spLocks noGrp="1"/>
          </p:cNvSpPr>
          <p:nvPr>
            <p:ph type="subTitle" idx="1"/>
          </p:nvPr>
        </p:nvSpPr>
        <p:spPr/>
        <p:txBody>
          <a:bodyPr/>
          <a:lstStyle/>
          <a:p>
            <a:r>
              <a:rPr lang="en-US" dirty="0" smtClean="0"/>
              <a:t>SUBTOPIC MINING</a:t>
            </a:r>
            <a:endParaRPr lang="en-US" dirty="0"/>
          </a:p>
        </p:txBody>
      </p:sp>
      <p:pic>
        <p:nvPicPr>
          <p:cNvPr id="4" name="Picture 3"/>
          <p:cNvPicPr>
            <a:picLocks noChangeAspect="1"/>
          </p:cNvPicPr>
          <p:nvPr/>
        </p:nvPicPr>
        <p:blipFill>
          <a:blip r:embed="rId3"/>
          <a:stretch>
            <a:fillRect/>
          </a:stretch>
        </p:blipFill>
        <p:spPr>
          <a:xfrm>
            <a:off x="7801397" y="5525685"/>
            <a:ext cx="1012615" cy="1010195"/>
          </a:xfrm>
          <a:prstGeom prst="rect">
            <a:avLst/>
          </a:prstGeom>
        </p:spPr>
      </p:pic>
    </p:spTree>
    <p:extLst>
      <p:ext uri="{BB962C8B-B14F-4D97-AF65-F5344CB8AC3E}">
        <p14:creationId xmlns:p14="http://schemas.microsoft.com/office/powerpoint/2010/main" val="1008396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Resources</a:t>
            </a:r>
            <a:endParaRPr lang="en-US" cap="none" dirty="0"/>
          </a:p>
        </p:txBody>
      </p:sp>
      <p:sp>
        <p:nvSpPr>
          <p:cNvPr id="3" name="Text Placeholder 2"/>
          <p:cNvSpPr>
            <a:spLocks noGrp="1"/>
          </p:cNvSpPr>
          <p:nvPr>
            <p:ph type="body" idx="1"/>
          </p:nvPr>
        </p:nvSpPr>
        <p:spPr/>
        <p:txBody>
          <a:bodyPr/>
          <a:lstStyle/>
          <a:p>
            <a:r>
              <a:rPr lang="en-US" dirty="0"/>
              <a:t>External </a:t>
            </a:r>
            <a:r>
              <a:rPr lang="en-US" dirty="0" smtClean="0"/>
              <a:t>Resources </a:t>
            </a:r>
            <a:r>
              <a:rPr lang="en-US" dirty="0"/>
              <a:t>Based Subtopic Mining</a:t>
            </a: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85925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Query Suggestion</a:t>
            </a:r>
          </a:p>
        </p:txBody>
      </p:sp>
      <p:sp>
        <p:nvSpPr>
          <p:cNvPr id="3" name="Content Placeholder 2"/>
          <p:cNvSpPr>
            <a:spLocks noGrp="1"/>
          </p:cNvSpPr>
          <p:nvPr>
            <p:ph idx="1"/>
          </p:nvPr>
        </p:nvSpPr>
        <p:spPr/>
        <p:txBody>
          <a:bodyPr/>
          <a:lstStyle/>
          <a:p>
            <a:r>
              <a:rPr lang="en-US" dirty="0">
                <a:solidFill>
                  <a:schemeClr val="tx1"/>
                </a:solidFill>
              </a:rPr>
              <a:t>From Google, Bing and Yahoo</a:t>
            </a: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177" y="2777654"/>
            <a:ext cx="2590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761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Query </a:t>
            </a:r>
            <a:r>
              <a:rPr lang="en-US" dirty="0" smtClean="0">
                <a:latin typeface="Arial" panose="020B0604020202020204" pitchFamily="34" charset="0"/>
                <a:cs typeface="Arial" panose="020B0604020202020204" pitchFamily="34" charset="0"/>
              </a:rPr>
              <a:t>Completion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chemeClr val="tx1"/>
                </a:solidFill>
              </a:rPr>
              <a:t>From Google, Bing and Yahoo</a:t>
            </a:r>
          </a:p>
        </p:txBody>
      </p:sp>
      <p:pic>
        <p:nvPicPr>
          <p:cNvPr id="4" name="Picture 2" descr="http://upload.wikimedia.org/wikipedia/en/thumb/e/ec/Tsinghua_University_Logo.svg/200px-Tsinghu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0" y="5528717"/>
            <a:ext cx="1010195" cy="1010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14" y="3090113"/>
            <a:ext cx="8162925" cy="1314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9562">
            <a:off x="2049738" y="2826034"/>
            <a:ext cx="5019675" cy="2501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123">
            <a:off x="811094" y="2805786"/>
            <a:ext cx="7195752" cy="2748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21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Basis</Template>
  <TotalTime>7016</TotalTime>
  <Words>2581</Words>
  <Application>Microsoft Office PowerPoint</Application>
  <PresentationFormat>全屏显示(4:3)</PresentationFormat>
  <Paragraphs>397</Paragraphs>
  <Slides>46</Slides>
  <Notes>36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Basis</vt:lpstr>
      <vt:lpstr>Intent Subtopic Mining for Web Search Diversification</vt:lpstr>
      <vt:lpstr>CONTENT</vt:lpstr>
      <vt:lpstr>INTRODUCTION</vt:lpstr>
      <vt:lpstr>Intent Subtopic Mining</vt:lpstr>
      <vt:lpstr>SUBTOPIC MINING</vt:lpstr>
      <vt:lpstr>External  Resources Based Subtopic Mining</vt:lpstr>
      <vt:lpstr>Resources</vt:lpstr>
      <vt:lpstr>Query Suggestion</vt:lpstr>
      <vt:lpstr>Query Completion</vt:lpstr>
      <vt:lpstr>Google Insights</vt:lpstr>
      <vt:lpstr>Google Keyword Tools</vt:lpstr>
      <vt:lpstr>Wikipedia</vt:lpstr>
      <vt:lpstr>Filtering, Clustering and Ranking</vt:lpstr>
      <vt:lpstr>Filtering</vt:lpstr>
      <vt:lpstr>Snippet Based Clustering</vt:lpstr>
      <vt:lpstr>Snippet Based Clustering</vt:lpstr>
      <vt:lpstr>Ranking</vt:lpstr>
      <vt:lpstr>Evaluation and Results</vt:lpstr>
      <vt:lpstr>Evaluation</vt:lpstr>
      <vt:lpstr>Results</vt:lpstr>
      <vt:lpstr>Top Results Based Subtopic Mining</vt:lpstr>
      <vt:lpstr>Subtopics Extraction</vt:lpstr>
      <vt:lpstr>Subtopic Extraction</vt:lpstr>
      <vt:lpstr>Clustering and Ranking</vt:lpstr>
      <vt:lpstr>Clustering</vt:lpstr>
      <vt:lpstr>Clustering</vt:lpstr>
      <vt:lpstr>Clusters Filtration and Name</vt:lpstr>
      <vt:lpstr>Ranking</vt:lpstr>
      <vt:lpstr>Evaluation and Results</vt:lpstr>
      <vt:lpstr>Evaluation</vt:lpstr>
      <vt:lpstr>Results</vt:lpstr>
      <vt:lpstr>FUSION &amp; OPTIMIZATION</vt:lpstr>
      <vt:lpstr>Fusion</vt:lpstr>
      <vt:lpstr>PowerPoint 演示文稿</vt:lpstr>
      <vt:lpstr>Evaluation &amp; Results</vt:lpstr>
      <vt:lpstr>Fusion Performances</vt:lpstr>
      <vt:lpstr>This system at NTCIR-10</vt:lpstr>
      <vt:lpstr>…</vt:lpstr>
      <vt:lpstr>Optimization</vt:lpstr>
      <vt:lpstr>Query Type Analysis –  D#-nDCG Performances</vt:lpstr>
      <vt:lpstr>Evaluation &amp; Results</vt:lpstr>
      <vt:lpstr>Optimization Runs &amp; Results</vt:lpstr>
      <vt:lpstr>Evaluation</vt:lpstr>
      <vt:lpstr>Optimization Performances for Navigational Queries</vt:lpstr>
      <vt:lpstr>CONCLUSION</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 Subtopic Mining for Web Search Diversification</dc:title>
  <dc:creator>Aymeric DAMIEN</dc:creator>
  <cp:lastModifiedBy>Gavin</cp:lastModifiedBy>
  <cp:revision>226</cp:revision>
  <dcterms:created xsi:type="dcterms:W3CDTF">2013-05-30T12:26:16Z</dcterms:created>
  <dcterms:modified xsi:type="dcterms:W3CDTF">2013-11-18T07:12:16Z</dcterms:modified>
</cp:coreProperties>
</file>