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7" r:id="rId4"/>
    <p:sldMasterId id="2147483702" r:id="rId5"/>
  </p:sldMasterIdLst>
  <p:sldIdLst>
    <p:sldId id="256" r:id="rId6"/>
    <p:sldId id="260" r:id="rId7"/>
    <p:sldId id="259" r:id="rId8"/>
    <p:sldId id="272" r:id="rId9"/>
    <p:sldId id="261" r:id="rId10"/>
    <p:sldId id="262" r:id="rId11"/>
    <p:sldId id="263" r:id="rId12"/>
    <p:sldId id="273" r:id="rId13"/>
    <p:sldId id="265" r:id="rId14"/>
    <p:sldId id="266" r:id="rId15"/>
    <p:sldId id="267" r:id="rId16"/>
    <p:sldId id="274" r:id="rId17"/>
    <p:sldId id="277" r:id="rId18"/>
    <p:sldId id="278" r:id="rId19"/>
    <p:sldId id="275" r:id="rId20"/>
    <p:sldId id="276" r:id="rId21"/>
    <p:sldId id="271"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CE11A9E-3761-432D-8515-A68BE573C5D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649367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7601BA-1280-4658-B46E-01215199E268}"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498786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42B052-0006-4D1E-93F7-08E8DF9228BB}"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590829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30313"/>
            <a:ext cx="4038600" cy="5094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30313"/>
            <a:ext cx="4038600" cy="5094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694CD5-217C-452E-BFA6-DC14F9D99705}"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797582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0610FEB-C6B8-4262-AC19-0EA3E603854C}"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321300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FEBC9D6-0712-43DC-B59D-488E9EA85E39}"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004393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2CF5C15-EDE6-4EE8-AAFB-D044B5A465C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6816115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64B404-8599-4690-BAF9-B82E56EE605F}"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50389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C994BB8-473D-446A-B3A3-1202F92D4905}"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273425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8EDFB1-6FB2-43D3-B9B2-DAD71ECE0FC9}"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0109303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46088"/>
            <a:ext cx="2057400" cy="58785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446088"/>
            <a:ext cx="6019800" cy="58785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35CD93-161B-4AD0-BA8D-AEEBD1B9F5F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1237262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6F4B4E-2CB6-4DC6-8CA9-0F80291FD6C0}"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2533799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D97420-8FCB-4FF0-8850-DA319620865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1118719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EE5786-F14D-4D01-88C0-9F28975C37B8}"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2082160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30313"/>
            <a:ext cx="4038600" cy="5094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30313"/>
            <a:ext cx="4038600" cy="5094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BC9795D-A433-467A-BFE0-83A24F371D2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8681342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CAE8F16-F741-4B14-92D4-2A33D16785F2}"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9095630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0B22249-6218-4B5E-9D21-87E97E329412}"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9635632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4D88205-E913-4B87-A9FC-95FEEBF140D1}"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96478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06958CB-0906-4DB3-A69B-C7004DC9F63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8044528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FEA705-D378-4355-AAB5-1966A09FCBB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1225383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9189AB-0846-4014-8776-4E0F4A44E277}"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7107528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46088"/>
            <a:ext cx="2057400" cy="58785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446088"/>
            <a:ext cx="6019800" cy="58785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2A95C7-E0D9-41AB-BA19-CD3B0AAA1ADF}"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6974556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446088"/>
            <a:ext cx="8229600" cy="58785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5CBB3DD-148F-43F1-B49F-3A5F0F9ADBE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4757413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750888" y="446088"/>
            <a:ext cx="7086600" cy="6858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230313"/>
            <a:ext cx="4038600" cy="50942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30313"/>
            <a:ext cx="4038600" cy="50942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E9FEDA2-F644-4C9A-B309-350031A426E8}"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322718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750888" y="446088"/>
            <a:ext cx="7086600" cy="6858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230313"/>
            <a:ext cx="4038600" cy="50942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230313"/>
            <a:ext cx="4038600" cy="24701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852863"/>
            <a:ext cx="4038600" cy="247173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7"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DB42973-8149-45C0-81A0-8F0E1D001FD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4497134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6F4B4E-2CB6-4DC6-8CA9-0F80291FD6C0}"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7552556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D97420-8FCB-4FF0-8850-DA319620865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7988933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EE5786-F14D-4D01-88C0-9F28975C37B8}"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002595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2013/11/17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30313"/>
            <a:ext cx="4038600" cy="5094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30313"/>
            <a:ext cx="4038600" cy="5094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BC9795D-A433-467A-BFE0-83A24F371D2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40530533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CAE8F16-F741-4B14-92D4-2A33D16785F2}"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1936534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0B22249-6218-4B5E-9D21-87E97E329412}"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95934492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4D88205-E913-4B87-A9FC-95FEEBF140D1}"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0672019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06958CB-0906-4DB3-A69B-C7004DC9F63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4823198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FEA705-D378-4355-AAB5-1966A09FCBB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930197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9189AB-0846-4014-8776-4E0F4A44E277}"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22693115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46088"/>
            <a:ext cx="2057400" cy="58785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446088"/>
            <a:ext cx="6019800" cy="58785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2A95C7-E0D9-41AB-BA19-CD3B0AAA1ADF}"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8001124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446088"/>
            <a:ext cx="8229600" cy="58785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5CBB3DD-148F-43F1-B49F-3A5F0F9ADBE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4721020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750888" y="446088"/>
            <a:ext cx="7086600" cy="6858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230313"/>
            <a:ext cx="4038600" cy="50942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30313"/>
            <a:ext cx="4038600" cy="50942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E9FEDA2-F644-4C9A-B309-350031A426E8}"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881423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2013/11/17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750888" y="446088"/>
            <a:ext cx="7086600" cy="6858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230313"/>
            <a:ext cx="4038600" cy="50942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230313"/>
            <a:ext cx="4038600" cy="24701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852863"/>
            <a:ext cx="4038600" cy="247173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4"/>
          <p:cNvSpPr>
            <a:spLocks noGrp="1" noChangeArrowheads="1"/>
          </p:cNvSpPr>
          <p:nvPr>
            <p:ph type="dt" sz="half" idx="10"/>
          </p:nvPr>
        </p:nvSpPr>
        <p:spPr>
          <a:ln/>
        </p:spPr>
        <p:txBody>
          <a:bodyPr/>
          <a:lstStyle>
            <a:lvl1pPr>
              <a:defRPr/>
            </a:lvl1pPr>
          </a:lstStyle>
          <a:p>
            <a:pPr>
              <a:defRPr/>
            </a:pPr>
            <a:r>
              <a:rPr lang="en-US" altLang="zh-CN">
                <a:solidFill>
                  <a:srgbClr val="000000"/>
                </a:solidFill>
              </a:rPr>
              <a:t>www.1ppt.com</a:t>
            </a:r>
          </a:p>
        </p:txBody>
      </p:sp>
      <p:sp>
        <p:nvSpPr>
          <p:cNvPr id="7" name="Rectangle 5"/>
          <p:cNvSpPr>
            <a:spLocks noGrp="1" noChangeArrowheads="1"/>
          </p:cNvSpPr>
          <p:nvPr>
            <p:ph type="ftr" sz="quarter" idx="11"/>
          </p:nvPr>
        </p:nvSpPr>
        <p:spPr>
          <a:ln/>
        </p:spPr>
        <p:txBody>
          <a:bodyPr/>
          <a:lstStyle>
            <a:lvl1pPr>
              <a:defRPr/>
            </a:lvl1pPr>
          </a:lstStyle>
          <a:p>
            <a:pPr>
              <a:defRPr/>
            </a:pPr>
            <a:endParaRPr lang="zh-CN" alt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DB42973-8149-45C0-81A0-8F0E1D001FD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0196766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A1E4E6-1050-4F32-AB05-0148A4030E48}"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64931462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89A34D-EB8E-49CE-B4C3-33C92FFF0879}"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9107860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FFFB09-FB81-4E49-95DE-3AC2A2EB554D}"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406382449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30313"/>
            <a:ext cx="4038600" cy="5094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30313"/>
            <a:ext cx="4038600" cy="5094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C73CD8-A3DD-49B6-876D-B878EB1EB976}"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9172579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E9F0C21-A82F-4B61-B184-E017C95C6E46}"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59813904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0567D59-DCFB-4F76-8E5F-370D6E00D4D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24164128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4B0F6AF-4130-4AD0-911C-65E46F076636}"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31567126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37B5A6-DE82-473F-905D-72956A7C4417}"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2583392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36FC39-DF2C-455F-9420-CECFA872A7A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471652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2013/11/17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66AC3-0804-4951-9F0A-9F0F631B488C}"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2392388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46088"/>
            <a:ext cx="2057400" cy="58785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446088"/>
            <a:ext cx="6019800" cy="58785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A2DBF4-9E9A-4042-8D57-6C12E62EDFFF}"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768743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2013/11/17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2013/11/17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2013/11/17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18" Type="http://schemas.openxmlformats.org/officeDocument/2006/relationships/image" Target="../media/image6.jpeg"/><Relationship Id="rId3" Type="http://schemas.openxmlformats.org/officeDocument/2006/relationships/slideLayout" Target="../slideLayouts/slideLayout14.xml"/><Relationship Id="rId21" Type="http://schemas.openxmlformats.org/officeDocument/2006/relationships/image" Target="../media/image9.jpeg"/><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13.xml"/><Relationship Id="rId16" Type="http://schemas.openxmlformats.org/officeDocument/2006/relationships/image" Target="../media/image4.png"/><Relationship Id="rId20" Type="http://schemas.openxmlformats.org/officeDocument/2006/relationships/image" Target="../media/image8.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19" Type="http://schemas.openxmlformats.org/officeDocument/2006/relationships/image" Target="../media/image7.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image" Target="../media/image10.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19" Type="http://schemas.openxmlformats.org/officeDocument/2006/relationships/image" Target="../media/image11.pn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image" Target="../media/image10.pn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image" Target="../media/image1.png"/><Relationship Id="rId2" Type="http://schemas.openxmlformats.org/officeDocument/2006/relationships/slideLayout" Target="../slideLayouts/slideLayout38.xml"/><Relationship Id="rId16" Type="http://schemas.openxmlformats.org/officeDocument/2006/relationships/image" Target="../media/image4.pn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theme" Target="../theme/theme4.xml"/><Relationship Id="rId10" Type="http://schemas.openxmlformats.org/officeDocument/2006/relationships/slideLayout" Target="../slideLayouts/slideLayout46.xml"/><Relationship Id="rId19" Type="http://schemas.openxmlformats.org/officeDocument/2006/relationships/image" Target="../media/image11.png"/><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image" Target="../media/image1.png"/><Relationship Id="rId18" Type="http://schemas.openxmlformats.org/officeDocument/2006/relationships/image" Target="../media/image6.jpeg"/><Relationship Id="rId3" Type="http://schemas.openxmlformats.org/officeDocument/2006/relationships/slideLayout" Target="../slideLayouts/slideLayout53.xml"/><Relationship Id="rId21" Type="http://schemas.openxmlformats.org/officeDocument/2006/relationships/image" Target="../media/image9.jpeg"/><Relationship Id="rId7" Type="http://schemas.openxmlformats.org/officeDocument/2006/relationships/slideLayout" Target="../slideLayouts/slideLayout57.xml"/><Relationship Id="rId12" Type="http://schemas.openxmlformats.org/officeDocument/2006/relationships/theme" Target="../theme/theme5.xml"/><Relationship Id="rId17" Type="http://schemas.openxmlformats.org/officeDocument/2006/relationships/image" Target="../media/image5.png"/><Relationship Id="rId2" Type="http://schemas.openxmlformats.org/officeDocument/2006/relationships/slideLayout" Target="../slideLayouts/slideLayout52.xml"/><Relationship Id="rId16" Type="http://schemas.openxmlformats.org/officeDocument/2006/relationships/image" Target="../media/image4.png"/><Relationship Id="rId20" Type="http://schemas.openxmlformats.org/officeDocument/2006/relationships/image" Target="../media/image8.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3.png"/><Relationship Id="rId10" Type="http://schemas.openxmlformats.org/officeDocument/2006/relationships/slideLayout" Target="../slideLayouts/slideLayout60.xml"/><Relationship Id="rId19" Type="http://schemas.openxmlformats.org/officeDocument/2006/relationships/image" Target="../media/image7.jpeg"/><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2013/11/17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chemeClr val="bg1"/>
            </a:gs>
            <a:gs pos="50000">
              <a:srgbClr val="FEFCF6"/>
            </a:gs>
            <a:gs pos="100000">
              <a:schemeClr val="bg1"/>
            </a:gs>
          </a:gsLst>
          <a:lin ang="5400000" scaled="1"/>
        </a:gradFill>
        <a:effectLst/>
      </p:bgPr>
    </p:bg>
    <p:spTree>
      <p:nvGrpSpPr>
        <p:cNvPr id="1" name=""/>
        <p:cNvGrpSpPr/>
        <p:nvPr/>
      </p:nvGrpSpPr>
      <p:grpSpPr>
        <a:xfrm>
          <a:off x="0" y="0"/>
          <a:ext cx="0" cy="0"/>
          <a:chOff x="0" y="0"/>
          <a:chExt cx="0" cy="0"/>
        </a:xfrm>
      </p:grpSpPr>
      <p:pic>
        <p:nvPicPr>
          <p:cNvPr id="2050" name="Picture 7" descr="back_w"/>
          <p:cNvPicPr>
            <a:picLocks noChangeAspect="1" noChangeArrowheads="1"/>
          </p:cNvPicPr>
          <p:nvPr/>
        </p:nvPicPr>
        <p:blipFill>
          <a:blip r:embed="rId13" cstate="print">
            <a:extLst>
              <a:ext uri="{28A0092B-C50C-407E-A947-70E740481C1C}">
                <a14:useLocalDpi xmlns:a14="http://schemas.microsoft.com/office/drawing/2010/main" val="0"/>
              </a:ext>
            </a:extLst>
          </a:blip>
          <a:srcRect l="6285"/>
          <a:stretch>
            <a:fillRect/>
          </a:stretch>
        </p:blipFill>
        <p:spPr bwMode="auto">
          <a:xfrm>
            <a:off x="1524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8" descr="w_box"/>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119688" y="2901950"/>
            <a:ext cx="3990975"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9" descr="a"/>
          <p:cNvPicPr>
            <a:picLocks noChangeAspect="1" noChangeArrowheads="1"/>
          </p:cNvPicPr>
          <p:nvPr/>
        </p:nvPicPr>
        <p:blipFill>
          <a:blip r:embed="rId15" cstate="print">
            <a:extLst>
              <a:ext uri="{28A0092B-C50C-407E-A947-70E740481C1C}">
                <a14:useLocalDpi xmlns:a14="http://schemas.microsoft.com/office/drawing/2010/main" val="0"/>
              </a:ext>
            </a:extLst>
          </a:blip>
          <a:srcRect t="824"/>
          <a:stretch>
            <a:fillRect/>
          </a:stretch>
        </p:blipFill>
        <p:spPr bwMode="auto">
          <a:xfrm>
            <a:off x="0" y="0"/>
            <a:ext cx="38925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10"/>
          <p:cNvSpPr>
            <a:spLocks noChangeArrowheads="1"/>
          </p:cNvSpPr>
          <p:nvPr/>
        </p:nvSpPr>
        <p:spPr bwMode="auto">
          <a:xfrm>
            <a:off x="95250" y="100013"/>
            <a:ext cx="261938"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54" name="Rectangle 11"/>
          <p:cNvSpPr>
            <a:spLocks noChangeArrowheads="1"/>
          </p:cNvSpPr>
          <p:nvPr/>
        </p:nvSpPr>
        <p:spPr bwMode="auto">
          <a:xfrm>
            <a:off x="395288" y="100013"/>
            <a:ext cx="261937"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55" name="Rectangle 12"/>
          <p:cNvSpPr>
            <a:spLocks noChangeArrowheads="1"/>
          </p:cNvSpPr>
          <p:nvPr/>
        </p:nvSpPr>
        <p:spPr bwMode="auto">
          <a:xfrm>
            <a:off x="695325" y="100013"/>
            <a:ext cx="261938"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56" name="Rectangle 13"/>
          <p:cNvSpPr>
            <a:spLocks noChangeArrowheads="1"/>
          </p:cNvSpPr>
          <p:nvPr/>
        </p:nvSpPr>
        <p:spPr bwMode="auto">
          <a:xfrm>
            <a:off x="395288" y="400050"/>
            <a:ext cx="261937"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57" name="Rectangle 14"/>
          <p:cNvSpPr>
            <a:spLocks noChangeArrowheads="1"/>
          </p:cNvSpPr>
          <p:nvPr/>
        </p:nvSpPr>
        <p:spPr bwMode="auto">
          <a:xfrm>
            <a:off x="95250" y="400050"/>
            <a:ext cx="261938"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58" name="Rectangle 15"/>
          <p:cNvSpPr>
            <a:spLocks noChangeArrowheads="1"/>
          </p:cNvSpPr>
          <p:nvPr/>
        </p:nvSpPr>
        <p:spPr bwMode="auto">
          <a:xfrm>
            <a:off x="95250" y="700088"/>
            <a:ext cx="261938"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pic>
        <p:nvPicPr>
          <p:cNvPr id="2059" name="Picture 16" descr="d"/>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810000" y="0"/>
            <a:ext cx="533400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7" descr="b"/>
          <p:cNvPicPr>
            <a:picLocks noChangeAspect="1" noChangeArrowheads="1"/>
          </p:cNvPicPr>
          <p:nvPr/>
        </p:nvPicPr>
        <p:blipFill>
          <a:blip r:embed="rId17" cstate="print">
            <a:extLst>
              <a:ext uri="{28A0092B-C50C-407E-A947-70E740481C1C}">
                <a14:useLocalDpi xmlns:a14="http://schemas.microsoft.com/office/drawing/2010/main" val="0"/>
              </a:ext>
            </a:extLst>
          </a:blip>
          <a:srcRect t="8556"/>
          <a:stretch>
            <a:fillRect/>
          </a:stretch>
        </p:blipFill>
        <p:spPr bwMode="auto">
          <a:xfrm>
            <a:off x="3886200" y="-217488"/>
            <a:ext cx="2209800" cy="2120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Rectangle 19"/>
          <p:cNvSpPr>
            <a:spLocks noChangeArrowheads="1"/>
          </p:cNvSpPr>
          <p:nvPr/>
        </p:nvSpPr>
        <p:spPr bwMode="auto">
          <a:xfrm>
            <a:off x="5305425" y="5543550"/>
            <a:ext cx="1100138" cy="1095375"/>
          </a:xfrm>
          <a:prstGeom prst="rect">
            <a:avLst/>
          </a:prstGeom>
          <a:blipFill dpi="0" rotWithShape="1">
            <a:blip r:embed="rId18"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62" name="Rectangle 20"/>
          <p:cNvSpPr>
            <a:spLocks noChangeArrowheads="1"/>
          </p:cNvSpPr>
          <p:nvPr/>
        </p:nvSpPr>
        <p:spPr bwMode="auto">
          <a:xfrm>
            <a:off x="7824788" y="5543550"/>
            <a:ext cx="1100137" cy="1095375"/>
          </a:xfrm>
          <a:prstGeom prst="rect">
            <a:avLst/>
          </a:prstGeom>
          <a:blipFill dpi="0" rotWithShape="1">
            <a:blip r:embed="rId19"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63" name="Rectangle 22" descr="4"/>
          <p:cNvSpPr>
            <a:spLocks noChangeArrowheads="1"/>
          </p:cNvSpPr>
          <p:nvPr/>
        </p:nvSpPr>
        <p:spPr bwMode="auto">
          <a:xfrm>
            <a:off x="6562725" y="4291013"/>
            <a:ext cx="1100138" cy="1095375"/>
          </a:xfrm>
          <a:prstGeom prst="rect">
            <a:avLst/>
          </a:prstGeom>
          <a:blipFill dpi="0" rotWithShape="1">
            <a:blip r:embed="rId20"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64" name="Rectangle 23"/>
          <p:cNvSpPr>
            <a:spLocks noChangeArrowheads="1"/>
          </p:cNvSpPr>
          <p:nvPr/>
        </p:nvSpPr>
        <p:spPr bwMode="auto">
          <a:xfrm>
            <a:off x="7824788" y="3038475"/>
            <a:ext cx="1100137" cy="1095375"/>
          </a:xfrm>
          <a:prstGeom prst="rect">
            <a:avLst/>
          </a:prstGeom>
          <a:blipFill dpi="0" rotWithShape="1">
            <a:blip r:embed="rId21"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65" name="Text Box 24"/>
          <p:cNvSpPr txBox="1">
            <a:spLocks noChangeArrowheads="1"/>
          </p:cNvSpPr>
          <p:nvPr/>
        </p:nvSpPr>
        <p:spPr bwMode="auto">
          <a:xfrm>
            <a:off x="7429500" y="171450"/>
            <a:ext cx="144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algn="r" fontAlgn="base">
              <a:spcBef>
                <a:spcPct val="0"/>
              </a:spcBef>
              <a:spcAft>
                <a:spcPct val="0"/>
              </a:spcAft>
              <a:defRPr/>
            </a:pPr>
            <a:r>
              <a:rPr lang="en-US" altLang="zh-CN" sz="2000" b="0" i="1" smtClean="0">
                <a:solidFill>
                  <a:srgbClr val="FFFFFF"/>
                </a:solidFill>
                <a:latin typeface="Arial Black" pitchFamily="34" charset="0"/>
                <a:ea typeface="宋体" pitchFamily="2" charset="-122"/>
              </a:rPr>
              <a:t>LOGO</a:t>
            </a:r>
          </a:p>
        </p:txBody>
      </p:sp>
      <p:sp>
        <p:nvSpPr>
          <p:cNvPr id="2066" name="Rectangle 25"/>
          <p:cNvSpPr>
            <a:spLocks noChangeArrowheads="1"/>
          </p:cNvSpPr>
          <p:nvPr/>
        </p:nvSpPr>
        <p:spPr bwMode="auto">
          <a:xfrm>
            <a:off x="6578600" y="5540375"/>
            <a:ext cx="1074738" cy="108902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67" name="Rectangle 26"/>
          <p:cNvSpPr>
            <a:spLocks noChangeArrowheads="1"/>
          </p:cNvSpPr>
          <p:nvPr/>
        </p:nvSpPr>
        <p:spPr bwMode="auto">
          <a:xfrm>
            <a:off x="7840663" y="4291013"/>
            <a:ext cx="1074737" cy="1089025"/>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68" name="Rectangle 2"/>
          <p:cNvSpPr>
            <a:spLocks noGrp="1" noChangeArrowheads="1"/>
          </p:cNvSpPr>
          <p:nvPr>
            <p:ph type="title"/>
          </p:nvPr>
        </p:nvSpPr>
        <p:spPr bwMode="auto">
          <a:xfrm>
            <a:off x="750888" y="446088"/>
            <a:ext cx="7086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69" name="Rectangle 3"/>
          <p:cNvSpPr>
            <a:spLocks noGrp="1" noChangeArrowheads="1"/>
          </p:cNvSpPr>
          <p:nvPr>
            <p:ph type="body" idx="1"/>
          </p:nvPr>
        </p:nvSpPr>
        <p:spPr bwMode="auto">
          <a:xfrm>
            <a:off x="457200" y="1230313"/>
            <a:ext cx="8229600" cy="509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70" name="Rectangle 4"/>
          <p:cNvSpPr>
            <a:spLocks noGrp="1" noChangeArrowheads="1"/>
          </p:cNvSpPr>
          <p:nvPr>
            <p:ph type="dt" sz="half" idx="2"/>
          </p:nvPr>
        </p:nvSpPr>
        <p:spPr bwMode="auto">
          <a:xfrm>
            <a:off x="457200" y="6477000"/>
            <a:ext cx="2133600" cy="24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buClrTx/>
              <a:buFontTx/>
              <a:buNone/>
              <a:defRPr sz="1200" b="0">
                <a:latin typeface="Arial" pitchFamily="34" charset="0"/>
                <a:ea typeface="宋体" pitchFamily="2" charset="-122"/>
              </a:defRPr>
            </a:lvl1pPr>
          </a:lstStyle>
          <a:p>
            <a:pPr fontAlgn="base">
              <a:spcAft>
                <a:spcPct val="0"/>
              </a:spcAft>
              <a:defRPr/>
            </a:pPr>
            <a:endParaRPr lang="zh-CN" altLang="zh-CN">
              <a:solidFill>
                <a:srgbClr val="000000"/>
              </a:solidFill>
            </a:endParaRPr>
          </a:p>
        </p:txBody>
      </p:sp>
      <p:sp>
        <p:nvSpPr>
          <p:cNvPr id="2071" name="Rectangle 5"/>
          <p:cNvSpPr>
            <a:spLocks noGrp="1" noChangeArrowheads="1"/>
          </p:cNvSpPr>
          <p:nvPr>
            <p:ph type="ftr" sz="quarter" idx="3"/>
          </p:nvPr>
        </p:nvSpPr>
        <p:spPr bwMode="auto">
          <a:xfrm>
            <a:off x="3124200" y="6477000"/>
            <a:ext cx="2895600" cy="24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FontTx/>
              <a:buNone/>
              <a:defRPr sz="1200" b="0">
                <a:latin typeface="Arial" pitchFamily="34" charset="0"/>
                <a:ea typeface="宋体" pitchFamily="2" charset="-122"/>
              </a:defRPr>
            </a:lvl1pPr>
          </a:lstStyle>
          <a:p>
            <a:pPr algn="ctr" fontAlgn="base">
              <a:spcAft>
                <a:spcPct val="0"/>
              </a:spcAft>
              <a:defRPr/>
            </a:pPr>
            <a:endParaRPr lang="zh-CN" altLang="zh-CN">
              <a:solidFill>
                <a:srgbClr val="000000"/>
              </a:solidFill>
            </a:endParaRPr>
          </a:p>
        </p:txBody>
      </p:sp>
      <p:sp>
        <p:nvSpPr>
          <p:cNvPr id="2072" name="Rectangle 6"/>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FontTx/>
              <a:buNone/>
              <a:defRPr sz="1200" b="0">
                <a:latin typeface="Arial" pitchFamily="34" charset="0"/>
                <a:ea typeface="宋体" pitchFamily="2" charset="-122"/>
              </a:defRPr>
            </a:lvl1pPr>
          </a:lstStyle>
          <a:p>
            <a:pPr fontAlgn="base">
              <a:spcAft>
                <a:spcPct val="0"/>
              </a:spcAft>
              <a:defRPr/>
            </a:pPr>
            <a:fld id="{EBA94253-5861-4705-AA58-82AC24CBE56B}" type="slidenum">
              <a:rPr lang="en-US" altLang="zh-CN">
                <a:solidFill>
                  <a:srgbClr val="000000"/>
                </a:solidFill>
              </a:rPr>
              <a:pPr fontAlgn="base">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1543557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ipe(up)">
                                      <p:cBhvr>
                                        <p:cTn id="7" dur="1000"/>
                                        <p:tgtEl>
                                          <p:spTgt spid="2052"/>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2059"/>
                                        </p:tgtEl>
                                        <p:attrNameLst>
                                          <p:attrName>style.visibility</p:attrName>
                                        </p:attrNameLst>
                                      </p:cBhvr>
                                      <p:to>
                                        <p:strVal val="visible"/>
                                      </p:to>
                                    </p:set>
                                    <p:animEffect transition="in" filter="fade">
                                      <p:cBhvr>
                                        <p:cTn id="11" dur="1000"/>
                                        <p:tgtEl>
                                          <p:spTgt spid="2059"/>
                                        </p:tgtEl>
                                      </p:cBhvr>
                                    </p:animEffect>
                                  </p:childTnLst>
                                </p:cTn>
                              </p:par>
                            </p:childTnLst>
                          </p:cTn>
                        </p:par>
                        <p:par>
                          <p:cTn id="12" fill="hold" nodeType="afterGroup">
                            <p:stCondLst>
                              <p:cond delay="2000"/>
                            </p:stCondLst>
                            <p:childTnLst>
                              <p:par>
                                <p:cTn id="13" presetID="22" presetClass="entr" presetSubtype="1" fill="hold" nodeType="afterEffect">
                                  <p:stCondLst>
                                    <p:cond delay="0"/>
                                  </p:stCondLst>
                                  <p:childTnLst>
                                    <p:set>
                                      <p:cBhvr>
                                        <p:cTn id="14" dur="1" fill="hold">
                                          <p:stCondLst>
                                            <p:cond delay="0"/>
                                          </p:stCondLst>
                                        </p:cTn>
                                        <p:tgtEl>
                                          <p:spTgt spid="2060"/>
                                        </p:tgtEl>
                                        <p:attrNameLst>
                                          <p:attrName>style.visibility</p:attrName>
                                        </p:attrNameLst>
                                      </p:cBhvr>
                                      <p:to>
                                        <p:strVal val="visible"/>
                                      </p:to>
                                    </p:set>
                                    <p:animEffect transition="in" filter="wipe(up)">
                                      <p:cBhvr>
                                        <p:cTn id="15" dur="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Verdana" pitchFamily="34" charset="0"/>
          <a:cs typeface="Arial" pitchFamily="34" charset="0"/>
        </a:defRPr>
      </a:lvl2pPr>
      <a:lvl3pPr algn="l" rtl="0" eaLnBrk="0" fontAlgn="base" hangingPunct="0">
        <a:spcBef>
          <a:spcPct val="0"/>
        </a:spcBef>
        <a:spcAft>
          <a:spcPct val="0"/>
        </a:spcAft>
        <a:defRPr sz="2800" b="1">
          <a:solidFill>
            <a:schemeClr val="tx2"/>
          </a:solidFill>
          <a:latin typeface="Verdana" pitchFamily="34" charset="0"/>
          <a:cs typeface="Arial" pitchFamily="34" charset="0"/>
        </a:defRPr>
      </a:lvl3pPr>
      <a:lvl4pPr algn="l" rtl="0" eaLnBrk="0" fontAlgn="base" hangingPunct="0">
        <a:spcBef>
          <a:spcPct val="0"/>
        </a:spcBef>
        <a:spcAft>
          <a:spcPct val="0"/>
        </a:spcAft>
        <a:defRPr sz="2800" b="1">
          <a:solidFill>
            <a:schemeClr val="tx2"/>
          </a:solidFill>
          <a:latin typeface="Verdana" pitchFamily="34" charset="0"/>
          <a:cs typeface="Arial" pitchFamily="34" charset="0"/>
        </a:defRPr>
      </a:lvl4pPr>
      <a:lvl5pPr algn="l" rtl="0" eaLnBrk="0" fontAlgn="base" hangingPunct="0">
        <a:spcBef>
          <a:spcPct val="0"/>
        </a:spcBef>
        <a:spcAft>
          <a:spcPct val="0"/>
        </a:spcAft>
        <a:defRPr sz="2800" b="1">
          <a:solidFill>
            <a:schemeClr val="tx2"/>
          </a:solidFill>
          <a:latin typeface="Verdana" pitchFamily="34" charset="0"/>
          <a:cs typeface="Arial" pitchFamily="34" charset="0"/>
        </a:defRPr>
      </a:lvl5pPr>
      <a:lvl6pPr marL="457200" algn="l" rtl="0" eaLnBrk="0" fontAlgn="base" hangingPunct="0">
        <a:spcBef>
          <a:spcPct val="0"/>
        </a:spcBef>
        <a:spcAft>
          <a:spcPct val="0"/>
        </a:spcAft>
        <a:defRPr sz="2800" b="1">
          <a:solidFill>
            <a:schemeClr val="tx2"/>
          </a:solidFill>
          <a:latin typeface="Verdana" pitchFamily="34" charset="0"/>
          <a:cs typeface="Arial" pitchFamily="34" charset="0"/>
        </a:defRPr>
      </a:lvl6pPr>
      <a:lvl7pPr marL="914400" algn="l" rtl="0" eaLnBrk="0" fontAlgn="base" hangingPunct="0">
        <a:spcBef>
          <a:spcPct val="0"/>
        </a:spcBef>
        <a:spcAft>
          <a:spcPct val="0"/>
        </a:spcAft>
        <a:defRPr sz="2800" b="1">
          <a:solidFill>
            <a:schemeClr val="tx2"/>
          </a:solidFill>
          <a:latin typeface="Verdana" pitchFamily="34" charset="0"/>
          <a:cs typeface="Arial" pitchFamily="34" charset="0"/>
        </a:defRPr>
      </a:lvl7pPr>
      <a:lvl8pPr marL="1371600" algn="l" rtl="0" eaLnBrk="0" fontAlgn="base" hangingPunct="0">
        <a:spcBef>
          <a:spcPct val="0"/>
        </a:spcBef>
        <a:spcAft>
          <a:spcPct val="0"/>
        </a:spcAft>
        <a:defRPr sz="2800" b="1">
          <a:solidFill>
            <a:schemeClr val="tx2"/>
          </a:solidFill>
          <a:latin typeface="Verdana" pitchFamily="34" charset="0"/>
          <a:cs typeface="Arial" pitchFamily="34" charset="0"/>
        </a:defRPr>
      </a:lvl8pPr>
      <a:lvl9pPr marL="1828800" algn="l" rtl="0" eaLnBrk="0" fontAlgn="base" hangingPunct="0">
        <a:spcBef>
          <a:spcPct val="0"/>
        </a:spcBef>
        <a:spcAft>
          <a:spcPct val="0"/>
        </a:spcAft>
        <a:defRPr sz="2800" b="1">
          <a:solidFill>
            <a:schemeClr val="tx2"/>
          </a:solidFill>
          <a:latin typeface="Verdana"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pitchFamily="34" charset="0"/>
          <a:cs typeface="+mn-cs"/>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mn-cs"/>
        </a:defRPr>
      </a:lvl3pPr>
      <a:lvl4pPr marL="1600200" indent="-228600" algn="l" rtl="0" eaLnBrk="0" fontAlgn="base" hangingPunct="0">
        <a:spcBef>
          <a:spcPct val="20000"/>
        </a:spcBef>
        <a:spcAft>
          <a:spcPct val="0"/>
        </a:spcAft>
        <a:buChar char="–"/>
        <a:defRPr sz="2000">
          <a:solidFill>
            <a:schemeClr val="tx1"/>
          </a:solidFill>
          <a:latin typeface="Arial" pitchFamily="34" charset="0"/>
          <a:cs typeface="+mn-cs"/>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mn-cs"/>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mn-cs"/>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mn-cs"/>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mn-cs"/>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FEFBF1"/>
            </a:gs>
            <a:gs pos="100000">
              <a:schemeClr val="bg1"/>
            </a:gs>
          </a:gsLst>
          <a:lin ang="18900000" scaled="1"/>
        </a:gradFill>
        <a:effectLst/>
      </p:bgPr>
    </p:bg>
    <p:spTree>
      <p:nvGrpSpPr>
        <p:cNvPr id="1" name=""/>
        <p:cNvGrpSpPr/>
        <p:nvPr/>
      </p:nvGrpSpPr>
      <p:grpSpPr>
        <a:xfrm>
          <a:off x="0" y="0"/>
          <a:ext cx="0" cy="0"/>
          <a:chOff x="0" y="0"/>
          <a:chExt cx="0" cy="0"/>
        </a:xfrm>
      </p:grpSpPr>
      <p:pic>
        <p:nvPicPr>
          <p:cNvPr id="1026" name="Picture 7" descr="d"/>
          <p:cNvPicPr>
            <a:picLocks noChangeAspect="1" noChangeArrowheads="1"/>
          </p:cNvPicPr>
          <p:nvPr/>
        </p:nvPicPr>
        <p:blipFill>
          <a:blip r:embed="rId16" cstate="print">
            <a:extLst>
              <a:ext uri="{28A0092B-C50C-407E-A947-70E740481C1C}">
                <a14:useLocalDpi xmlns:a14="http://schemas.microsoft.com/office/drawing/2010/main" val="0"/>
              </a:ext>
            </a:extLst>
          </a:blip>
          <a:srcRect r="12857"/>
          <a:stretch>
            <a:fillRect/>
          </a:stretch>
        </p:blipFill>
        <p:spPr bwMode="auto">
          <a:xfrm>
            <a:off x="4495800" y="0"/>
            <a:ext cx="464820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back_w"/>
          <p:cNvPicPr>
            <a:picLocks noChangeAspect="1" noChangeArrowheads="1"/>
          </p:cNvPicPr>
          <p:nvPr/>
        </p:nvPicPr>
        <p:blipFill>
          <a:blip r:embed="rId17" cstate="print">
            <a:extLst>
              <a:ext uri="{28A0092B-C50C-407E-A947-70E740481C1C}">
                <a14:useLocalDpi xmlns:a14="http://schemas.microsoft.com/office/drawing/2010/main" val="0"/>
              </a:ext>
            </a:extLst>
          </a:blip>
          <a:srcRect l="6285"/>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descr="a_1"/>
          <p:cNvPicPr>
            <a:picLocks noChangeAspect="1" noChangeArrowheads="1"/>
          </p:cNvPicPr>
          <p:nvPr/>
        </p:nvPicPr>
        <p:blipFill>
          <a:blip r:embed="rId18" cstate="print">
            <a:extLst>
              <a:ext uri="{28A0092B-C50C-407E-A947-70E740481C1C}">
                <a14:useLocalDpi xmlns:a14="http://schemas.microsoft.com/office/drawing/2010/main" val="0"/>
              </a:ext>
            </a:extLst>
          </a:blip>
          <a:srcRect l="2174"/>
          <a:stretch>
            <a:fillRect/>
          </a:stretch>
        </p:blipFill>
        <p:spPr bwMode="auto">
          <a:xfrm>
            <a:off x="0" y="1549400"/>
            <a:ext cx="9144000"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10"/>
          <p:cNvSpPr>
            <a:spLocks noChangeArrowheads="1"/>
          </p:cNvSpPr>
          <p:nvPr/>
        </p:nvSpPr>
        <p:spPr bwMode="auto">
          <a:xfrm>
            <a:off x="104775" y="100013"/>
            <a:ext cx="261938" cy="266700"/>
          </a:xfrm>
          <a:prstGeom prst="rect">
            <a:avLst/>
          </a:prstGeom>
          <a:solidFill>
            <a:schemeClr val="bg1">
              <a:alpha val="8980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1030" name="Rectangle 11"/>
          <p:cNvSpPr>
            <a:spLocks noChangeArrowheads="1"/>
          </p:cNvSpPr>
          <p:nvPr/>
        </p:nvSpPr>
        <p:spPr bwMode="auto">
          <a:xfrm>
            <a:off x="404813" y="100013"/>
            <a:ext cx="261937" cy="266700"/>
          </a:xfrm>
          <a:prstGeom prst="rect">
            <a:avLst/>
          </a:prstGeom>
          <a:solidFill>
            <a:schemeClr val="bg1">
              <a:alpha val="5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1031" name="Rectangle 12"/>
          <p:cNvSpPr>
            <a:spLocks noChangeArrowheads="1"/>
          </p:cNvSpPr>
          <p:nvPr/>
        </p:nvSpPr>
        <p:spPr bwMode="auto">
          <a:xfrm>
            <a:off x="704850" y="100013"/>
            <a:ext cx="261938" cy="266700"/>
          </a:xfrm>
          <a:prstGeom prst="rect">
            <a:avLst/>
          </a:prstGeom>
          <a:solidFill>
            <a:schemeClr val="bg1">
              <a:alpha val="8509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1032" name="Rectangle 13"/>
          <p:cNvSpPr>
            <a:spLocks noChangeArrowheads="1"/>
          </p:cNvSpPr>
          <p:nvPr/>
        </p:nvSpPr>
        <p:spPr bwMode="auto">
          <a:xfrm>
            <a:off x="404813" y="400050"/>
            <a:ext cx="261937" cy="266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1033" name="Rectangle 14"/>
          <p:cNvSpPr>
            <a:spLocks noChangeArrowheads="1"/>
          </p:cNvSpPr>
          <p:nvPr/>
        </p:nvSpPr>
        <p:spPr bwMode="auto">
          <a:xfrm>
            <a:off x="104775" y="400050"/>
            <a:ext cx="261938" cy="266700"/>
          </a:xfrm>
          <a:prstGeom prst="rect">
            <a:avLst/>
          </a:prstGeom>
          <a:solidFill>
            <a:schemeClr val="bg1">
              <a:alpha val="5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1034" name="Rectangle 15"/>
          <p:cNvSpPr>
            <a:spLocks noChangeArrowheads="1"/>
          </p:cNvSpPr>
          <p:nvPr/>
        </p:nvSpPr>
        <p:spPr bwMode="auto">
          <a:xfrm>
            <a:off x="104775" y="700088"/>
            <a:ext cx="261938" cy="266700"/>
          </a:xfrm>
          <a:prstGeom prst="rect">
            <a:avLst/>
          </a:prstGeom>
          <a:solidFill>
            <a:schemeClr val="bg1">
              <a:alpha val="8980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1035" name="Text Box 16"/>
          <p:cNvSpPr txBox="1">
            <a:spLocks noChangeArrowheads="1"/>
          </p:cNvSpPr>
          <p:nvPr/>
        </p:nvSpPr>
        <p:spPr bwMode="auto">
          <a:xfrm>
            <a:off x="7839075" y="64008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algn="r" fontAlgn="base">
              <a:spcBef>
                <a:spcPct val="0"/>
              </a:spcBef>
              <a:spcAft>
                <a:spcPct val="0"/>
              </a:spcAft>
              <a:defRPr/>
            </a:pPr>
            <a:r>
              <a:rPr lang="en-US" altLang="zh-CN" sz="2000" b="0" i="1" smtClean="0">
                <a:solidFill>
                  <a:srgbClr val="FFFFFF"/>
                </a:solidFill>
                <a:latin typeface="Arial Black" pitchFamily="34" charset="0"/>
                <a:ea typeface="宋体" pitchFamily="2" charset="-122"/>
              </a:rPr>
              <a:t>LOGO</a:t>
            </a:r>
          </a:p>
        </p:txBody>
      </p:sp>
      <p:pic>
        <p:nvPicPr>
          <p:cNvPr id="1036" name="Picture 17" descr="a_1"/>
          <p:cNvPicPr>
            <a:picLocks noChangeAspect="1" noChangeArrowheads="1"/>
          </p:cNvPicPr>
          <p:nvPr/>
        </p:nvPicPr>
        <p:blipFill>
          <a:blip r:embed="rId19" cstate="print">
            <a:extLst>
              <a:ext uri="{28A0092B-C50C-407E-A947-70E740481C1C}">
                <a14:useLocalDpi xmlns:a14="http://schemas.microsoft.com/office/drawing/2010/main" val="0"/>
              </a:ext>
            </a:extLst>
          </a:blip>
          <a:srcRect r="2174"/>
          <a:stretch>
            <a:fillRect/>
          </a:stretch>
        </p:blipFill>
        <p:spPr bwMode="auto">
          <a:xfrm>
            <a:off x="3657600" y="0"/>
            <a:ext cx="4800600"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2"/>
          <p:cNvSpPr>
            <a:spLocks noGrp="1" noChangeArrowheads="1"/>
          </p:cNvSpPr>
          <p:nvPr>
            <p:ph type="title"/>
          </p:nvPr>
        </p:nvSpPr>
        <p:spPr bwMode="auto">
          <a:xfrm>
            <a:off x="750888" y="446088"/>
            <a:ext cx="7086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38" name="Rectangle 3"/>
          <p:cNvSpPr>
            <a:spLocks noGrp="1" noChangeArrowheads="1"/>
          </p:cNvSpPr>
          <p:nvPr>
            <p:ph type="body" idx="1"/>
          </p:nvPr>
        </p:nvSpPr>
        <p:spPr bwMode="auto">
          <a:xfrm>
            <a:off x="457200" y="1230313"/>
            <a:ext cx="8229600" cy="509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39" name="Rectangle 4"/>
          <p:cNvSpPr>
            <a:spLocks noGrp="1" noChangeArrowheads="1"/>
          </p:cNvSpPr>
          <p:nvPr>
            <p:ph type="dt" sz="half" idx="2"/>
          </p:nvPr>
        </p:nvSpPr>
        <p:spPr bwMode="auto">
          <a:xfrm>
            <a:off x="6019800" y="6499225"/>
            <a:ext cx="2133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FontTx/>
              <a:buNone/>
              <a:defRPr sz="900">
                <a:ea typeface="宋体" pitchFamily="2" charset="-122"/>
              </a:defRPr>
            </a:lvl1pPr>
          </a:lstStyle>
          <a:p>
            <a:pPr fontAlgn="base">
              <a:spcAft>
                <a:spcPct val="0"/>
              </a:spcAft>
              <a:defRPr/>
            </a:pPr>
            <a:r>
              <a:rPr lang="en-US" altLang="zh-CN" b="1">
                <a:solidFill>
                  <a:srgbClr val="000000"/>
                </a:solidFill>
              </a:rPr>
              <a:t>www.1ppt.com</a:t>
            </a:r>
          </a:p>
        </p:txBody>
      </p:sp>
      <p:sp>
        <p:nvSpPr>
          <p:cNvPr id="1040" name="Rectangle 5"/>
          <p:cNvSpPr>
            <a:spLocks noGrp="1" noChangeArrowheads="1"/>
          </p:cNvSpPr>
          <p:nvPr>
            <p:ph type="ftr" sz="quarter" idx="3"/>
          </p:nvPr>
        </p:nvSpPr>
        <p:spPr bwMode="auto">
          <a:xfrm>
            <a:off x="447675" y="6477000"/>
            <a:ext cx="2209800" cy="24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FontTx/>
              <a:buNone/>
              <a:defRPr sz="1000" b="0">
                <a:latin typeface="Arial" pitchFamily="34" charset="0"/>
                <a:ea typeface="宋体" pitchFamily="2" charset="-122"/>
              </a:defRPr>
            </a:lvl1pPr>
          </a:lstStyle>
          <a:p>
            <a:pPr algn="ctr" fontAlgn="base">
              <a:spcAft>
                <a:spcPct val="0"/>
              </a:spcAft>
              <a:defRPr/>
            </a:pPr>
            <a:endParaRPr lang="zh-CN" altLang="en-US">
              <a:solidFill>
                <a:srgbClr val="000000"/>
              </a:solidFill>
            </a:endParaRPr>
          </a:p>
        </p:txBody>
      </p:sp>
      <p:sp>
        <p:nvSpPr>
          <p:cNvPr id="1041" name="Rectangle 6"/>
          <p:cNvSpPr>
            <a:spLocks noGrp="1" noChangeArrowheads="1"/>
          </p:cNvSpPr>
          <p:nvPr>
            <p:ph type="sldNum" sz="quarter" idx="4"/>
          </p:nvPr>
        </p:nvSpPr>
        <p:spPr bwMode="auto">
          <a:xfrm>
            <a:off x="4038600" y="6477000"/>
            <a:ext cx="1219200" cy="24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FontTx/>
              <a:buNone/>
              <a:defRPr sz="1000" b="0">
                <a:latin typeface="Arial" pitchFamily="34" charset="0"/>
                <a:ea typeface="宋体" pitchFamily="2" charset="-122"/>
              </a:defRPr>
            </a:lvl1pPr>
          </a:lstStyle>
          <a:p>
            <a:pPr algn="ctr" fontAlgn="base">
              <a:spcAft>
                <a:spcPct val="0"/>
              </a:spcAft>
              <a:defRPr/>
            </a:pPr>
            <a:fld id="{2B7C933F-D824-4B8D-9897-6367E670D742}" type="slidenum">
              <a:rPr lang="en-US" altLang="zh-CN">
                <a:solidFill>
                  <a:srgbClr val="000000"/>
                </a:solidFill>
              </a:rPr>
              <a:pPr algn="ctr" fontAlgn="base">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10737301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wipe(up)">
                                      <p:cBhvr>
                                        <p:cTn id="7" dur="500"/>
                                        <p:tgtEl>
                                          <p:spTgt spid="1028"/>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1000"/>
                                        <p:tgtEl>
                                          <p:spTgt spid="1026"/>
                                        </p:tgtEl>
                                      </p:cBhvr>
                                    </p:animEffect>
                                  </p:childTnLst>
                                </p:cTn>
                              </p:par>
                            </p:childTnLst>
                          </p:cTn>
                        </p:par>
                        <p:par>
                          <p:cTn id="12" fill="hold" nodeType="afterGroup">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037"/>
                                        </p:tgtEl>
                                        <p:attrNameLst>
                                          <p:attrName>style.visibility</p:attrName>
                                        </p:attrNameLst>
                                      </p:cBhvr>
                                      <p:to>
                                        <p:strVal val="visible"/>
                                      </p:to>
                                    </p:set>
                                    <p:animEffect transition="in" filter="wipe(left)">
                                      <p:cBhvr>
                                        <p:cTn id="15" dur="1000"/>
                                        <p:tgtEl>
                                          <p:spTgt spid="1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7" grpId="0" autoUpdateAnimBg="0"/>
    </p:bldLst>
  </p:timing>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Verdana" pitchFamily="34" charset="0"/>
          <a:cs typeface="Arial" pitchFamily="34" charset="0"/>
        </a:defRPr>
      </a:lvl2pPr>
      <a:lvl3pPr algn="l" rtl="0" eaLnBrk="0" fontAlgn="base" hangingPunct="0">
        <a:spcBef>
          <a:spcPct val="0"/>
        </a:spcBef>
        <a:spcAft>
          <a:spcPct val="0"/>
        </a:spcAft>
        <a:defRPr sz="2800" b="1">
          <a:solidFill>
            <a:schemeClr val="tx2"/>
          </a:solidFill>
          <a:latin typeface="Verdana" pitchFamily="34" charset="0"/>
          <a:cs typeface="Arial" pitchFamily="34" charset="0"/>
        </a:defRPr>
      </a:lvl3pPr>
      <a:lvl4pPr algn="l" rtl="0" eaLnBrk="0" fontAlgn="base" hangingPunct="0">
        <a:spcBef>
          <a:spcPct val="0"/>
        </a:spcBef>
        <a:spcAft>
          <a:spcPct val="0"/>
        </a:spcAft>
        <a:defRPr sz="2800" b="1">
          <a:solidFill>
            <a:schemeClr val="tx2"/>
          </a:solidFill>
          <a:latin typeface="Verdana" pitchFamily="34" charset="0"/>
          <a:cs typeface="Arial" pitchFamily="34" charset="0"/>
        </a:defRPr>
      </a:lvl4pPr>
      <a:lvl5pPr algn="l" rtl="0" eaLnBrk="0" fontAlgn="base" hangingPunct="0">
        <a:spcBef>
          <a:spcPct val="0"/>
        </a:spcBef>
        <a:spcAft>
          <a:spcPct val="0"/>
        </a:spcAft>
        <a:defRPr sz="2800" b="1">
          <a:solidFill>
            <a:schemeClr val="tx2"/>
          </a:solidFill>
          <a:latin typeface="Verdana" pitchFamily="34" charset="0"/>
          <a:cs typeface="Arial" pitchFamily="34" charset="0"/>
        </a:defRPr>
      </a:lvl5pPr>
      <a:lvl6pPr marL="457200" algn="l" rtl="0" eaLnBrk="0" fontAlgn="base" hangingPunct="0">
        <a:spcBef>
          <a:spcPct val="0"/>
        </a:spcBef>
        <a:spcAft>
          <a:spcPct val="0"/>
        </a:spcAft>
        <a:defRPr sz="2800" b="1">
          <a:solidFill>
            <a:schemeClr val="tx2"/>
          </a:solidFill>
          <a:latin typeface="Verdana" pitchFamily="34" charset="0"/>
          <a:cs typeface="Arial" pitchFamily="34" charset="0"/>
        </a:defRPr>
      </a:lvl6pPr>
      <a:lvl7pPr marL="914400" algn="l" rtl="0" eaLnBrk="0" fontAlgn="base" hangingPunct="0">
        <a:spcBef>
          <a:spcPct val="0"/>
        </a:spcBef>
        <a:spcAft>
          <a:spcPct val="0"/>
        </a:spcAft>
        <a:defRPr sz="2800" b="1">
          <a:solidFill>
            <a:schemeClr val="tx2"/>
          </a:solidFill>
          <a:latin typeface="Verdana" pitchFamily="34" charset="0"/>
          <a:cs typeface="Arial" pitchFamily="34" charset="0"/>
        </a:defRPr>
      </a:lvl7pPr>
      <a:lvl8pPr marL="1371600" algn="l" rtl="0" eaLnBrk="0" fontAlgn="base" hangingPunct="0">
        <a:spcBef>
          <a:spcPct val="0"/>
        </a:spcBef>
        <a:spcAft>
          <a:spcPct val="0"/>
        </a:spcAft>
        <a:defRPr sz="2800" b="1">
          <a:solidFill>
            <a:schemeClr val="tx2"/>
          </a:solidFill>
          <a:latin typeface="Verdana" pitchFamily="34" charset="0"/>
          <a:cs typeface="Arial" pitchFamily="34" charset="0"/>
        </a:defRPr>
      </a:lvl8pPr>
      <a:lvl9pPr marL="1828800" algn="l" rtl="0" eaLnBrk="0" fontAlgn="base" hangingPunct="0">
        <a:spcBef>
          <a:spcPct val="0"/>
        </a:spcBef>
        <a:spcAft>
          <a:spcPct val="0"/>
        </a:spcAft>
        <a:defRPr sz="2800" b="1">
          <a:solidFill>
            <a:schemeClr val="tx2"/>
          </a:solidFill>
          <a:latin typeface="Verdana"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pitchFamily="34" charset="0"/>
          <a:cs typeface="+mn-cs"/>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mn-cs"/>
        </a:defRPr>
      </a:lvl3pPr>
      <a:lvl4pPr marL="1600200" indent="-228600" algn="l" rtl="0" eaLnBrk="0" fontAlgn="base" hangingPunct="0">
        <a:spcBef>
          <a:spcPct val="20000"/>
        </a:spcBef>
        <a:spcAft>
          <a:spcPct val="0"/>
        </a:spcAft>
        <a:buChar char="–"/>
        <a:defRPr sz="2000">
          <a:solidFill>
            <a:schemeClr val="tx1"/>
          </a:solidFill>
          <a:latin typeface="Arial" pitchFamily="34" charset="0"/>
          <a:cs typeface="+mn-cs"/>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mn-cs"/>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mn-cs"/>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mn-cs"/>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mn-cs"/>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FEFBF1"/>
            </a:gs>
            <a:gs pos="100000">
              <a:schemeClr val="bg1"/>
            </a:gs>
          </a:gsLst>
          <a:lin ang="18900000" scaled="1"/>
        </a:gradFill>
        <a:effectLst/>
      </p:bgPr>
    </p:bg>
    <p:spTree>
      <p:nvGrpSpPr>
        <p:cNvPr id="1" name=""/>
        <p:cNvGrpSpPr/>
        <p:nvPr/>
      </p:nvGrpSpPr>
      <p:grpSpPr>
        <a:xfrm>
          <a:off x="0" y="0"/>
          <a:ext cx="0" cy="0"/>
          <a:chOff x="0" y="0"/>
          <a:chExt cx="0" cy="0"/>
        </a:xfrm>
      </p:grpSpPr>
      <p:pic>
        <p:nvPicPr>
          <p:cNvPr id="1026" name="Picture 7" descr="d"/>
          <p:cNvPicPr>
            <a:picLocks noChangeAspect="1" noChangeArrowheads="1"/>
          </p:cNvPicPr>
          <p:nvPr/>
        </p:nvPicPr>
        <p:blipFill>
          <a:blip r:embed="rId16" cstate="print">
            <a:extLst>
              <a:ext uri="{28A0092B-C50C-407E-A947-70E740481C1C}">
                <a14:useLocalDpi xmlns:a14="http://schemas.microsoft.com/office/drawing/2010/main" val="0"/>
              </a:ext>
            </a:extLst>
          </a:blip>
          <a:srcRect r="12857"/>
          <a:stretch>
            <a:fillRect/>
          </a:stretch>
        </p:blipFill>
        <p:spPr bwMode="auto">
          <a:xfrm>
            <a:off x="4495800" y="0"/>
            <a:ext cx="464820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back_w"/>
          <p:cNvPicPr>
            <a:picLocks noChangeAspect="1" noChangeArrowheads="1"/>
          </p:cNvPicPr>
          <p:nvPr/>
        </p:nvPicPr>
        <p:blipFill>
          <a:blip r:embed="rId17" cstate="print">
            <a:extLst>
              <a:ext uri="{28A0092B-C50C-407E-A947-70E740481C1C}">
                <a14:useLocalDpi xmlns:a14="http://schemas.microsoft.com/office/drawing/2010/main" val="0"/>
              </a:ext>
            </a:extLst>
          </a:blip>
          <a:srcRect l="6285"/>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descr="a_1"/>
          <p:cNvPicPr>
            <a:picLocks noChangeAspect="1" noChangeArrowheads="1"/>
          </p:cNvPicPr>
          <p:nvPr/>
        </p:nvPicPr>
        <p:blipFill>
          <a:blip r:embed="rId18" cstate="print">
            <a:extLst>
              <a:ext uri="{28A0092B-C50C-407E-A947-70E740481C1C}">
                <a14:useLocalDpi xmlns:a14="http://schemas.microsoft.com/office/drawing/2010/main" val="0"/>
              </a:ext>
            </a:extLst>
          </a:blip>
          <a:srcRect l="2174"/>
          <a:stretch>
            <a:fillRect/>
          </a:stretch>
        </p:blipFill>
        <p:spPr bwMode="auto">
          <a:xfrm>
            <a:off x="0" y="1549400"/>
            <a:ext cx="9144000"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10"/>
          <p:cNvSpPr>
            <a:spLocks noChangeArrowheads="1"/>
          </p:cNvSpPr>
          <p:nvPr/>
        </p:nvSpPr>
        <p:spPr bwMode="auto">
          <a:xfrm>
            <a:off x="104775" y="100013"/>
            <a:ext cx="261938" cy="266700"/>
          </a:xfrm>
          <a:prstGeom prst="rect">
            <a:avLst/>
          </a:prstGeom>
          <a:solidFill>
            <a:schemeClr val="bg1">
              <a:alpha val="8980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1030" name="Rectangle 11"/>
          <p:cNvSpPr>
            <a:spLocks noChangeArrowheads="1"/>
          </p:cNvSpPr>
          <p:nvPr/>
        </p:nvSpPr>
        <p:spPr bwMode="auto">
          <a:xfrm>
            <a:off x="404813" y="100013"/>
            <a:ext cx="261937" cy="266700"/>
          </a:xfrm>
          <a:prstGeom prst="rect">
            <a:avLst/>
          </a:prstGeom>
          <a:solidFill>
            <a:schemeClr val="bg1">
              <a:alpha val="5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1031" name="Rectangle 12"/>
          <p:cNvSpPr>
            <a:spLocks noChangeArrowheads="1"/>
          </p:cNvSpPr>
          <p:nvPr/>
        </p:nvSpPr>
        <p:spPr bwMode="auto">
          <a:xfrm>
            <a:off x="704850" y="100013"/>
            <a:ext cx="261938" cy="266700"/>
          </a:xfrm>
          <a:prstGeom prst="rect">
            <a:avLst/>
          </a:prstGeom>
          <a:solidFill>
            <a:schemeClr val="bg1">
              <a:alpha val="8509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1032" name="Rectangle 13"/>
          <p:cNvSpPr>
            <a:spLocks noChangeArrowheads="1"/>
          </p:cNvSpPr>
          <p:nvPr/>
        </p:nvSpPr>
        <p:spPr bwMode="auto">
          <a:xfrm>
            <a:off x="404813" y="400050"/>
            <a:ext cx="261937" cy="266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1033" name="Rectangle 14"/>
          <p:cNvSpPr>
            <a:spLocks noChangeArrowheads="1"/>
          </p:cNvSpPr>
          <p:nvPr/>
        </p:nvSpPr>
        <p:spPr bwMode="auto">
          <a:xfrm>
            <a:off x="104775" y="400050"/>
            <a:ext cx="261938" cy="266700"/>
          </a:xfrm>
          <a:prstGeom prst="rect">
            <a:avLst/>
          </a:prstGeom>
          <a:solidFill>
            <a:schemeClr val="bg1">
              <a:alpha val="5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1034" name="Rectangle 15"/>
          <p:cNvSpPr>
            <a:spLocks noChangeArrowheads="1"/>
          </p:cNvSpPr>
          <p:nvPr/>
        </p:nvSpPr>
        <p:spPr bwMode="auto">
          <a:xfrm>
            <a:off x="104775" y="700088"/>
            <a:ext cx="261938" cy="266700"/>
          </a:xfrm>
          <a:prstGeom prst="rect">
            <a:avLst/>
          </a:prstGeom>
          <a:solidFill>
            <a:schemeClr val="bg1">
              <a:alpha val="8980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1035" name="Text Box 16"/>
          <p:cNvSpPr txBox="1">
            <a:spLocks noChangeArrowheads="1"/>
          </p:cNvSpPr>
          <p:nvPr/>
        </p:nvSpPr>
        <p:spPr bwMode="auto">
          <a:xfrm>
            <a:off x="7839075" y="64008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algn="r" fontAlgn="base">
              <a:spcBef>
                <a:spcPct val="0"/>
              </a:spcBef>
              <a:spcAft>
                <a:spcPct val="0"/>
              </a:spcAft>
              <a:defRPr/>
            </a:pPr>
            <a:r>
              <a:rPr lang="en-US" altLang="zh-CN" sz="2000" b="0" i="1" smtClean="0">
                <a:solidFill>
                  <a:srgbClr val="FFFFFF"/>
                </a:solidFill>
                <a:latin typeface="Arial Black" pitchFamily="34" charset="0"/>
                <a:ea typeface="宋体" pitchFamily="2" charset="-122"/>
              </a:rPr>
              <a:t>LOGO</a:t>
            </a:r>
          </a:p>
        </p:txBody>
      </p:sp>
      <p:pic>
        <p:nvPicPr>
          <p:cNvPr id="1036" name="Picture 17" descr="a_1"/>
          <p:cNvPicPr>
            <a:picLocks noChangeAspect="1" noChangeArrowheads="1"/>
          </p:cNvPicPr>
          <p:nvPr/>
        </p:nvPicPr>
        <p:blipFill>
          <a:blip r:embed="rId19" cstate="print">
            <a:extLst>
              <a:ext uri="{28A0092B-C50C-407E-A947-70E740481C1C}">
                <a14:useLocalDpi xmlns:a14="http://schemas.microsoft.com/office/drawing/2010/main" val="0"/>
              </a:ext>
            </a:extLst>
          </a:blip>
          <a:srcRect r="2174"/>
          <a:stretch>
            <a:fillRect/>
          </a:stretch>
        </p:blipFill>
        <p:spPr bwMode="auto">
          <a:xfrm>
            <a:off x="3657600" y="0"/>
            <a:ext cx="4800600"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2"/>
          <p:cNvSpPr>
            <a:spLocks noGrp="1" noChangeArrowheads="1"/>
          </p:cNvSpPr>
          <p:nvPr>
            <p:ph type="title"/>
          </p:nvPr>
        </p:nvSpPr>
        <p:spPr bwMode="auto">
          <a:xfrm>
            <a:off x="750888" y="446088"/>
            <a:ext cx="7086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38" name="Rectangle 3"/>
          <p:cNvSpPr>
            <a:spLocks noGrp="1" noChangeArrowheads="1"/>
          </p:cNvSpPr>
          <p:nvPr>
            <p:ph type="body" idx="1"/>
          </p:nvPr>
        </p:nvSpPr>
        <p:spPr bwMode="auto">
          <a:xfrm>
            <a:off x="457200" y="1230313"/>
            <a:ext cx="8229600" cy="509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39" name="Rectangle 4"/>
          <p:cNvSpPr>
            <a:spLocks noGrp="1" noChangeArrowheads="1"/>
          </p:cNvSpPr>
          <p:nvPr>
            <p:ph type="dt" sz="half" idx="2"/>
          </p:nvPr>
        </p:nvSpPr>
        <p:spPr bwMode="auto">
          <a:xfrm>
            <a:off x="6019800" y="6499225"/>
            <a:ext cx="2133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FontTx/>
              <a:buNone/>
              <a:defRPr sz="900">
                <a:ea typeface="宋体" pitchFamily="2" charset="-122"/>
              </a:defRPr>
            </a:lvl1pPr>
          </a:lstStyle>
          <a:p>
            <a:pPr fontAlgn="base">
              <a:spcAft>
                <a:spcPct val="0"/>
              </a:spcAft>
              <a:defRPr/>
            </a:pPr>
            <a:r>
              <a:rPr lang="en-US" altLang="zh-CN" b="1">
                <a:solidFill>
                  <a:srgbClr val="000000"/>
                </a:solidFill>
              </a:rPr>
              <a:t>www.1ppt.com</a:t>
            </a:r>
          </a:p>
        </p:txBody>
      </p:sp>
      <p:sp>
        <p:nvSpPr>
          <p:cNvPr id="1040" name="Rectangle 5"/>
          <p:cNvSpPr>
            <a:spLocks noGrp="1" noChangeArrowheads="1"/>
          </p:cNvSpPr>
          <p:nvPr>
            <p:ph type="ftr" sz="quarter" idx="3"/>
          </p:nvPr>
        </p:nvSpPr>
        <p:spPr bwMode="auto">
          <a:xfrm>
            <a:off x="447675" y="6477000"/>
            <a:ext cx="2209800" cy="24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FontTx/>
              <a:buNone/>
              <a:defRPr sz="1000" b="0">
                <a:latin typeface="Arial" pitchFamily="34" charset="0"/>
                <a:ea typeface="宋体" pitchFamily="2" charset="-122"/>
              </a:defRPr>
            </a:lvl1pPr>
          </a:lstStyle>
          <a:p>
            <a:pPr algn="ctr" fontAlgn="base">
              <a:spcAft>
                <a:spcPct val="0"/>
              </a:spcAft>
              <a:defRPr/>
            </a:pPr>
            <a:endParaRPr lang="zh-CN" altLang="en-US">
              <a:solidFill>
                <a:srgbClr val="000000"/>
              </a:solidFill>
            </a:endParaRPr>
          </a:p>
        </p:txBody>
      </p:sp>
      <p:sp>
        <p:nvSpPr>
          <p:cNvPr id="1041" name="Rectangle 6"/>
          <p:cNvSpPr>
            <a:spLocks noGrp="1" noChangeArrowheads="1"/>
          </p:cNvSpPr>
          <p:nvPr>
            <p:ph type="sldNum" sz="quarter" idx="4"/>
          </p:nvPr>
        </p:nvSpPr>
        <p:spPr bwMode="auto">
          <a:xfrm>
            <a:off x="4038600" y="6477000"/>
            <a:ext cx="1219200" cy="24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FontTx/>
              <a:buNone/>
              <a:defRPr sz="1000" b="0">
                <a:latin typeface="Arial" pitchFamily="34" charset="0"/>
                <a:ea typeface="宋体" pitchFamily="2" charset="-122"/>
              </a:defRPr>
            </a:lvl1pPr>
          </a:lstStyle>
          <a:p>
            <a:pPr algn="ctr" fontAlgn="base">
              <a:spcAft>
                <a:spcPct val="0"/>
              </a:spcAft>
              <a:defRPr/>
            </a:pPr>
            <a:fld id="{2B7C933F-D824-4B8D-9897-6367E670D742}" type="slidenum">
              <a:rPr lang="en-US" altLang="zh-CN">
                <a:solidFill>
                  <a:srgbClr val="000000"/>
                </a:solidFill>
              </a:rPr>
              <a:pPr algn="ctr" fontAlgn="base">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398127812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wipe(up)">
                                      <p:cBhvr>
                                        <p:cTn id="7" dur="500"/>
                                        <p:tgtEl>
                                          <p:spTgt spid="1028"/>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1000"/>
                                        <p:tgtEl>
                                          <p:spTgt spid="1026"/>
                                        </p:tgtEl>
                                      </p:cBhvr>
                                    </p:animEffect>
                                  </p:childTnLst>
                                </p:cTn>
                              </p:par>
                            </p:childTnLst>
                          </p:cTn>
                        </p:par>
                        <p:par>
                          <p:cTn id="12" fill="hold" nodeType="afterGroup">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037"/>
                                        </p:tgtEl>
                                        <p:attrNameLst>
                                          <p:attrName>style.visibility</p:attrName>
                                        </p:attrNameLst>
                                      </p:cBhvr>
                                      <p:to>
                                        <p:strVal val="visible"/>
                                      </p:to>
                                    </p:set>
                                    <p:animEffect transition="in" filter="wipe(left)">
                                      <p:cBhvr>
                                        <p:cTn id="15" dur="1000"/>
                                        <p:tgtEl>
                                          <p:spTgt spid="1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7" grpId="0" autoUpdateAnimBg="0"/>
    </p:bldLst>
  </p:timing>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Verdana" pitchFamily="34" charset="0"/>
          <a:cs typeface="Arial" pitchFamily="34" charset="0"/>
        </a:defRPr>
      </a:lvl2pPr>
      <a:lvl3pPr algn="l" rtl="0" eaLnBrk="0" fontAlgn="base" hangingPunct="0">
        <a:spcBef>
          <a:spcPct val="0"/>
        </a:spcBef>
        <a:spcAft>
          <a:spcPct val="0"/>
        </a:spcAft>
        <a:defRPr sz="2800" b="1">
          <a:solidFill>
            <a:schemeClr val="tx2"/>
          </a:solidFill>
          <a:latin typeface="Verdana" pitchFamily="34" charset="0"/>
          <a:cs typeface="Arial" pitchFamily="34" charset="0"/>
        </a:defRPr>
      </a:lvl3pPr>
      <a:lvl4pPr algn="l" rtl="0" eaLnBrk="0" fontAlgn="base" hangingPunct="0">
        <a:spcBef>
          <a:spcPct val="0"/>
        </a:spcBef>
        <a:spcAft>
          <a:spcPct val="0"/>
        </a:spcAft>
        <a:defRPr sz="2800" b="1">
          <a:solidFill>
            <a:schemeClr val="tx2"/>
          </a:solidFill>
          <a:latin typeface="Verdana" pitchFamily="34" charset="0"/>
          <a:cs typeface="Arial" pitchFamily="34" charset="0"/>
        </a:defRPr>
      </a:lvl4pPr>
      <a:lvl5pPr algn="l" rtl="0" eaLnBrk="0" fontAlgn="base" hangingPunct="0">
        <a:spcBef>
          <a:spcPct val="0"/>
        </a:spcBef>
        <a:spcAft>
          <a:spcPct val="0"/>
        </a:spcAft>
        <a:defRPr sz="2800" b="1">
          <a:solidFill>
            <a:schemeClr val="tx2"/>
          </a:solidFill>
          <a:latin typeface="Verdana" pitchFamily="34" charset="0"/>
          <a:cs typeface="Arial" pitchFamily="34" charset="0"/>
        </a:defRPr>
      </a:lvl5pPr>
      <a:lvl6pPr marL="457200" algn="l" rtl="0" eaLnBrk="0" fontAlgn="base" hangingPunct="0">
        <a:spcBef>
          <a:spcPct val="0"/>
        </a:spcBef>
        <a:spcAft>
          <a:spcPct val="0"/>
        </a:spcAft>
        <a:defRPr sz="2800" b="1">
          <a:solidFill>
            <a:schemeClr val="tx2"/>
          </a:solidFill>
          <a:latin typeface="Verdana" pitchFamily="34" charset="0"/>
          <a:cs typeface="Arial" pitchFamily="34" charset="0"/>
        </a:defRPr>
      </a:lvl6pPr>
      <a:lvl7pPr marL="914400" algn="l" rtl="0" eaLnBrk="0" fontAlgn="base" hangingPunct="0">
        <a:spcBef>
          <a:spcPct val="0"/>
        </a:spcBef>
        <a:spcAft>
          <a:spcPct val="0"/>
        </a:spcAft>
        <a:defRPr sz="2800" b="1">
          <a:solidFill>
            <a:schemeClr val="tx2"/>
          </a:solidFill>
          <a:latin typeface="Verdana" pitchFamily="34" charset="0"/>
          <a:cs typeface="Arial" pitchFamily="34" charset="0"/>
        </a:defRPr>
      </a:lvl7pPr>
      <a:lvl8pPr marL="1371600" algn="l" rtl="0" eaLnBrk="0" fontAlgn="base" hangingPunct="0">
        <a:spcBef>
          <a:spcPct val="0"/>
        </a:spcBef>
        <a:spcAft>
          <a:spcPct val="0"/>
        </a:spcAft>
        <a:defRPr sz="2800" b="1">
          <a:solidFill>
            <a:schemeClr val="tx2"/>
          </a:solidFill>
          <a:latin typeface="Verdana" pitchFamily="34" charset="0"/>
          <a:cs typeface="Arial" pitchFamily="34" charset="0"/>
        </a:defRPr>
      </a:lvl8pPr>
      <a:lvl9pPr marL="1828800" algn="l" rtl="0" eaLnBrk="0" fontAlgn="base" hangingPunct="0">
        <a:spcBef>
          <a:spcPct val="0"/>
        </a:spcBef>
        <a:spcAft>
          <a:spcPct val="0"/>
        </a:spcAft>
        <a:defRPr sz="2800" b="1">
          <a:solidFill>
            <a:schemeClr val="tx2"/>
          </a:solidFill>
          <a:latin typeface="Verdana"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pitchFamily="34" charset="0"/>
          <a:cs typeface="+mn-cs"/>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mn-cs"/>
        </a:defRPr>
      </a:lvl3pPr>
      <a:lvl4pPr marL="1600200" indent="-228600" algn="l" rtl="0" eaLnBrk="0" fontAlgn="base" hangingPunct="0">
        <a:spcBef>
          <a:spcPct val="20000"/>
        </a:spcBef>
        <a:spcAft>
          <a:spcPct val="0"/>
        </a:spcAft>
        <a:buChar char="–"/>
        <a:defRPr sz="2000">
          <a:solidFill>
            <a:schemeClr val="tx1"/>
          </a:solidFill>
          <a:latin typeface="Arial" pitchFamily="34" charset="0"/>
          <a:cs typeface="+mn-cs"/>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mn-cs"/>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mn-cs"/>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mn-cs"/>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mn-cs"/>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chemeClr val="bg1"/>
            </a:gs>
            <a:gs pos="50000">
              <a:srgbClr val="FEFCF6"/>
            </a:gs>
            <a:gs pos="100000">
              <a:schemeClr val="bg1"/>
            </a:gs>
          </a:gsLst>
          <a:lin ang="5400000" scaled="1"/>
        </a:gradFill>
        <a:effectLst/>
      </p:bgPr>
    </p:bg>
    <p:spTree>
      <p:nvGrpSpPr>
        <p:cNvPr id="1" name=""/>
        <p:cNvGrpSpPr/>
        <p:nvPr/>
      </p:nvGrpSpPr>
      <p:grpSpPr>
        <a:xfrm>
          <a:off x="0" y="0"/>
          <a:ext cx="0" cy="0"/>
          <a:chOff x="0" y="0"/>
          <a:chExt cx="0" cy="0"/>
        </a:xfrm>
      </p:grpSpPr>
      <p:pic>
        <p:nvPicPr>
          <p:cNvPr id="2050" name="Picture 7" descr="back_w"/>
          <p:cNvPicPr>
            <a:picLocks noChangeAspect="1" noChangeArrowheads="1"/>
          </p:cNvPicPr>
          <p:nvPr/>
        </p:nvPicPr>
        <p:blipFill>
          <a:blip r:embed="rId13" cstate="print">
            <a:extLst>
              <a:ext uri="{28A0092B-C50C-407E-A947-70E740481C1C}">
                <a14:useLocalDpi xmlns:a14="http://schemas.microsoft.com/office/drawing/2010/main" val="0"/>
              </a:ext>
            </a:extLst>
          </a:blip>
          <a:srcRect l="6285"/>
          <a:stretch>
            <a:fillRect/>
          </a:stretch>
        </p:blipFill>
        <p:spPr bwMode="auto">
          <a:xfrm>
            <a:off x="1524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8" descr="w_box"/>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119688" y="2901950"/>
            <a:ext cx="3990975"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9" descr="a"/>
          <p:cNvPicPr>
            <a:picLocks noChangeAspect="1" noChangeArrowheads="1"/>
          </p:cNvPicPr>
          <p:nvPr/>
        </p:nvPicPr>
        <p:blipFill>
          <a:blip r:embed="rId15" cstate="print">
            <a:extLst>
              <a:ext uri="{28A0092B-C50C-407E-A947-70E740481C1C}">
                <a14:useLocalDpi xmlns:a14="http://schemas.microsoft.com/office/drawing/2010/main" val="0"/>
              </a:ext>
            </a:extLst>
          </a:blip>
          <a:srcRect t="824"/>
          <a:stretch>
            <a:fillRect/>
          </a:stretch>
        </p:blipFill>
        <p:spPr bwMode="auto">
          <a:xfrm>
            <a:off x="0" y="0"/>
            <a:ext cx="38925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10"/>
          <p:cNvSpPr>
            <a:spLocks noChangeArrowheads="1"/>
          </p:cNvSpPr>
          <p:nvPr/>
        </p:nvSpPr>
        <p:spPr bwMode="auto">
          <a:xfrm>
            <a:off x="95250" y="100013"/>
            <a:ext cx="261938"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54" name="Rectangle 11"/>
          <p:cNvSpPr>
            <a:spLocks noChangeArrowheads="1"/>
          </p:cNvSpPr>
          <p:nvPr/>
        </p:nvSpPr>
        <p:spPr bwMode="auto">
          <a:xfrm>
            <a:off x="395288" y="100013"/>
            <a:ext cx="261937"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55" name="Rectangle 12"/>
          <p:cNvSpPr>
            <a:spLocks noChangeArrowheads="1"/>
          </p:cNvSpPr>
          <p:nvPr/>
        </p:nvSpPr>
        <p:spPr bwMode="auto">
          <a:xfrm>
            <a:off x="695325" y="100013"/>
            <a:ext cx="261938"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56" name="Rectangle 13"/>
          <p:cNvSpPr>
            <a:spLocks noChangeArrowheads="1"/>
          </p:cNvSpPr>
          <p:nvPr/>
        </p:nvSpPr>
        <p:spPr bwMode="auto">
          <a:xfrm>
            <a:off x="395288" y="400050"/>
            <a:ext cx="261937"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57" name="Rectangle 14"/>
          <p:cNvSpPr>
            <a:spLocks noChangeArrowheads="1"/>
          </p:cNvSpPr>
          <p:nvPr/>
        </p:nvSpPr>
        <p:spPr bwMode="auto">
          <a:xfrm>
            <a:off x="95250" y="400050"/>
            <a:ext cx="261938"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58" name="Rectangle 15"/>
          <p:cNvSpPr>
            <a:spLocks noChangeArrowheads="1"/>
          </p:cNvSpPr>
          <p:nvPr/>
        </p:nvSpPr>
        <p:spPr bwMode="auto">
          <a:xfrm>
            <a:off x="95250" y="700088"/>
            <a:ext cx="261938" cy="266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pic>
        <p:nvPicPr>
          <p:cNvPr id="2059" name="Picture 16" descr="d"/>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810000" y="0"/>
            <a:ext cx="533400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7" descr="b"/>
          <p:cNvPicPr>
            <a:picLocks noChangeAspect="1" noChangeArrowheads="1"/>
          </p:cNvPicPr>
          <p:nvPr/>
        </p:nvPicPr>
        <p:blipFill>
          <a:blip r:embed="rId17" cstate="print">
            <a:extLst>
              <a:ext uri="{28A0092B-C50C-407E-A947-70E740481C1C}">
                <a14:useLocalDpi xmlns:a14="http://schemas.microsoft.com/office/drawing/2010/main" val="0"/>
              </a:ext>
            </a:extLst>
          </a:blip>
          <a:srcRect t="8556"/>
          <a:stretch>
            <a:fillRect/>
          </a:stretch>
        </p:blipFill>
        <p:spPr bwMode="auto">
          <a:xfrm>
            <a:off x="3886200" y="-217488"/>
            <a:ext cx="2209800" cy="2120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Rectangle 19"/>
          <p:cNvSpPr>
            <a:spLocks noChangeArrowheads="1"/>
          </p:cNvSpPr>
          <p:nvPr/>
        </p:nvSpPr>
        <p:spPr bwMode="auto">
          <a:xfrm>
            <a:off x="5305425" y="5543550"/>
            <a:ext cx="1100138" cy="1095375"/>
          </a:xfrm>
          <a:prstGeom prst="rect">
            <a:avLst/>
          </a:prstGeom>
          <a:blipFill dpi="0" rotWithShape="1">
            <a:blip r:embed="rId18"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62" name="Rectangle 20"/>
          <p:cNvSpPr>
            <a:spLocks noChangeArrowheads="1"/>
          </p:cNvSpPr>
          <p:nvPr/>
        </p:nvSpPr>
        <p:spPr bwMode="auto">
          <a:xfrm>
            <a:off x="7824788" y="5543550"/>
            <a:ext cx="1100137" cy="1095375"/>
          </a:xfrm>
          <a:prstGeom prst="rect">
            <a:avLst/>
          </a:prstGeom>
          <a:blipFill dpi="0" rotWithShape="1">
            <a:blip r:embed="rId19"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63" name="Rectangle 22" descr="4"/>
          <p:cNvSpPr>
            <a:spLocks noChangeArrowheads="1"/>
          </p:cNvSpPr>
          <p:nvPr/>
        </p:nvSpPr>
        <p:spPr bwMode="auto">
          <a:xfrm>
            <a:off x="6562725" y="4291013"/>
            <a:ext cx="1100138" cy="1095375"/>
          </a:xfrm>
          <a:prstGeom prst="rect">
            <a:avLst/>
          </a:prstGeom>
          <a:blipFill dpi="0" rotWithShape="1">
            <a:blip r:embed="rId20"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64" name="Rectangle 23"/>
          <p:cNvSpPr>
            <a:spLocks noChangeArrowheads="1"/>
          </p:cNvSpPr>
          <p:nvPr/>
        </p:nvSpPr>
        <p:spPr bwMode="auto">
          <a:xfrm>
            <a:off x="7824788" y="3038475"/>
            <a:ext cx="1100137" cy="1095375"/>
          </a:xfrm>
          <a:prstGeom prst="rect">
            <a:avLst/>
          </a:prstGeom>
          <a:blipFill dpi="0" rotWithShape="1">
            <a:blip r:embed="rId21"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65" name="Text Box 24"/>
          <p:cNvSpPr txBox="1">
            <a:spLocks noChangeArrowheads="1"/>
          </p:cNvSpPr>
          <p:nvPr/>
        </p:nvSpPr>
        <p:spPr bwMode="auto">
          <a:xfrm>
            <a:off x="7429500" y="171450"/>
            <a:ext cx="144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algn="r" fontAlgn="base">
              <a:spcBef>
                <a:spcPct val="0"/>
              </a:spcBef>
              <a:spcAft>
                <a:spcPct val="0"/>
              </a:spcAft>
              <a:defRPr/>
            </a:pPr>
            <a:r>
              <a:rPr lang="en-US" altLang="zh-CN" sz="2000" b="0" i="1" smtClean="0">
                <a:solidFill>
                  <a:srgbClr val="FFFFFF"/>
                </a:solidFill>
                <a:latin typeface="Arial Black" pitchFamily="34" charset="0"/>
                <a:ea typeface="宋体" pitchFamily="2" charset="-122"/>
              </a:rPr>
              <a:t>LOGO</a:t>
            </a:r>
          </a:p>
        </p:txBody>
      </p:sp>
      <p:sp>
        <p:nvSpPr>
          <p:cNvPr id="2066" name="Rectangle 25"/>
          <p:cNvSpPr>
            <a:spLocks noChangeArrowheads="1"/>
          </p:cNvSpPr>
          <p:nvPr/>
        </p:nvSpPr>
        <p:spPr bwMode="auto">
          <a:xfrm>
            <a:off x="6578600" y="5540375"/>
            <a:ext cx="1074738" cy="108902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67" name="Rectangle 26"/>
          <p:cNvSpPr>
            <a:spLocks noChangeArrowheads="1"/>
          </p:cNvSpPr>
          <p:nvPr/>
        </p:nvSpPr>
        <p:spPr bwMode="auto">
          <a:xfrm>
            <a:off x="7840663" y="4291013"/>
            <a:ext cx="1074737" cy="1089025"/>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chemeClr val="tx1"/>
                </a:solidFill>
                <a:latin typeface="Verdana" pitchFamily="34" charset="0"/>
                <a:cs typeface="Arial" pitchFamily="34" charset="0"/>
              </a:defRPr>
            </a:lvl1pPr>
            <a:lvl2pPr marL="742950" indent="-285750">
              <a:defRPr sz="2400" b="1">
                <a:solidFill>
                  <a:schemeClr val="tx1"/>
                </a:solidFill>
                <a:latin typeface="Verdana" pitchFamily="34" charset="0"/>
                <a:cs typeface="Arial" pitchFamily="34" charset="0"/>
              </a:defRPr>
            </a:lvl2pPr>
            <a:lvl3pPr marL="1143000" indent="-228600">
              <a:defRPr sz="2400" b="1">
                <a:solidFill>
                  <a:schemeClr val="tx1"/>
                </a:solidFill>
                <a:latin typeface="Verdana" pitchFamily="34" charset="0"/>
                <a:cs typeface="Arial" pitchFamily="34" charset="0"/>
              </a:defRPr>
            </a:lvl3pPr>
            <a:lvl4pPr marL="1600200" indent="-228600">
              <a:defRPr sz="2400" b="1">
                <a:solidFill>
                  <a:schemeClr val="tx1"/>
                </a:solidFill>
                <a:latin typeface="Verdana" pitchFamily="34" charset="0"/>
                <a:cs typeface="Arial" pitchFamily="34" charset="0"/>
              </a:defRPr>
            </a:lvl4pPr>
            <a:lvl5pPr marL="2057400" indent="-228600">
              <a:defRPr sz="2400" b="1">
                <a:solidFill>
                  <a:schemeClr val="tx1"/>
                </a:solidFill>
                <a:latin typeface="Verdana" pitchFamily="34" charset="0"/>
                <a:cs typeface="Arial" pitchFamily="34" charset="0"/>
              </a:defRPr>
            </a:lvl5pPr>
            <a:lvl6pPr marL="25146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6pPr>
            <a:lvl7pPr marL="29718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7pPr>
            <a:lvl8pPr marL="34290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8pPr>
            <a:lvl9pPr marL="3886200" indent="-228600" algn="ctr" eaLnBrk="0" fontAlgn="base" hangingPunct="0">
              <a:lnSpc>
                <a:spcPct val="90000"/>
              </a:lnSpc>
              <a:spcBef>
                <a:spcPct val="20000"/>
              </a:spcBef>
              <a:spcAft>
                <a:spcPct val="0"/>
              </a:spcAft>
              <a:buClr>
                <a:schemeClr val="hlink"/>
              </a:buClr>
              <a:buFont typeface="Wingdings" pitchFamily="2" charset="2"/>
              <a:defRPr sz="2400" b="1">
                <a:solidFill>
                  <a:schemeClr val="tx1"/>
                </a:solidFill>
                <a:latin typeface="Verdana" pitchFamily="34" charset="0"/>
                <a:cs typeface="Arial" pitchFamily="34" charset="0"/>
              </a:defRPr>
            </a:lvl9pPr>
          </a:lstStyle>
          <a:p>
            <a:pPr fontAlgn="base">
              <a:spcBef>
                <a:spcPct val="0"/>
              </a:spcBef>
              <a:spcAft>
                <a:spcPct val="0"/>
              </a:spcAft>
              <a:defRPr/>
            </a:pPr>
            <a:endParaRPr lang="zh-CN" altLang="zh-CN" sz="1800" b="0" smtClean="0">
              <a:solidFill>
                <a:srgbClr val="000000"/>
              </a:solidFill>
              <a:latin typeface="Arial" pitchFamily="34" charset="0"/>
              <a:ea typeface="宋体" pitchFamily="2" charset="-122"/>
            </a:endParaRPr>
          </a:p>
        </p:txBody>
      </p:sp>
      <p:sp>
        <p:nvSpPr>
          <p:cNvPr id="2068" name="Rectangle 2"/>
          <p:cNvSpPr>
            <a:spLocks noGrp="1" noChangeArrowheads="1"/>
          </p:cNvSpPr>
          <p:nvPr>
            <p:ph type="title"/>
          </p:nvPr>
        </p:nvSpPr>
        <p:spPr bwMode="auto">
          <a:xfrm>
            <a:off x="750888" y="446088"/>
            <a:ext cx="7086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69" name="Rectangle 3"/>
          <p:cNvSpPr>
            <a:spLocks noGrp="1" noChangeArrowheads="1"/>
          </p:cNvSpPr>
          <p:nvPr>
            <p:ph type="body" idx="1"/>
          </p:nvPr>
        </p:nvSpPr>
        <p:spPr bwMode="auto">
          <a:xfrm>
            <a:off x="457200" y="1230313"/>
            <a:ext cx="8229600" cy="509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70" name="Rectangle 4"/>
          <p:cNvSpPr>
            <a:spLocks noGrp="1" noChangeArrowheads="1"/>
          </p:cNvSpPr>
          <p:nvPr>
            <p:ph type="dt" sz="half" idx="2"/>
          </p:nvPr>
        </p:nvSpPr>
        <p:spPr bwMode="auto">
          <a:xfrm>
            <a:off x="457200" y="6477000"/>
            <a:ext cx="2133600" cy="24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buClrTx/>
              <a:buFontTx/>
              <a:buNone/>
              <a:defRPr sz="1200" b="0">
                <a:latin typeface="Arial" pitchFamily="34" charset="0"/>
                <a:ea typeface="宋体" pitchFamily="2" charset="-122"/>
              </a:defRPr>
            </a:lvl1pPr>
          </a:lstStyle>
          <a:p>
            <a:pPr fontAlgn="base">
              <a:spcAft>
                <a:spcPct val="0"/>
              </a:spcAft>
              <a:defRPr/>
            </a:pPr>
            <a:endParaRPr lang="zh-CN" altLang="zh-CN">
              <a:solidFill>
                <a:srgbClr val="000000"/>
              </a:solidFill>
            </a:endParaRPr>
          </a:p>
        </p:txBody>
      </p:sp>
      <p:sp>
        <p:nvSpPr>
          <p:cNvPr id="2071" name="Rectangle 5"/>
          <p:cNvSpPr>
            <a:spLocks noGrp="1" noChangeArrowheads="1"/>
          </p:cNvSpPr>
          <p:nvPr>
            <p:ph type="ftr" sz="quarter" idx="3"/>
          </p:nvPr>
        </p:nvSpPr>
        <p:spPr bwMode="auto">
          <a:xfrm>
            <a:off x="3124200" y="6477000"/>
            <a:ext cx="2895600" cy="24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FontTx/>
              <a:buNone/>
              <a:defRPr sz="1200" b="0">
                <a:latin typeface="Arial" pitchFamily="34" charset="0"/>
                <a:ea typeface="宋体" pitchFamily="2" charset="-122"/>
              </a:defRPr>
            </a:lvl1pPr>
          </a:lstStyle>
          <a:p>
            <a:pPr algn="ctr" fontAlgn="base">
              <a:spcAft>
                <a:spcPct val="0"/>
              </a:spcAft>
              <a:defRPr/>
            </a:pPr>
            <a:endParaRPr lang="zh-CN" altLang="zh-CN">
              <a:solidFill>
                <a:srgbClr val="000000"/>
              </a:solidFill>
            </a:endParaRPr>
          </a:p>
        </p:txBody>
      </p:sp>
      <p:sp>
        <p:nvSpPr>
          <p:cNvPr id="2072" name="Rectangle 6"/>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FontTx/>
              <a:buNone/>
              <a:defRPr sz="1200" b="0">
                <a:latin typeface="Arial" pitchFamily="34" charset="0"/>
                <a:ea typeface="宋体" pitchFamily="2" charset="-122"/>
              </a:defRPr>
            </a:lvl1pPr>
          </a:lstStyle>
          <a:p>
            <a:pPr fontAlgn="base">
              <a:spcAft>
                <a:spcPct val="0"/>
              </a:spcAft>
              <a:defRPr/>
            </a:pPr>
            <a:fld id="{140F8289-CDC7-46C3-AC16-A1685FDD352E}" type="slidenum">
              <a:rPr lang="en-US" altLang="zh-CN">
                <a:solidFill>
                  <a:srgbClr val="000000"/>
                </a:solidFill>
              </a:rPr>
              <a:pPr fontAlgn="base">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183437063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ipe(up)">
                                      <p:cBhvr>
                                        <p:cTn id="7" dur="1000"/>
                                        <p:tgtEl>
                                          <p:spTgt spid="2052"/>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2059"/>
                                        </p:tgtEl>
                                        <p:attrNameLst>
                                          <p:attrName>style.visibility</p:attrName>
                                        </p:attrNameLst>
                                      </p:cBhvr>
                                      <p:to>
                                        <p:strVal val="visible"/>
                                      </p:to>
                                    </p:set>
                                    <p:animEffect transition="in" filter="fade">
                                      <p:cBhvr>
                                        <p:cTn id="11" dur="1000"/>
                                        <p:tgtEl>
                                          <p:spTgt spid="2059"/>
                                        </p:tgtEl>
                                      </p:cBhvr>
                                    </p:animEffect>
                                  </p:childTnLst>
                                </p:cTn>
                              </p:par>
                            </p:childTnLst>
                          </p:cTn>
                        </p:par>
                        <p:par>
                          <p:cTn id="12" fill="hold" nodeType="afterGroup">
                            <p:stCondLst>
                              <p:cond delay="2000"/>
                            </p:stCondLst>
                            <p:childTnLst>
                              <p:par>
                                <p:cTn id="13" presetID="22" presetClass="entr" presetSubtype="1" fill="hold" nodeType="afterEffect">
                                  <p:stCondLst>
                                    <p:cond delay="0"/>
                                  </p:stCondLst>
                                  <p:childTnLst>
                                    <p:set>
                                      <p:cBhvr>
                                        <p:cTn id="14" dur="1" fill="hold">
                                          <p:stCondLst>
                                            <p:cond delay="0"/>
                                          </p:stCondLst>
                                        </p:cTn>
                                        <p:tgtEl>
                                          <p:spTgt spid="2060"/>
                                        </p:tgtEl>
                                        <p:attrNameLst>
                                          <p:attrName>style.visibility</p:attrName>
                                        </p:attrNameLst>
                                      </p:cBhvr>
                                      <p:to>
                                        <p:strVal val="visible"/>
                                      </p:to>
                                    </p:set>
                                    <p:animEffect transition="in" filter="wipe(up)">
                                      <p:cBhvr>
                                        <p:cTn id="15" dur="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Verdana" pitchFamily="34" charset="0"/>
          <a:cs typeface="Arial" pitchFamily="34" charset="0"/>
        </a:defRPr>
      </a:lvl2pPr>
      <a:lvl3pPr algn="l" rtl="0" eaLnBrk="0" fontAlgn="base" hangingPunct="0">
        <a:spcBef>
          <a:spcPct val="0"/>
        </a:spcBef>
        <a:spcAft>
          <a:spcPct val="0"/>
        </a:spcAft>
        <a:defRPr sz="2800" b="1">
          <a:solidFill>
            <a:schemeClr val="tx2"/>
          </a:solidFill>
          <a:latin typeface="Verdana" pitchFamily="34" charset="0"/>
          <a:cs typeface="Arial" pitchFamily="34" charset="0"/>
        </a:defRPr>
      </a:lvl3pPr>
      <a:lvl4pPr algn="l" rtl="0" eaLnBrk="0" fontAlgn="base" hangingPunct="0">
        <a:spcBef>
          <a:spcPct val="0"/>
        </a:spcBef>
        <a:spcAft>
          <a:spcPct val="0"/>
        </a:spcAft>
        <a:defRPr sz="2800" b="1">
          <a:solidFill>
            <a:schemeClr val="tx2"/>
          </a:solidFill>
          <a:latin typeface="Verdana" pitchFamily="34" charset="0"/>
          <a:cs typeface="Arial" pitchFamily="34" charset="0"/>
        </a:defRPr>
      </a:lvl4pPr>
      <a:lvl5pPr algn="l" rtl="0" eaLnBrk="0" fontAlgn="base" hangingPunct="0">
        <a:spcBef>
          <a:spcPct val="0"/>
        </a:spcBef>
        <a:spcAft>
          <a:spcPct val="0"/>
        </a:spcAft>
        <a:defRPr sz="2800" b="1">
          <a:solidFill>
            <a:schemeClr val="tx2"/>
          </a:solidFill>
          <a:latin typeface="Verdana" pitchFamily="34" charset="0"/>
          <a:cs typeface="Arial" pitchFamily="34" charset="0"/>
        </a:defRPr>
      </a:lvl5pPr>
      <a:lvl6pPr marL="457200" algn="l" rtl="0" eaLnBrk="0" fontAlgn="base" hangingPunct="0">
        <a:spcBef>
          <a:spcPct val="0"/>
        </a:spcBef>
        <a:spcAft>
          <a:spcPct val="0"/>
        </a:spcAft>
        <a:defRPr sz="2800" b="1">
          <a:solidFill>
            <a:schemeClr val="tx2"/>
          </a:solidFill>
          <a:latin typeface="Verdana" pitchFamily="34" charset="0"/>
          <a:cs typeface="Arial" pitchFamily="34" charset="0"/>
        </a:defRPr>
      </a:lvl6pPr>
      <a:lvl7pPr marL="914400" algn="l" rtl="0" eaLnBrk="0" fontAlgn="base" hangingPunct="0">
        <a:spcBef>
          <a:spcPct val="0"/>
        </a:spcBef>
        <a:spcAft>
          <a:spcPct val="0"/>
        </a:spcAft>
        <a:defRPr sz="2800" b="1">
          <a:solidFill>
            <a:schemeClr val="tx2"/>
          </a:solidFill>
          <a:latin typeface="Verdana" pitchFamily="34" charset="0"/>
          <a:cs typeface="Arial" pitchFamily="34" charset="0"/>
        </a:defRPr>
      </a:lvl7pPr>
      <a:lvl8pPr marL="1371600" algn="l" rtl="0" eaLnBrk="0" fontAlgn="base" hangingPunct="0">
        <a:spcBef>
          <a:spcPct val="0"/>
        </a:spcBef>
        <a:spcAft>
          <a:spcPct val="0"/>
        </a:spcAft>
        <a:defRPr sz="2800" b="1">
          <a:solidFill>
            <a:schemeClr val="tx2"/>
          </a:solidFill>
          <a:latin typeface="Verdana" pitchFamily="34" charset="0"/>
          <a:cs typeface="Arial" pitchFamily="34" charset="0"/>
        </a:defRPr>
      </a:lvl8pPr>
      <a:lvl9pPr marL="1828800" algn="l" rtl="0" eaLnBrk="0" fontAlgn="base" hangingPunct="0">
        <a:spcBef>
          <a:spcPct val="0"/>
        </a:spcBef>
        <a:spcAft>
          <a:spcPct val="0"/>
        </a:spcAft>
        <a:defRPr sz="2800" b="1">
          <a:solidFill>
            <a:schemeClr val="tx2"/>
          </a:solidFill>
          <a:latin typeface="Verdana"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pitchFamily="34" charset="0"/>
          <a:cs typeface="+mn-cs"/>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mn-cs"/>
        </a:defRPr>
      </a:lvl3pPr>
      <a:lvl4pPr marL="1600200" indent="-228600" algn="l" rtl="0" eaLnBrk="0" fontAlgn="base" hangingPunct="0">
        <a:spcBef>
          <a:spcPct val="20000"/>
        </a:spcBef>
        <a:spcAft>
          <a:spcPct val="0"/>
        </a:spcAft>
        <a:buChar char="–"/>
        <a:defRPr sz="2000">
          <a:solidFill>
            <a:schemeClr val="tx1"/>
          </a:solidFill>
          <a:latin typeface="Arial" pitchFamily="34" charset="0"/>
          <a:cs typeface="+mn-cs"/>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mn-cs"/>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mn-cs"/>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mn-cs"/>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mn-cs"/>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18.xml"/><Relationship Id="rId4" Type="http://schemas.openxmlformats.org/officeDocument/2006/relationships/image" Target="../media/image1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9.xml"/><Relationship Id="rId1" Type="http://schemas.openxmlformats.org/officeDocument/2006/relationships/slideLayout" Target="../slideLayouts/slideLayout24.xml"/><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gif"/><Relationship Id="rId1" Type="http://schemas.openxmlformats.org/officeDocument/2006/relationships/slideLayout" Target="../slideLayouts/slideLayout24.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gif"/><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252413" y="2349500"/>
            <a:ext cx="7345362" cy="1296988"/>
          </a:xfrm>
        </p:spPr>
        <p:txBody>
          <a:bodyPr/>
          <a:lstStyle/>
          <a:p>
            <a:pPr algn="ctr" eaLnBrk="1" hangingPunct="1"/>
            <a:r>
              <a:rPr lang="zh-CN" altLang="en-US" sz="3600" dirty="0" smtClean="0">
                <a:ea typeface="宋体" pitchFamily="2" charset="-122"/>
              </a:rPr>
              <a:t>中文微博实体链接研究</a:t>
            </a:r>
            <a:endParaRPr lang="zh-CN" altLang="en-US" sz="3600" dirty="0" smtClean="0">
              <a:solidFill>
                <a:schemeClr val="tx1"/>
              </a:solidFill>
              <a:latin typeface="04b_09" charset="0"/>
              <a:ea typeface="华文新魏" pitchFamily="2" charset="-122"/>
            </a:endParaRPr>
          </a:p>
        </p:txBody>
      </p:sp>
      <p:pic>
        <p:nvPicPr>
          <p:cNvPr id="4099" name="Picture 10" descr="b2"/>
          <p:cNvPicPr>
            <a:picLocks noChangeAspect="1" noChangeArrowheads="1"/>
          </p:cNvPicPr>
          <p:nvPr/>
        </p:nvPicPr>
        <p:blipFill>
          <a:blip r:embed="rId2" cstate="print">
            <a:lum bright="6000" contrast="6000"/>
            <a:extLst>
              <a:ext uri="{28A0092B-C50C-407E-A947-70E740481C1C}">
                <a14:useLocalDpi xmlns:a14="http://schemas.microsoft.com/office/drawing/2010/main" val="0"/>
              </a:ext>
            </a:extLst>
          </a:blip>
          <a:srcRect/>
          <a:stretch>
            <a:fillRect/>
          </a:stretch>
        </p:blipFill>
        <p:spPr bwMode="auto">
          <a:xfrm>
            <a:off x="611188" y="981075"/>
            <a:ext cx="12366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13"/>
          <p:cNvSpPr>
            <a:spLocks noChangeArrowheads="1"/>
          </p:cNvSpPr>
          <p:nvPr/>
        </p:nvSpPr>
        <p:spPr bwMode="auto">
          <a:xfrm>
            <a:off x="6578600" y="5540375"/>
            <a:ext cx="1074738" cy="1089025"/>
          </a:xfrm>
          <a:prstGeom prst="rect">
            <a:avLst/>
          </a:prstGeom>
          <a:blipFill dpi="0" rotWithShape="1">
            <a:blip r:embed="rId3"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4101" name="Rectangle 15"/>
          <p:cNvSpPr>
            <a:spLocks noChangeArrowheads="1"/>
          </p:cNvSpPr>
          <p:nvPr/>
        </p:nvSpPr>
        <p:spPr bwMode="auto">
          <a:xfrm>
            <a:off x="7842250" y="4289425"/>
            <a:ext cx="1074738" cy="1089025"/>
          </a:xfrm>
          <a:prstGeom prst="rect">
            <a:avLst/>
          </a:prstGeom>
          <a:blipFill dpi="0" rotWithShape="1">
            <a:blip r:embed="rId4"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3078" name="副标题 6"/>
          <p:cNvSpPr>
            <a:spLocks noGrp="1"/>
          </p:cNvSpPr>
          <p:nvPr>
            <p:ph type="subTitle" idx="4294967295"/>
          </p:nvPr>
        </p:nvSpPr>
        <p:spPr>
          <a:xfrm>
            <a:off x="1116013" y="4076700"/>
            <a:ext cx="5462587" cy="2160588"/>
          </a:xfrm>
        </p:spPr>
        <p:txBody>
          <a:bodyPr/>
          <a:lstStyle/>
          <a:p>
            <a:pPr marL="0" indent="0">
              <a:buFont typeface="Wingdings" pitchFamily="2" charset="2"/>
              <a:buNone/>
            </a:pPr>
            <a:r>
              <a:rPr lang="en-US" altLang="zh-CN" dirty="0" smtClean="0">
                <a:latin typeface="华文新魏" pitchFamily="2" charset="-122"/>
                <a:ea typeface="华文新魏" pitchFamily="2" charset="-122"/>
              </a:rPr>
              <a:t>       -</a:t>
            </a:r>
            <a:r>
              <a:rPr lang="zh-CN" altLang="en-US" dirty="0" smtClean="0">
                <a:latin typeface="宋体" panose="02010600030101010101" pitchFamily="2" charset="-122"/>
                <a:ea typeface="宋体" panose="02010600030101010101" pitchFamily="2" charset="-122"/>
              </a:rPr>
              <a:t>西南交通大学</a:t>
            </a:r>
            <a:endParaRPr lang="en-US" altLang="zh-CN" dirty="0" smtClean="0">
              <a:latin typeface="宋体" panose="02010600030101010101" pitchFamily="2" charset="-122"/>
              <a:ea typeface="宋体" panose="02010600030101010101" pitchFamily="2" charset="-122"/>
            </a:endParaRPr>
          </a:p>
          <a:p>
            <a:pPr marL="0" indent="0" algn="ctr">
              <a:buNone/>
            </a:pPr>
            <a:r>
              <a:rPr lang="en-US" altLang="zh-CN" dirty="0" smtClean="0">
                <a:latin typeface="宋体" panose="02010600030101010101" pitchFamily="2" charset="-122"/>
                <a:ea typeface="宋体" panose="02010600030101010101" pitchFamily="2" charset="-122"/>
              </a:rPr>
              <a:t>   -</a:t>
            </a:r>
            <a:r>
              <a:rPr lang="zh-CN" altLang="en-US" dirty="0">
                <a:latin typeface="宋体" pitchFamily="2" charset="-122"/>
                <a:ea typeface="宋体" pitchFamily="2" charset="-122"/>
              </a:rPr>
              <a:t>朱敏</a:t>
            </a:r>
            <a:r>
              <a:rPr lang="en-US" altLang="zh-CN" dirty="0">
                <a:latin typeface="宋体" panose="02010600030101010101" pitchFamily="2" charset="-122"/>
                <a:ea typeface="宋体" panose="02010600030101010101" pitchFamily="2" charset="-122"/>
              </a:rPr>
              <a:t>,</a:t>
            </a:r>
            <a:r>
              <a:rPr lang="zh-CN" altLang="en-US" dirty="0">
                <a:latin typeface="宋体" pitchFamily="2" charset="-122"/>
                <a:ea typeface="宋体" pitchFamily="2" charset="-122"/>
              </a:rPr>
              <a:t>贾真，左玲，吴安峻，陈方正，柏玉</a:t>
            </a:r>
          </a:p>
        </p:txBody>
      </p:sp>
    </p:spTree>
    <p:extLst>
      <p:ext uri="{BB962C8B-B14F-4D97-AF65-F5344CB8AC3E}">
        <p14:creationId xmlns:p14="http://schemas.microsoft.com/office/powerpoint/2010/main" val="39890582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1000"/>
                                        <p:tgtEl>
                                          <p:spTgt spid="4099"/>
                                        </p:tgtEl>
                                      </p:cBhvr>
                                    </p:animEffect>
                                    <p:anim calcmode="lin" valueType="num">
                                      <p:cBhvr>
                                        <p:cTn id="8" dur="1000" fill="hold"/>
                                        <p:tgtEl>
                                          <p:spTgt spid="4099"/>
                                        </p:tgtEl>
                                        <p:attrNameLst>
                                          <p:attrName>ppt_x</p:attrName>
                                        </p:attrNameLst>
                                      </p:cBhvr>
                                      <p:tavLst>
                                        <p:tav tm="0">
                                          <p:val>
                                            <p:strVal val="#ppt_x"/>
                                          </p:val>
                                        </p:tav>
                                        <p:tav tm="100000">
                                          <p:val>
                                            <p:strVal val="#ppt_x"/>
                                          </p:val>
                                        </p:tav>
                                      </p:tavLst>
                                    </p:anim>
                                    <p:anim calcmode="lin" valueType="num">
                                      <p:cBhvr>
                                        <p:cTn id="9" dur="1000" fill="hold"/>
                                        <p:tgtEl>
                                          <p:spTgt spid="409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0" presetClass="exit" presetSubtype="0" fill="hold" grpId="0" nodeType="afterEffect">
                                  <p:stCondLst>
                                    <p:cond delay="0"/>
                                  </p:stCondLst>
                                  <p:childTnLst>
                                    <p:animEffect transition="out" filter="fade">
                                      <p:cBhvr>
                                        <p:cTn id="12" dur="1000"/>
                                        <p:tgtEl>
                                          <p:spTgt spid="4100"/>
                                        </p:tgtEl>
                                      </p:cBhvr>
                                    </p:animEffect>
                                    <p:set>
                                      <p:cBhvr>
                                        <p:cTn id="13" dur="1" fill="hold">
                                          <p:stCondLst>
                                            <p:cond delay="999"/>
                                          </p:stCondLst>
                                        </p:cTn>
                                        <p:tgtEl>
                                          <p:spTgt spid="4100"/>
                                        </p:tgtEl>
                                        <p:attrNameLst>
                                          <p:attrName>style.visibility</p:attrName>
                                        </p:attrNameLst>
                                      </p:cBhvr>
                                      <p:to>
                                        <p:strVal val="hidden"/>
                                      </p:to>
                                    </p:set>
                                  </p:childTnLst>
                                </p:cTn>
                              </p:par>
                            </p:childTnLst>
                          </p:cTn>
                        </p:par>
                        <p:par>
                          <p:cTn id="14" fill="hold" nodeType="afterGroup">
                            <p:stCondLst>
                              <p:cond delay="2000"/>
                            </p:stCondLst>
                            <p:childTnLst>
                              <p:par>
                                <p:cTn id="15" presetID="10" presetClass="exit" presetSubtype="0" fill="hold" grpId="0" nodeType="afterEffect">
                                  <p:stCondLst>
                                    <p:cond delay="0"/>
                                  </p:stCondLst>
                                  <p:childTnLst>
                                    <p:animEffect transition="out" filter="fade">
                                      <p:cBhvr>
                                        <p:cTn id="16" dur="1000"/>
                                        <p:tgtEl>
                                          <p:spTgt spid="4101"/>
                                        </p:tgtEl>
                                      </p:cBhvr>
                                    </p:animEffect>
                                    <p:set>
                                      <p:cBhvr>
                                        <p:cTn id="17" dur="1" fill="hold">
                                          <p:stCondLst>
                                            <p:cond delay="999"/>
                                          </p:stCondLst>
                                        </p:cTn>
                                        <p:tgtEl>
                                          <p:spTgt spid="410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autoUpdateAnimBg="0"/>
      <p:bldP spid="4101"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dirty="0">
                <a:latin typeface="黑体" panose="02010609060101010101" pitchFamily="49" charset="-122"/>
                <a:ea typeface="黑体" panose="02010609060101010101" pitchFamily="49" charset="-122"/>
              </a:rPr>
              <a:t>方法实现流程 </a:t>
            </a:r>
            <a:r>
              <a:rPr lang="en-US" altLang="zh-CN" sz="2400" dirty="0">
                <a:latin typeface="黑体" panose="02010609060101010101" pitchFamily="49" charset="-122"/>
                <a:ea typeface="黑体" panose="02010609060101010101" pitchFamily="49" charset="-122"/>
              </a:rPr>
              <a:t>—— </a:t>
            </a:r>
            <a:r>
              <a:rPr lang="zh-CN" altLang="en-US" sz="2400" dirty="0" smtClean="0">
                <a:latin typeface="黑体" panose="02010609060101010101" pitchFamily="49" charset="-122"/>
                <a:ea typeface="黑体" panose="02010609060101010101" pitchFamily="49" charset="-122"/>
              </a:rPr>
              <a:t>实体消歧</a:t>
            </a:r>
            <a:endParaRPr lang="zh-CN" altLang="en-US" dirty="0" smtClean="0"/>
          </a:p>
        </p:txBody>
      </p:sp>
      <p:sp>
        <p:nvSpPr>
          <p:cNvPr id="3" name="内容占位符 2"/>
          <p:cNvSpPr>
            <a:spLocks noGrp="1"/>
          </p:cNvSpPr>
          <p:nvPr>
            <p:ph idx="1"/>
          </p:nvPr>
        </p:nvSpPr>
        <p:spPr>
          <a:xfrm>
            <a:off x="395536" y="1484784"/>
            <a:ext cx="8229600" cy="5238303"/>
          </a:xfrm>
        </p:spPr>
        <p:txBody>
          <a:bodyPr/>
          <a:lstStyle/>
          <a:p>
            <a:pPr marL="0" indent="0">
              <a:buNone/>
            </a:pPr>
            <a:r>
              <a:rPr lang="zh-CN" altLang="en-US" b="0" dirty="0" smtClean="0"/>
              <a:t>微博具有简短性和开放性，使得微博中的指称项</a:t>
            </a:r>
            <a:r>
              <a:rPr lang="en-US" altLang="zh-CN" b="0" dirty="0" smtClean="0"/>
              <a:t>name</a:t>
            </a:r>
            <a:r>
              <a:rPr lang="zh-CN" altLang="en-US" b="0" dirty="0" smtClean="0"/>
              <a:t>具有以下特点：</a:t>
            </a:r>
            <a:endParaRPr lang="en-US" altLang="zh-CN" b="0" dirty="0" smtClean="0"/>
          </a:p>
          <a:p>
            <a:pPr marL="0" indent="0">
              <a:buNone/>
            </a:pPr>
            <a:endParaRPr lang="en-US" altLang="zh-CN" b="0" dirty="0"/>
          </a:p>
          <a:p>
            <a:pPr marL="0" indent="0">
              <a:buNone/>
            </a:pPr>
            <a:endParaRPr lang="en-US" altLang="zh-CN" b="0" dirty="0" smtClean="0"/>
          </a:p>
          <a:p>
            <a:pPr marL="571500" indent="-571500">
              <a:buFont typeface="+mj-lt"/>
              <a:buAutoNum type="romanUcPeriod"/>
            </a:pPr>
            <a:endParaRPr lang="en-US" altLang="zh-CN" b="0" dirty="0" smtClean="0"/>
          </a:p>
          <a:p>
            <a:pPr marL="571500" indent="-571500">
              <a:buFont typeface="+mj-lt"/>
              <a:buAutoNum type="romanUcPeriod"/>
            </a:pPr>
            <a:endParaRPr lang="en-US" altLang="zh-CN" b="0" dirty="0" smtClean="0"/>
          </a:p>
          <a:p>
            <a:pPr marL="0" indent="0">
              <a:buNone/>
            </a:pPr>
            <a:endParaRPr lang="en-US" altLang="zh-CN" b="0" dirty="0" smtClean="0"/>
          </a:p>
          <a:p>
            <a:pPr marL="0" indent="0">
              <a:buNone/>
            </a:pPr>
            <a:endParaRPr lang="en-US" altLang="zh-CN" b="0" dirty="0"/>
          </a:p>
        </p:txBody>
      </p:sp>
      <p:sp>
        <p:nvSpPr>
          <p:cNvPr id="4" name="Rectangle 2"/>
          <p:cNvSpPr txBox="1">
            <a:spLocks noChangeArrowheads="1"/>
          </p:cNvSpPr>
          <p:nvPr/>
        </p:nvSpPr>
        <p:spPr bwMode="auto">
          <a:xfrm>
            <a:off x="251520" y="908720"/>
            <a:ext cx="708660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Verdana" pitchFamily="34" charset="0"/>
                <a:cs typeface="Arial" pitchFamily="34" charset="0"/>
              </a:defRPr>
            </a:lvl2pPr>
            <a:lvl3pPr algn="l" rtl="0" eaLnBrk="0" fontAlgn="base" hangingPunct="0">
              <a:spcBef>
                <a:spcPct val="0"/>
              </a:spcBef>
              <a:spcAft>
                <a:spcPct val="0"/>
              </a:spcAft>
              <a:defRPr sz="2800" b="1">
                <a:solidFill>
                  <a:schemeClr val="tx2"/>
                </a:solidFill>
                <a:latin typeface="Verdana" pitchFamily="34" charset="0"/>
                <a:cs typeface="Arial" pitchFamily="34" charset="0"/>
              </a:defRPr>
            </a:lvl3pPr>
            <a:lvl4pPr algn="l" rtl="0" eaLnBrk="0" fontAlgn="base" hangingPunct="0">
              <a:spcBef>
                <a:spcPct val="0"/>
              </a:spcBef>
              <a:spcAft>
                <a:spcPct val="0"/>
              </a:spcAft>
              <a:defRPr sz="2800" b="1">
                <a:solidFill>
                  <a:schemeClr val="tx2"/>
                </a:solidFill>
                <a:latin typeface="Verdana" pitchFamily="34" charset="0"/>
                <a:cs typeface="Arial" pitchFamily="34" charset="0"/>
              </a:defRPr>
            </a:lvl4pPr>
            <a:lvl5pPr algn="l" rtl="0" eaLnBrk="0" fontAlgn="base" hangingPunct="0">
              <a:spcBef>
                <a:spcPct val="0"/>
              </a:spcBef>
              <a:spcAft>
                <a:spcPct val="0"/>
              </a:spcAft>
              <a:defRPr sz="2800" b="1">
                <a:solidFill>
                  <a:schemeClr val="tx2"/>
                </a:solidFill>
                <a:latin typeface="Verdana" pitchFamily="34" charset="0"/>
                <a:cs typeface="Arial" pitchFamily="34" charset="0"/>
              </a:defRPr>
            </a:lvl5pPr>
            <a:lvl6pPr marL="457200" algn="l" rtl="0" eaLnBrk="0" fontAlgn="base" hangingPunct="0">
              <a:spcBef>
                <a:spcPct val="0"/>
              </a:spcBef>
              <a:spcAft>
                <a:spcPct val="0"/>
              </a:spcAft>
              <a:defRPr sz="2800" b="1">
                <a:solidFill>
                  <a:schemeClr val="tx2"/>
                </a:solidFill>
                <a:latin typeface="Verdana" pitchFamily="34" charset="0"/>
                <a:cs typeface="Arial" pitchFamily="34" charset="0"/>
              </a:defRPr>
            </a:lvl6pPr>
            <a:lvl7pPr marL="914400" algn="l" rtl="0" eaLnBrk="0" fontAlgn="base" hangingPunct="0">
              <a:spcBef>
                <a:spcPct val="0"/>
              </a:spcBef>
              <a:spcAft>
                <a:spcPct val="0"/>
              </a:spcAft>
              <a:defRPr sz="2800" b="1">
                <a:solidFill>
                  <a:schemeClr val="tx2"/>
                </a:solidFill>
                <a:latin typeface="Verdana" pitchFamily="34" charset="0"/>
                <a:cs typeface="Arial" pitchFamily="34" charset="0"/>
              </a:defRPr>
            </a:lvl7pPr>
            <a:lvl8pPr marL="1371600" algn="l" rtl="0" eaLnBrk="0" fontAlgn="base" hangingPunct="0">
              <a:spcBef>
                <a:spcPct val="0"/>
              </a:spcBef>
              <a:spcAft>
                <a:spcPct val="0"/>
              </a:spcAft>
              <a:defRPr sz="2800" b="1">
                <a:solidFill>
                  <a:schemeClr val="tx2"/>
                </a:solidFill>
                <a:latin typeface="Verdana" pitchFamily="34" charset="0"/>
                <a:cs typeface="Arial" pitchFamily="34" charset="0"/>
              </a:defRPr>
            </a:lvl8pPr>
            <a:lvl9pPr marL="1828800" algn="l" rtl="0" eaLnBrk="0" fontAlgn="base" hangingPunct="0">
              <a:spcBef>
                <a:spcPct val="0"/>
              </a:spcBef>
              <a:spcAft>
                <a:spcPct val="0"/>
              </a:spcAft>
              <a:defRPr sz="2800" b="1">
                <a:solidFill>
                  <a:schemeClr val="tx2"/>
                </a:solidFill>
                <a:latin typeface="Verdana" pitchFamily="34" charset="0"/>
                <a:cs typeface="Arial" pitchFamily="34" charset="0"/>
              </a:defRPr>
            </a:lvl9pPr>
          </a:lstStyle>
          <a:p>
            <a:pPr>
              <a:lnSpc>
                <a:spcPct val="150000"/>
              </a:lnSpc>
            </a:pPr>
            <a:r>
              <a:rPr lang="en-US" altLang="zh-CN" kern="0" dirty="0" smtClean="0">
                <a:latin typeface="黑体" panose="02010609060101010101" pitchFamily="49" charset="-122"/>
                <a:ea typeface="黑体" panose="02010609060101010101" pitchFamily="49" charset="-122"/>
              </a:rPr>
              <a:t/>
            </a:r>
            <a:br>
              <a:rPr lang="en-US" altLang="zh-CN" kern="0" dirty="0" smtClean="0">
                <a:latin typeface="黑体" panose="02010609060101010101" pitchFamily="49" charset="-122"/>
                <a:ea typeface="黑体" panose="02010609060101010101" pitchFamily="49" charset="-122"/>
              </a:rPr>
            </a:br>
            <a:r>
              <a:rPr lang="zh-CN" altLang="en-US" sz="2400" kern="0" dirty="0" smtClean="0">
                <a:latin typeface="黑体" panose="02010609060101010101" pitchFamily="49" charset="-122"/>
                <a:ea typeface="黑体" panose="02010609060101010101" pitchFamily="49" charset="-122"/>
              </a:rPr>
              <a:t>实体消歧意义</a:t>
            </a:r>
            <a:r>
              <a:rPr lang="en-US" altLang="zh-CN" sz="2400" kern="0" dirty="0" smtClean="0">
                <a:latin typeface="黑体" panose="02010609060101010101" pitchFamily="49" charset="-122"/>
                <a:ea typeface="黑体" panose="02010609060101010101" pitchFamily="49" charset="-122"/>
              </a:rPr>
              <a:t/>
            </a:r>
            <a:br>
              <a:rPr lang="en-US" altLang="zh-CN" sz="2400" kern="0" dirty="0" smtClean="0">
                <a:latin typeface="黑体" panose="02010609060101010101" pitchFamily="49" charset="-122"/>
                <a:ea typeface="黑体" panose="02010609060101010101" pitchFamily="49" charset="-122"/>
              </a:rPr>
            </a:br>
            <a:endParaRPr lang="zh-CN" altLang="en-US" kern="0" dirty="0" smtClean="0"/>
          </a:p>
        </p:txBody>
      </p:sp>
      <p:grpSp>
        <p:nvGrpSpPr>
          <p:cNvPr id="2" name="组合 1"/>
          <p:cNvGrpSpPr/>
          <p:nvPr/>
        </p:nvGrpSpPr>
        <p:grpSpPr>
          <a:xfrm>
            <a:off x="369888" y="2720916"/>
            <a:ext cx="4069461" cy="1342799"/>
            <a:chOff x="369888" y="2492896"/>
            <a:chExt cx="5016058" cy="1296144"/>
          </a:xfrm>
        </p:grpSpPr>
        <p:sp>
          <p:nvSpPr>
            <p:cNvPr id="5" name="Rectangle 38"/>
            <p:cNvSpPr>
              <a:spLocks noChangeArrowheads="1"/>
            </p:cNvSpPr>
            <p:nvPr/>
          </p:nvSpPr>
          <p:spPr bwMode="auto">
            <a:xfrm>
              <a:off x="369888" y="2492896"/>
              <a:ext cx="5016058" cy="1296144"/>
            </a:xfrm>
            <a:prstGeom prst="rect">
              <a:avLst/>
            </a:prstGeom>
            <a:gradFill rotWithShape="1">
              <a:gsLst>
                <a:gs pos="0">
                  <a:srgbClr val="DDDDDD">
                    <a:gamma/>
                    <a:tint val="44314"/>
                    <a:invGamma/>
                  </a:srgbClr>
                </a:gs>
                <a:gs pos="100000">
                  <a:srgbClr val="DDDDDD"/>
                </a:gs>
              </a:gsLst>
              <a:lin ang="5400000" scaled="1"/>
            </a:gradFill>
            <a:ln w="9525">
              <a:noFill/>
              <a:miter lim="800000"/>
              <a:headEnd/>
              <a:tailEnd/>
            </a:ln>
            <a:effectLst>
              <a:outerShdw dist="107763" dir="2700000" algn="ctr" rotWithShape="0">
                <a:schemeClr val="bg2">
                  <a:alpha val="50000"/>
                </a:schemeClr>
              </a:outerShdw>
            </a:effectLst>
          </p:spPr>
          <p:txBody>
            <a:bodyPr wrap="none" anchor="ctr"/>
            <a:lstStyle/>
            <a:p>
              <a:pPr>
                <a:defRPr/>
              </a:pPr>
              <a:endParaRPr lang="zh-CN" altLang="en-US">
                <a:latin typeface="Arial" pitchFamily="34" charset="0"/>
                <a:ea typeface="+mn-ea"/>
              </a:endParaRPr>
            </a:p>
          </p:txBody>
        </p:sp>
        <p:sp>
          <p:nvSpPr>
            <p:cNvPr id="6" name="AutoShape 40"/>
            <p:cNvSpPr>
              <a:spLocks noChangeArrowheads="1"/>
            </p:cNvSpPr>
            <p:nvPr/>
          </p:nvSpPr>
          <p:spPr bwMode="gray">
            <a:xfrm>
              <a:off x="501568" y="2853308"/>
              <a:ext cx="1350142" cy="647700"/>
            </a:xfrm>
            <a:prstGeom prst="roundRect">
              <a:avLst>
                <a:gd name="adj" fmla="val 11921"/>
              </a:avLst>
            </a:prstGeom>
            <a:ln>
              <a:solidFill>
                <a:srgbClr val="0070C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endParaRPr lang="zh-CN" altLang="en-US"/>
            </a:p>
          </p:txBody>
        </p:sp>
        <p:sp>
          <p:nvSpPr>
            <p:cNvPr id="7" name="Text Box 41"/>
            <p:cNvSpPr txBox="1">
              <a:spLocks noChangeArrowheads="1"/>
            </p:cNvSpPr>
            <p:nvPr/>
          </p:nvSpPr>
          <p:spPr bwMode="gray">
            <a:xfrm>
              <a:off x="430818" y="3017183"/>
              <a:ext cx="1479566" cy="317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algn="ctr"/>
              <a:r>
                <a:rPr lang="zh-CN" altLang="en-US" sz="2400" b="1" i="0" dirty="0" smtClean="0">
                  <a:solidFill>
                    <a:schemeClr val="tx1"/>
                  </a:solidFill>
                  <a:latin typeface="黑体" pitchFamily="49" charset="-122"/>
                  <a:ea typeface="黑体" pitchFamily="49" charset="-122"/>
                </a:rPr>
                <a:t>多样性</a:t>
              </a:r>
              <a:endParaRPr lang="zh-CN" altLang="en-US" sz="2400" b="1" i="0" dirty="0">
                <a:solidFill>
                  <a:schemeClr val="tx1"/>
                </a:solidFill>
                <a:latin typeface="黑体" pitchFamily="49" charset="-122"/>
                <a:ea typeface="黑体" pitchFamily="49" charset="-122"/>
              </a:endParaRPr>
            </a:p>
          </p:txBody>
        </p:sp>
        <p:sp>
          <p:nvSpPr>
            <p:cNvPr id="8" name="Rectangle 42"/>
            <p:cNvSpPr>
              <a:spLocks noChangeArrowheads="1"/>
            </p:cNvSpPr>
            <p:nvPr/>
          </p:nvSpPr>
          <p:spPr bwMode="auto">
            <a:xfrm>
              <a:off x="2055743" y="2688087"/>
              <a:ext cx="3171857" cy="846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0" tIns="0" rIns="0" bIns="0" anchor="ctr">
              <a:spAutoFit/>
            </a:bodyPr>
            <a:lstStyle>
              <a:lvl1pPr defTabSz="330200">
                <a:tabLst>
                  <a:tab pos="8521700" algn="r"/>
                </a:tabLst>
                <a:defRPr i="1">
                  <a:solidFill>
                    <a:schemeClr val="accent2"/>
                  </a:solidFill>
                  <a:latin typeface="Arial" charset="0"/>
                  <a:ea typeface="华文楷体" pitchFamily="2" charset="-122"/>
                </a:defRPr>
              </a:lvl1pPr>
              <a:lvl2pPr marL="742950" indent="-285750" defTabSz="330200">
                <a:tabLst>
                  <a:tab pos="8521700" algn="r"/>
                </a:tabLst>
                <a:defRPr i="1">
                  <a:solidFill>
                    <a:schemeClr val="accent2"/>
                  </a:solidFill>
                  <a:latin typeface="Arial" charset="0"/>
                  <a:ea typeface="华文楷体" pitchFamily="2" charset="-122"/>
                </a:defRPr>
              </a:lvl2pPr>
              <a:lvl3pPr marL="1143000" indent="-228600" defTabSz="330200">
                <a:tabLst>
                  <a:tab pos="8521700" algn="r"/>
                </a:tabLst>
                <a:defRPr i="1">
                  <a:solidFill>
                    <a:schemeClr val="accent2"/>
                  </a:solidFill>
                  <a:latin typeface="Arial" charset="0"/>
                  <a:ea typeface="华文楷体" pitchFamily="2" charset="-122"/>
                </a:defRPr>
              </a:lvl3pPr>
              <a:lvl4pPr marL="1600200" indent="-228600" defTabSz="330200">
                <a:tabLst>
                  <a:tab pos="8521700" algn="r"/>
                </a:tabLst>
                <a:defRPr i="1">
                  <a:solidFill>
                    <a:schemeClr val="accent2"/>
                  </a:solidFill>
                  <a:latin typeface="Arial" charset="0"/>
                  <a:ea typeface="华文楷体" pitchFamily="2" charset="-122"/>
                </a:defRPr>
              </a:lvl4pPr>
              <a:lvl5pPr marL="2057400" indent="-228600" defTabSz="330200">
                <a:tabLst>
                  <a:tab pos="8521700" algn="r"/>
                </a:tabLst>
                <a:defRPr i="1">
                  <a:solidFill>
                    <a:schemeClr val="accent2"/>
                  </a:solidFill>
                  <a:latin typeface="Arial" charset="0"/>
                  <a:ea typeface="华文楷体" pitchFamily="2" charset="-122"/>
                </a:defRPr>
              </a:lvl5pPr>
              <a:lvl6pPr marL="25146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6pPr>
              <a:lvl7pPr marL="29718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7pPr>
              <a:lvl8pPr marL="34290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8pPr>
              <a:lvl9pPr marL="38862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9pPr>
            </a:lstStyle>
            <a:p>
              <a:pPr>
                <a:spcBef>
                  <a:spcPct val="20000"/>
                </a:spcBef>
                <a:buClr>
                  <a:srgbClr val="2E7E02"/>
                </a:buClr>
              </a:pPr>
              <a:r>
                <a:rPr lang="zh-CN" altLang="en-US" sz="2000" i="0" dirty="0">
                  <a:solidFill>
                    <a:schemeClr val="tx1"/>
                  </a:solidFill>
                  <a:latin typeface="黑体" pitchFamily="49" charset="-122"/>
                  <a:ea typeface="黑体" pitchFamily="49" charset="-122"/>
                </a:rPr>
                <a:t>一个实体概念可以用多种命名性指称项指称，如全称、别名、简称以及拼写错误等</a:t>
              </a:r>
            </a:p>
          </p:txBody>
        </p:sp>
      </p:grpSp>
      <p:grpSp>
        <p:nvGrpSpPr>
          <p:cNvPr id="10" name="组合 9"/>
          <p:cNvGrpSpPr/>
          <p:nvPr/>
        </p:nvGrpSpPr>
        <p:grpSpPr>
          <a:xfrm>
            <a:off x="4693989" y="2690232"/>
            <a:ext cx="4076499" cy="1342799"/>
            <a:chOff x="369888" y="2492896"/>
            <a:chExt cx="4562152" cy="1296144"/>
          </a:xfrm>
        </p:grpSpPr>
        <p:sp>
          <p:nvSpPr>
            <p:cNvPr id="11" name="Rectangle 38"/>
            <p:cNvSpPr>
              <a:spLocks noChangeArrowheads="1"/>
            </p:cNvSpPr>
            <p:nvPr/>
          </p:nvSpPr>
          <p:spPr bwMode="auto">
            <a:xfrm>
              <a:off x="369888" y="2492896"/>
              <a:ext cx="4562152" cy="1296144"/>
            </a:xfrm>
            <a:prstGeom prst="rect">
              <a:avLst/>
            </a:prstGeom>
            <a:gradFill rotWithShape="1">
              <a:gsLst>
                <a:gs pos="0">
                  <a:srgbClr val="DDDDDD">
                    <a:gamma/>
                    <a:tint val="44314"/>
                    <a:invGamma/>
                  </a:srgbClr>
                </a:gs>
                <a:gs pos="100000">
                  <a:srgbClr val="DDDDDD"/>
                </a:gs>
              </a:gsLst>
              <a:lin ang="5400000" scaled="1"/>
            </a:gradFill>
            <a:ln w="9525">
              <a:noFill/>
              <a:miter lim="800000"/>
              <a:headEnd/>
              <a:tailEnd/>
            </a:ln>
            <a:effectLst>
              <a:outerShdw dist="107763" dir="2700000" algn="ctr" rotWithShape="0">
                <a:schemeClr val="bg2">
                  <a:alpha val="50000"/>
                </a:schemeClr>
              </a:outerShdw>
            </a:effectLst>
          </p:spPr>
          <p:txBody>
            <a:bodyPr wrap="none" anchor="ctr"/>
            <a:lstStyle/>
            <a:p>
              <a:pPr>
                <a:defRPr/>
              </a:pPr>
              <a:endParaRPr lang="zh-CN" altLang="en-US">
                <a:latin typeface="Arial" pitchFamily="34" charset="0"/>
                <a:ea typeface="+mn-ea"/>
              </a:endParaRPr>
            </a:p>
          </p:txBody>
        </p:sp>
        <p:sp>
          <p:nvSpPr>
            <p:cNvPr id="12" name="AutoShape 40"/>
            <p:cNvSpPr>
              <a:spLocks noChangeArrowheads="1"/>
            </p:cNvSpPr>
            <p:nvPr/>
          </p:nvSpPr>
          <p:spPr bwMode="gray">
            <a:xfrm>
              <a:off x="489651" y="2853952"/>
              <a:ext cx="1233516" cy="647700"/>
            </a:xfrm>
            <a:prstGeom prst="roundRect">
              <a:avLst>
                <a:gd name="adj" fmla="val 1192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endParaRPr lang="zh-CN" altLang="en-US"/>
            </a:p>
          </p:txBody>
        </p:sp>
        <p:sp>
          <p:nvSpPr>
            <p:cNvPr id="13" name="Text Box 41"/>
            <p:cNvSpPr txBox="1">
              <a:spLocks noChangeArrowheads="1"/>
            </p:cNvSpPr>
            <p:nvPr/>
          </p:nvSpPr>
          <p:spPr bwMode="gray">
            <a:xfrm>
              <a:off x="487055" y="2926976"/>
              <a:ext cx="11128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r>
                <a:rPr lang="zh-CN" altLang="en-US" sz="2400" b="1" i="0" dirty="0" smtClean="0">
                  <a:solidFill>
                    <a:schemeClr val="tx1"/>
                  </a:solidFill>
                  <a:latin typeface="黑体" pitchFamily="49" charset="-122"/>
                  <a:ea typeface="黑体" pitchFamily="49" charset="-122"/>
                </a:rPr>
                <a:t>歧义性</a:t>
              </a:r>
              <a:endParaRPr lang="zh-CN" altLang="en-US" sz="2400" b="1" i="0" dirty="0">
                <a:solidFill>
                  <a:schemeClr val="tx1"/>
                </a:solidFill>
                <a:latin typeface="黑体" pitchFamily="49" charset="-122"/>
                <a:ea typeface="黑体" pitchFamily="49" charset="-122"/>
              </a:endParaRPr>
            </a:p>
          </p:txBody>
        </p:sp>
        <p:sp>
          <p:nvSpPr>
            <p:cNvPr id="14" name="Rectangle 42"/>
            <p:cNvSpPr>
              <a:spLocks noChangeArrowheads="1"/>
            </p:cNvSpPr>
            <p:nvPr/>
          </p:nvSpPr>
          <p:spPr bwMode="auto">
            <a:xfrm>
              <a:off x="1908417" y="2649686"/>
              <a:ext cx="287960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0" tIns="0" rIns="0" bIns="0" anchor="ctr">
              <a:spAutoFit/>
            </a:bodyPr>
            <a:lstStyle>
              <a:lvl1pPr defTabSz="330200">
                <a:tabLst>
                  <a:tab pos="8521700" algn="r"/>
                </a:tabLst>
                <a:defRPr i="1">
                  <a:solidFill>
                    <a:schemeClr val="accent2"/>
                  </a:solidFill>
                  <a:latin typeface="Arial" charset="0"/>
                  <a:ea typeface="华文楷体" pitchFamily="2" charset="-122"/>
                </a:defRPr>
              </a:lvl1pPr>
              <a:lvl2pPr marL="742950" indent="-285750" defTabSz="330200">
                <a:tabLst>
                  <a:tab pos="8521700" algn="r"/>
                </a:tabLst>
                <a:defRPr i="1">
                  <a:solidFill>
                    <a:schemeClr val="accent2"/>
                  </a:solidFill>
                  <a:latin typeface="Arial" charset="0"/>
                  <a:ea typeface="华文楷体" pitchFamily="2" charset="-122"/>
                </a:defRPr>
              </a:lvl2pPr>
              <a:lvl3pPr marL="1143000" indent="-228600" defTabSz="330200">
                <a:tabLst>
                  <a:tab pos="8521700" algn="r"/>
                </a:tabLst>
                <a:defRPr i="1">
                  <a:solidFill>
                    <a:schemeClr val="accent2"/>
                  </a:solidFill>
                  <a:latin typeface="Arial" charset="0"/>
                  <a:ea typeface="华文楷体" pitchFamily="2" charset="-122"/>
                </a:defRPr>
              </a:lvl3pPr>
              <a:lvl4pPr marL="1600200" indent="-228600" defTabSz="330200">
                <a:tabLst>
                  <a:tab pos="8521700" algn="r"/>
                </a:tabLst>
                <a:defRPr i="1">
                  <a:solidFill>
                    <a:schemeClr val="accent2"/>
                  </a:solidFill>
                  <a:latin typeface="Arial" charset="0"/>
                  <a:ea typeface="华文楷体" pitchFamily="2" charset="-122"/>
                </a:defRPr>
              </a:lvl4pPr>
              <a:lvl5pPr marL="2057400" indent="-228600" defTabSz="330200">
                <a:tabLst>
                  <a:tab pos="8521700" algn="r"/>
                </a:tabLst>
                <a:defRPr i="1">
                  <a:solidFill>
                    <a:schemeClr val="accent2"/>
                  </a:solidFill>
                  <a:latin typeface="Arial" charset="0"/>
                  <a:ea typeface="华文楷体" pitchFamily="2" charset="-122"/>
                </a:defRPr>
              </a:lvl5pPr>
              <a:lvl6pPr marL="25146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6pPr>
              <a:lvl7pPr marL="29718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7pPr>
              <a:lvl8pPr marL="34290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8pPr>
              <a:lvl9pPr marL="38862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9pPr>
            </a:lstStyle>
            <a:p>
              <a:pPr>
                <a:spcBef>
                  <a:spcPct val="20000"/>
                </a:spcBef>
                <a:buClr>
                  <a:srgbClr val="2E7E02"/>
                </a:buClr>
              </a:pPr>
              <a:r>
                <a:rPr lang="zh-CN" altLang="en-US" sz="2000" i="0" dirty="0">
                  <a:solidFill>
                    <a:schemeClr val="tx1"/>
                  </a:solidFill>
                  <a:latin typeface="黑体" pitchFamily="49" charset="-122"/>
                  <a:ea typeface="黑体" pitchFamily="49" charset="-122"/>
                </a:rPr>
                <a:t>一个命名性指称项在不同上下文中可以指称不同的实体概念</a:t>
              </a:r>
            </a:p>
          </p:txBody>
        </p:sp>
      </p:grpSp>
      <p:sp>
        <p:nvSpPr>
          <p:cNvPr id="15" name="下箭头 14"/>
          <p:cNvSpPr/>
          <p:nvPr/>
        </p:nvSpPr>
        <p:spPr bwMode="auto">
          <a:xfrm>
            <a:off x="3024242" y="4221088"/>
            <a:ext cx="3153444" cy="1368152"/>
          </a:xfrm>
          <a:prstGeom prst="downArrow">
            <a:avLst/>
          </a:prstGeom>
          <a:ln>
            <a:headEnd type="none" w="med" len="med"/>
            <a:tailEnd type="triangle" w="med" len="med"/>
          </a:ln>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pPr>
            <a:endParaRPr kumimoji="0" lang="zh-CN" altLang="en-US" sz="2400" b="1" i="0" u="none" strike="noStrike" cap="none" normalizeH="0" baseline="0" smtClean="0">
              <a:ln>
                <a:noFill/>
              </a:ln>
              <a:solidFill>
                <a:schemeClr val="tx1"/>
              </a:solidFill>
              <a:effectLst/>
              <a:latin typeface="Verdana" pitchFamily="34" charset="0"/>
              <a:cs typeface="Arial" pitchFamily="34" charset="0"/>
            </a:endParaRPr>
          </a:p>
        </p:txBody>
      </p:sp>
      <p:sp>
        <p:nvSpPr>
          <p:cNvPr id="18" name="Rectangle 4"/>
          <p:cNvSpPr>
            <a:spLocks noChangeArrowheads="1"/>
          </p:cNvSpPr>
          <p:nvPr/>
        </p:nvSpPr>
        <p:spPr bwMode="auto">
          <a:xfrm>
            <a:off x="827584" y="5661248"/>
            <a:ext cx="7560840" cy="792163"/>
          </a:xfrm>
          <a:prstGeom prst="rect">
            <a:avLst/>
          </a:prstGeom>
          <a:gradFill rotWithShape="1">
            <a:gsLst>
              <a:gs pos="0">
                <a:srgbClr val="DDDDDD">
                  <a:gamma/>
                  <a:tint val="44314"/>
                  <a:invGamma/>
                </a:srgbClr>
              </a:gs>
              <a:gs pos="100000">
                <a:srgbClr val="DDDDDD"/>
              </a:gs>
            </a:gsLst>
            <a:lin ang="5400000" scaled="1"/>
          </a:gradFill>
          <a:ln w="9525">
            <a:solidFill>
              <a:srgbClr val="FFFF00"/>
            </a:solidFill>
            <a:miter lim="800000"/>
            <a:headEnd/>
            <a:tailEnd/>
          </a:ln>
          <a:effectLst>
            <a:outerShdw dist="107763" dir="2700000" algn="ctr" rotWithShape="0">
              <a:schemeClr val="bg2">
                <a:alpha val="50000"/>
              </a:schemeClr>
            </a:outerShdw>
          </a:effectLst>
        </p:spPr>
        <p:txBody>
          <a:bodyPr wrap="none" anchor="ctr"/>
          <a:lstStyle/>
          <a:p>
            <a:pPr algn="ctr">
              <a:defRPr/>
            </a:pPr>
            <a:r>
              <a:rPr lang="zh-CN" altLang="en-US" sz="2400" b="1" dirty="0" smtClean="0">
                <a:latin typeface="黑体" panose="02010609060101010101" pitchFamily="49" charset="-122"/>
                <a:ea typeface="黑体" panose="02010609060101010101" pitchFamily="49" charset="-122"/>
              </a:rPr>
              <a:t>实体聚类消歧与基于百度百科词频的同类实体消歧法</a:t>
            </a:r>
            <a:endParaRPr lang="zh-CN" altLang="en-US" sz="2400" b="1"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58528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ppt_x"/>
                                          </p:val>
                                        </p:tav>
                                        <p:tav tm="100000">
                                          <p:val>
                                            <p:strVal val="#ppt_x"/>
                                          </p:val>
                                        </p:tav>
                                      </p:tavLst>
                                    </p:anim>
                                    <p:anim calcmode="lin" valueType="num">
                                      <p:cBhvr additive="base">
                                        <p:cTn id="3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4" grpId="0"/>
      <p:bldP spid="15"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dirty="0">
                <a:latin typeface="黑体" panose="02010609060101010101" pitchFamily="49" charset="-122"/>
                <a:ea typeface="黑体" panose="02010609060101010101" pitchFamily="49" charset="-122"/>
              </a:rPr>
              <a:t>方法实现流程 </a:t>
            </a: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实体消歧</a:t>
            </a:r>
            <a:endParaRPr lang="zh-CN" altLang="en-US" dirty="0" smtClean="0"/>
          </a:p>
        </p:txBody>
      </p:sp>
      <p:sp>
        <p:nvSpPr>
          <p:cNvPr id="3" name="内容占位符 2"/>
          <p:cNvSpPr>
            <a:spLocks noGrp="1"/>
          </p:cNvSpPr>
          <p:nvPr>
            <p:ph idx="1"/>
          </p:nvPr>
        </p:nvSpPr>
        <p:spPr/>
        <p:txBody>
          <a:bodyPr/>
          <a:lstStyle/>
          <a:p>
            <a:pPr marL="0" indent="0">
              <a:buNone/>
            </a:pPr>
            <a:endParaRPr lang="en-US" altLang="zh-CN" b="0" dirty="0" smtClean="0"/>
          </a:p>
          <a:p>
            <a:pPr marL="0" indent="0">
              <a:buNone/>
            </a:pPr>
            <a:endParaRPr lang="en-US" altLang="zh-CN" b="0" dirty="0"/>
          </a:p>
        </p:txBody>
      </p:sp>
      <p:sp>
        <p:nvSpPr>
          <p:cNvPr id="4" name="Rectangle 2"/>
          <p:cNvSpPr txBox="1">
            <a:spLocks noChangeArrowheads="1"/>
          </p:cNvSpPr>
          <p:nvPr/>
        </p:nvSpPr>
        <p:spPr bwMode="auto">
          <a:xfrm>
            <a:off x="251520" y="908720"/>
            <a:ext cx="708660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Verdana" pitchFamily="34" charset="0"/>
                <a:cs typeface="Arial" pitchFamily="34" charset="0"/>
              </a:defRPr>
            </a:lvl2pPr>
            <a:lvl3pPr algn="l" rtl="0" eaLnBrk="0" fontAlgn="base" hangingPunct="0">
              <a:spcBef>
                <a:spcPct val="0"/>
              </a:spcBef>
              <a:spcAft>
                <a:spcPct val="0"/>
              </a:spcAft>
              <a:defRPr sz="2800" b="1">
                <a:solidFill>
                  <a:schemeClr val="tx2"/>
                </a:solidFill>
                <a:latin typeface="Verdana" pitchFamily="34" charset="0"/>
                <a:cs typeface="Arial" pitchFamily="34" charset="0"/>
              </a:defRPr>
            </a:lvl3pPr>
            <a:lvl4pPr algn="l" rtl="0" eaLnBrk="0" fontAlgn="base" hangingPunct="0">
              <a:spcBef>
                <a:spcPct val="0"/>
              </a:spcBef>
              <a:spcAft>
                <a:spcPct val="0"/>
              </a:spcAft>
              <a:defRPr sz="2800" b="1">
                <a:solidFill>
                  <a:schemeClr val="tx2"/>
                </a:solidFill>
                <a:latin typeface="Verdana" pitchFamily="34" charset="0"/>
                <a:cs typeface="Arial" pitchFamily="34" charset="0"/>
              </a:defRPr>
            </a:lvl4pPr>
            <a:lvl5pPr algn="l" rtl="0" eaLnBrk="0" fontAlgn="base" hangingPunct="0">
              <a:spcBef>
                <a:spcPct val="0"/>
              </a:spcBef>
              <a:spcAft>
                <a:spcPct val="0"/>
              </a:spcAft>
              <a:defRPr sz="2800" b="1">
                <a:solidFill>
                  <a:schemeClr val="tx2"/>
                </a:solidFill>
                <a:latin typeface="Verdana" pitchFamily="34" charset="0"/>
                <a:cs typeface="Arial" pitchFamily="34" charset="0"/>
              </a:defRPr>
            </a:lvl5pPr>
            <a:lvl6pPr marL="457200" algn="l" rtl="0" eaLnBrk="0" fontAlgn="base" hangingPunct="0">
              <a:spcBef>
                <a:spcPct val="0"/>
              </a:spcBef>
              <a:spcAft>
                <a:spcPct val="0"/>
              </a:spcAft>
              <a:defRPr sz="2800" b="1">
                <a:solidFill>
                  <a:schemeClr val="tx2"/>
                </a:solidFill>
                <a:latin typeface="Verdana" pitchFamily="34" charset="0"/>
                <a:cs typeface="Arial" pitchFamily="34" charset="0"/>
              </a:defRPr>
            </a:lvl6pPr>
            <a:lvl7pPr marL="914400" algn="l" rtl="0" eaLnBrk="0" fontAlgn="base" hangingPunct="0">
              <a:spcBef>
                <a:spcPct val="0"/>
              </a:spcBef>
              <a:spcAft>
                <a:spcPct val="0"/>
              </a:spcAft>
              <a:defRPr sz="2800" b="1">
                <a:solidFill>
                  <a:schemeClr val="tx2"/>
                </a:solidFill>
                <a:latin typeface="Verdana" pitchFamily="34" charset="0"/>
                <a:cs typeface="Arial" pitchFamily="34" charset="0"/>
              </a:defRPr>
            </a:lvl7pPr>
            <a:lvl8pPr marL="1371600" algn="l" rtl="0" eaLnBrk="0" fontAlgn="base" hangingPunct="0">
              <a:spcBef>
                <a:spcPct val="0"/>
              </a:spcBef>
              <a:spcAft>
                <a:spcPct val="0"/>
              </a:spcAft>
              <a:defRPr sz="2800" b="1">
                <a:solidFill>
                  <a:schemeClr val="tx2"/>
                </a:solidFill>
                <a:latin typeface="Verdana" pitchFamily="34" charset="0"/>
                <a:cs typeface="Arial" pitchFamily="34" charset="0"/>
              </a:defRPr>
            </a:lvl8pPr>
            <a:lvl9pPr marL="1828800" algn="l" rtl="0" eaLnBrk="0" fontAlgn="base" hangingPunct="0">
              <a:spcBef>
                <a:spcPct val="0"/>
              </a:spcBef>
              <a:spcAft>
                <a:spcPct val="0"/>
              </a:spcAft>
              <a:defRPr sz="2800" b="1">
                <a:solidFill>
                  <a:schemeClr val="tx2"/>
                </a:solidFill>
                <a:latin typeface="Verdana" pitchFamily="34" charset="0"/>
                <a:cs typeface="Arial" pitchFamily="34" charset="0"/>
              </a:defRPr>
            </a:lvl9pPr>
          </a:lstStyle>
          <a:p>
            <a:pPr>
              <a:lnSpc>
                <a:spcPct val="150000"/>
              </a:lnSpc>
            </a:pPr>
            <a:r>
              <a:rPr lang="en-US" altLang="zh-CN" kern="0" dirty="0" smtClean="0">
                <a:latin typeface="黑体" panose="02010609060101010101" pitchFamily="49" charset="-122"/>
                <a:ea typeface="黑体" panose="02010609060101010101" pitchFamily="49" charset="-122"/>
              </a:rPr>
              <a:t/>
            </a:r>
            <a:br>
              <a:rPr lang="en-US" altLang="zh-CN" kern="0" dirty="0" smtClean="0">
                <a:latin typeface="黑体" panose="02010609060101010101" pitchFamily="49" charset="-122"/>
                <a:ea typeface="黑体" panose="02010609060101010101" pitchFamily="49" charset="-122"/>
              </a:rPr>
            </a:br>
            <a:r>
              <a:rPr lang="zh-CN" altLang="en-US" sz="2400" kern="0" dirty="0" smtClean="0">
                <a:latin typeface="黑体" panose="02010609060101010101" pitchFamily="49" charset="-122"/>
                <a:ea typeface="黑体" panose="02010609060101010101" pitchFamily="49" charset="-122"/>
              </a:rPr>
              <a:t>实体消歧算法</a:t>
            </a:r>
            <a:r>
              <a:rPr lang="en-US" altLang="zh-CN" sz="2400" kern="0" dirty="0" smtClean="0">
                <a:latin typeface="黑体" panose="02010609060101010101" pitchFamily="49" charset="-122"/>
                <a:ea typeface="黑体" panose="02010609060101010101" pitchFamily="49" charset="-122"/>
              </a:rPr>
              <a:t/>
            </a:r>
            <a:br>
              <a:rPr lang="en-US" altLang="zh-CN" sz="2400" kern="0" dirty="0" smtClean="0">
                <a:latin typeface="黑体" panose="02010609060101010101" pitchFamily="49" charset="-122"/>
                <a:ea typeface="黑体" panose="02010609060101010101" pitchFamily="49" charset="-122"/>
              </a:rPr>
            </a:br>
            <a:endParaRPr lang="zh-CN" altLang="en-US" kern="0" dirty="0" smtClean="0"/>
          </a:p>
        </p:txBody>
      </p:sp>
      <p:sp>
        <p:nvSpPr>
          <p:cNvPr id="21" name="Line 30"/>
          <p:cNvSpPr>
            <a:spLocks noChangeShapeType="1"/>
          </p:cNvSpPr>
          <p:nvPr/>
        </p:nvSpPr>
        <p:spPr bwMode="auto">
          <a:xfrm>
            <a:off x="1364576" y="2518420"/>
            <a:ext cx="0" cy="458544"/>
          </a:xfrm>
          <a:prstGeom prst="line">
            <a:avLst/>
          </a:prstGeom>
          <a:noFill/>
          <a:ln w="57150">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smtClean="0">
              <a:ln>
                <a:noFill/>
              </a:ln>
              <a:solidFill>
                <a:srgbClr val="3333CC"/>
              </a:solidFill>
              <a:effectLst/>
              <a:uLnTx/>
              <a:uFillTx/>
              <a:latin typeface="Arial" charset="0"/>
              <a:ea typeface="华文楷体" pitchFamily="2" charset="-122"/>
            </a:endParaRPr>
          </a:p>
        </p:txBody>
      </p:sp>
      <p:grpSp>
        <p:nvGrpSpPr>
          <p:cNvPr id="2" name="组合 1"/>
          <p:cNvGrpSpPr/>
          <p:nvPr/>
        </p:nvGrpSpPr>
        <p:grpSpPr>
          <a:xfrm>
            <a:off x="141648" y="1556792"/>
            <a:ext cx="8625978" cy="1007988"/>
            <a:chOff x="141648" y="1556792"/>
            <a:chExt cx="8625978" cy="1007988"/>
          </a:xfrm>
        </p:grpSpPr>
        <p:grpSp>
          <p:nvGrpSpPr>
            <p:cNvPr id="16" name="组合 15"/>
            <p:cNvGrpSpPr/>
            <p:nvPr/>
          </p:nvGrpSpPr>
          <p:grpSpPr>
            <a:xfrm>
              <a:off x="141648" y="1556792"/>
              <a:ext cx="8625978" cy="1007988"/>
              <a:chOff x="141648" y="1315244"/>
              <a:chExt cx="8625978" cy="1007988"/>
            </a:xfrm>
          </p:grpSpPr>
          <p:sp>
            <p:nvSpPr>
              <p:cNvPr id="17" name="Rectangle 3"/>
              <p:cNvSpPr>
                <a:spLocks noChangeArrowheads="1"/>
              </p:cNvSpPr>
              <p:nvPr/>
            </p:nvSpPr>
            <p:spPr bwMode="auto">
              <a:xfrm>
                <a:off x="141648" y="1315244"/>
                <a:ext cx="8625978" cy="1007988"/>
              </a:xfrm>
              <a:prstGeom prst="rect">
                <a:avLst/>
              </a:prstGeom>
              <a:gradFill rotWithShape="1">
                <a:gsLst>
                  <a:gs pos="0">
                    <a:srgbClr val="DDDDDD">
                      <a:gamma/>
                      <a:tint val="44314"/>
                      <a:invGamma/>
                    </a:srgbClr>
                  </a:gs>
                  <a:gs pos="100000">
                    <a:srgbClr val="DDDDDD"/>
                  </a:gs>
                </a:gsLst>
                <a:lin ang="5400000" scaled="1"/>
              </a:gradFill>
              <a:ln w="9525">
                <a:noFill/>
                <a:miter lim="800000"/>
                <a:headEnd/>
                <a:tailEnd/>
              </a:ln>
              <a:effectLst>
                <a:outerShdw dist="107763" dir="2700000" algn="ctr" rotWithShape="0">
                  <a:srgbClr val="808080">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a:ln>
                    <a:noFill/>
                  </a:ln>
                  <a:solidFill>
                    <a:srgbClr val="3333CC"/>
                  </a:solidFill>
                  <a:effectLst/>
                  <a:uLnTx/>
                  <a:uFillTx/>
                  <a:latin typeface="Arial" pitchFamily="34" charset="0"/>
                  <a:ea typeface="华文楷体"/>
                </a:endParaRPr>
              </a:p>
            </p:txBody>
          </p:sp>
          <p:sp>
            <p:nvSpPr>
              <p:cNvPr id="18" name="Rectangle 6"/>
              <p:cNvSpPr>
                <a:spLocks noChangeArrowheads="1"/>
              </p:cNvSpPr>
              <p:nvPr/>
            </p:nvSpPr>
            <p:spPr bwMode="auto">
              <a:xfrm>
                <a:off x="2627948" y="1525326"/>
                <a:ext cx="6139678" cy="616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lIns="0" tIns="0" rIns="0" bIns="0" anchor="ctr">
                <a:spAutoFit/>
              </a:bodyPr>
              <a:lstStyle>
                <a:lvl1pPr defTabSz="330200">
                  <a:tabLst>
                    <a:tab pos="8521700" algn="r"/>
                  </a:tabLst>
                  <a:defRPr i="1">
                    <a:solidFill>
                      <a:schemeClr val="accent2"/>
                    </a:solidFill>
                    <a:latin typeface="Arial" charset="0"/>
                    <a:ea typeface="华文楷体" pitchFamily="2" charset="-122"/>
                  </a:defRPr>
                </a:lvl1pPr>
                <a:lvl2pPr marL="742950" indent="-285750" defTabSz="330200">
                  <a:tabLst>
                    <a:tab pos="8521700" algn="r"/>
                  </a:tabLst>
                  <a:defRPr i="1">
                    <a:solidFill>
                      <a:schemeClr val="accent2"/>
                    </a:solidFill>
                    <a:latin typeface="Arial" charset="0"/>
                    <a:ea typeface="华文楷体" pitchFamily="2" charset="-122"/>
                  </a:defRPr>
                </a:lvl2pPr>
                <a:lvl3pPr marL="1143000" indent="-228600" defTabSz="330200">
                  <a:tabLst>
                    <a:tab pos="8521700" algn="r"/>
                  </a:tabLst>
                  <a:defRPr i="1">
                    <a:solidFill>
                      <a:schemeClr val="accent2"/>
                    </a:solidFill>
                    <a:latin typeface="Arial" charset="0"/>
                    <a:ea typeface="华文楷体" pitchFamily="2" charset="-122"/>
                  </a:defRPr>
                </a:lvl3pPr>
                <a:lvl4pPr marL="1600200" indent="-228600" defTabSz="330200">
                  <a:tabLst>
                    <a:tab pos="8521700" algn="r"/>
                  </a:tabLst>
                  <a:defRPr i="1">
                    <a:solidFill>
                      <a:schemeClr val="accent2"/>
                    </a:solidFill>
                    <a:latin typeface="Arial" charset="0"/>
                    <a:ea typeface="华文楷体" pitchFamily="2" charset="-122"/>
                  </a:defRPr>
                </a:lvl4pPr>
                <a:lvl5pPr marL="2057400" indent="-228600" defTabSz="330200">
                  <a:tabLst>
                    <a:tab pos="8521700" algn="r"/>
                  </a:tabLst>
                  <a:defRPr i="1">
                    <a:solidFill>
                      <a:schemeClr val="accent2"/>
                    </a:solidFill>
                    <a:latin typeface="Arial" charset="0"/>
                    <a:ea typeface="华文楷体" pitchFamily="2" charset="-122"/>
                  </a:defRPr>
                </a:lvl5pPr>
                <a:lvl6pPr marL="25146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6pPr>
                <a:lvl7pPr marL="29718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7pPr>
                <a:lvl8pPr marL="34290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8pPr>
                <a:lvl9pPr marL="38862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9pPr>
              </a:lstStyle>
              <a:p>
                <a:pPr lvl="0" defTabSz="914400">
                  <a:tabLst/>
                </a:pPr>
                <a:r>
                  <a:rPr lang="zh-CN" altLang="en-US" sz="2000" i="0" dirty="0">
                    <a:solidFill>
                      <a:srgbClr val="000000"/>
                    </a:solidFill>
                    <a:latin typeface="黑体" panose="02010609060101010101" pitchFamily="49" charset="-122"/>
                    <a:ea typeface="黑体" panose="02010609060101010101" pitchFamily="49" charset="-122"/>
                  </a:rPr>
                  <a:t>将同一话题下的微博名词实现聚类，根据各类中名词数目为类赋权值</a:t>
                </a:r>
                <a:r>
                  <a:rPr lang="zh-CN" altLang="en-US" sz="2000" b="1" i="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𝛼</a:t>
                </a:r>
              </a:p>
            </p:txBody>
          </p:sp>
        </p:grpSp>
        <p:sp>
          <p:nvSpPr>
            <p:cNvPr id="28" name="AutoShape 40"/>
            <p:cNvSpPr>
              <a:spLocks noChangeArrowheads="1"/>
            </p:cNvSpPr>
            <p:nvPr/>
          </p:nvSpPr>
          <p:spPr bwMode="gray">
            <a:xfrm>
              <a:off x="535016" y="1757123"/>
              <a:ext cx="1612900" cy="647700"/>
            </a:xfrm>
            <a:prstGeom prst="roundRect">
              <a:avLst>
                <a:gd name="adj" fmla="val 11921"/>
              </a:avLst>
            </a:prstGeom>
            <a:ln>
              <a:solidFill>
                <a:srgbClr val="00B0F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algn="ctr"/>
              <a:r>
                <a:rPr lang="zh-CN" altLang="en-US" sz="2400" i="0" dirty="0" smtClean="0">
                  <a:solidFill>
                    <a:schemeClr val="tx1"/>
                  </a:solidFill>
                  <a:latin typeface="黑体" panose="02010609060101010101" pitchFamily="49" charset="-122"/>
                  <a:ea typeface="黑体" panose="02010609060101010101" pitchFamily="49" charset="-122"/>
                </a:rPr>
                <a:t>聚类</a:t>
              </a:r>
              <a:endParaRPr lang="zh-CN" altLang="en-US" sz="2400" i="0" dirty="0">
                <a:solidFill>
                  <a:schemeClr val="tx1"/>
                </a:solidFill>
                <a:latin typeface="黑体" panose="02010609060101010101" pitchFamily="49" charset="-122"/>
                <a:ea typeface="黑体" panose="02010609060101010101" pitchFamily="49" charset="-122"/>
              </a:endParaRPr>
            </a:p>
          </p:txBody>
        </p:sp>
      </p:grpSp>
      <p:grpSp>
        <p:nvGrpSpPr>
          <p:cNvPr id="42" name="组合 41"/>
          <p:cNvGrpSpPr/>
          <p:nvPr/>
        </p:nvGrpSpPr>
        <p:grpSpPr>
          <a:xfrm>
            <a:off x="141648" y="2924944"/>
            <a:ext cx="8649088" cy="1007988"/>
            <a:chOff x="141648" y="2924944"/>
            <a:chExt cx="8649088" cy="1007988"/>
          </a:xfrm>
        </p:grpSpPr>
        <p:grpSp>
          <p:nvGrpSpPr>
            <p:cNvPr id="22" name="组合 21"/>
            <p:cNvGrpSpPr/>
            <p:nvPr/>
          </p:nvGrpSpPr>
          <p:grpSpPr>
            <a:xfrm>
              <a:off x="141648" y="2924944"/>
              <a:ext cx="8649088" cy="1007988"/>
              <a:chOff x="141648" y="2709044"/>
              <a:chExt cx="8649088" cy="1007988"/>
            </a:xfrm>
          </p:grpSpPr>
          <p:sp>
            <p:nvSpPr>
              <p:cNvPr id="23" name="Rectangle 2"/>
              <p:cNvSpPr>
                <a:spLocks noChangeArrowheads="1"/>
              </p:cNvSpPr>
              <p:nvPr/>
            </p:nvSpPr>
            <p:spPr bwMode="auto">
              <a:xfrm>
                <a:off x="141648" y="2709044"/>
                <a:ext cx="8649088" cy="1007988"/>
              </a:xfrm>
              <a:prstGeom prst="rect">
                <a:avLst/>
              </a:prstGeom>
              <a:gradFill rotWithShape="1">
                <a:gsLst>
                  <a:gs pos="0">
                    <a:srgbClr val="DDDDDD">
                      <a:gamma/>
                      <a:tint val="44314"/>
                      <a:invGamma/>
                    </a:srgbClr>
                  </a:gs>
                  <a:gs pos="100000">
                    <a:srgbClr val="DDDDDD"/>
                  </a:gs>
                </a:gsLst>
                <a:lin ang="5400000" scaled="1"/>
              </a:gradFill>
              <a:ln w="9525">
                <a:noFill/>
                <a:miter lim="800000"/>
                <a:headEnd/>
                <a:tailEnd/>
              </a:ln>
              <a:effectLst>
                <a:outerShdw dist="107763" dir="2700000" algn="ctr" rotWithShape="0">
                  <a:srgbClr val="808080">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a:ln>
                    <a:noFill/>
                  </a:ln>
                  <a:solidFill>
                    <a:srgbClr val="3333CC"/>
                  </a:solidFill>
                  <a:effectLst/>
                  <a:uLnTx/>
                  <a:uFillTx/>
                  <a:latin typeface="Arial" pitchFamily="34" charset="0"/>
                  <a:ea typeface="华文楷体"/>
                </a:endParaRPr>
              </a:p>
            </p:txBody>
          </p:sp>
          <mc:AlternateContent xmlns:mc="http://schemas.openxmlformats.org/markup-compatibility/2006" xmlns:a14="http://schemas.microsoft.com/office/drawing/2010/main">
            <mc:Choice Requires="a14">
              <p:sp>
                <p:nvSpPr>
                  <p:cNvPr id="24" name="Rectangle 16">
                    <a:hlinkClick r:id="rId2" action="ppaction://hlinksldjump"/>
                  </p:cNvPr>
                  <p:cNvSpPr>
                    <a:spLocks noChangeArrowheads="1"/>
                  </p:cNvSpPr>
                  <p:nvPr/>
                </p:nvSpPr>
                <p:spPr bwMode="auto">
                  <a:xfrm>
                    <a:off x="2651058" y="2753394"/>
                    <a:ext cx="6027977" cy="923330"/>
                  </a:xfrm>
                  <a:prstGeom prst="rect">
                    <a:avLst/>
                  </a:prstGeom>
                  <a:noFill/>
                  <a:ln>
                    <a:noFill/>
                  </a:ln>
                  <a:extLst>
                    <a:ext uri="{909E8E84-426E-40DD-AFC4-6F175D3DCCD1}">
                      <a14:hiddenFill>
                        <a:solidFill>
                          <a:srgbClr val="FFFFFF"/>
                        </a:solidFill>
                      </a14:hiddenFill>
                    </a:ext>
                    <a:ext uri="{91240B29-F687-4F45-9708-019B960494DF}">
                      <a14:hiddenLine w="6350" algn="ctr">
                        <a:solidFill>
                          <a:srgbClr val="000000"/>
                        </a:solidFill>
                        <a:miter lim="800000"/>
                        <a:headEnd/>
                        <a:tailEnd/>
                      </a14:hiddenLine>
                    </a:ext>
                  </a:extLst>
                </p:spPr>
                <p:txBody>
                  <a:bodyPr lIns="0" tIns="0" rIns="0" bIns="0" anchor="ctr">
                    <a:spAutoFit/>
                  </a:bodyPr>
                  <a:lstStyle>
                    <a:lvl1pPr defTabSz="330200">
                      <a:tabLst>
                        <a:tab pos="8521700" algn="r"/>
                      </a:tabLst>
                      <a:defRPr i="1">
                        <a:solidFill>
                          <a:schemeClr val="accent2"/>
                        </a:solidFill>
                        <a:latin typeface="Arial" charset="0"/>
                        <a:ea typeface="华文楷体" pitchFamily="2" charset="-122"/>
                      </a:defRPr>
                    </a:lvl1pPr>
                    <a:lvl2pPr marL="742950" indent="-285750" defTabSz="330200">
                      <a:tabLst>
                        <a:tab pos="8521700" algn="r"/>
                      </a:tabLst>
                      <a:defRPr i="1">
                        <a:solidFill>
                          <a:schemeClr val="accent2"/>
                        </a:solidFill>
                        <a:latin typeface="Arial" charset="0"/>
                        <a:ea typeface="华文楷体" pitchFamily="2" charset="-122"/>
                      </a:defRPr>
                    </a:lvl2pPr>
                    <a:lvl3pPr marL="1143000" indent="-228600" defTabSz="330200">
                      <a:tabLst>
                        <a:tab pos="8521700" algn="r"/>
                      </a:tabLst>
                      <a:defRPr i="1">
                        <a:solidFill>
                          <a:schemeClr val="accent2"/>
                        </a:solidFill>
                        <a:latin typeface="Arial" charset="0"/>
                        <a:ea typeface="华文楷体" pitchFamily="2" charset="-122"/>
                      </a:defRPr>
                    </a:lvl3pPr>
                    <a:lvl4pPr marL="1600200" indent="-228600" defTabSz="330200">
                      <a:tabLst>
                        <a:tab pos="8521700" algn="r"/>
                      </a:tabLst>
                      <a:defRPr i="1">
                        <a:solidFill>
                          <a:schemeClr val="accent2"/>
                        </a:solidFill>
                        <a:latin typeface="Arial" charset="0"/>
                        <a:ea typeface="华文楷体" pitchFamily="2" charset="-122"/>
                      </a:defRPr>
                    </a:lvl4pPr>
                    <a:lvl5pPr marL="2057400" indent="-228600" defTabSz="330200">
                      <a:tabLst>
                        <a:tab pos="8521700" algn="r"/>
                      </a:tabLst>
                      <a:defRPr i="1">
                        <a:solidFill>
                          <a:schemeClr val="accent2"/>
                        </a:solidFill>
                        <a:latin typeface="Arial" charset="0"/>
                        <a:ea typeface="华文楷体" pitchFamily="2" charset="-122"/>
                      </a:defRPr>
                    </a:lvl5pPr>
                    <a:lvl6pPr marL="25146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6pPr>
                    <a:lvl7pPr marL="29718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7pPr>
                    <a:lvl8pPr marL="34290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8pPr>
                    <a:lvl9pPr marL="38862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9pPr>
                  </a:lstStyle>
                  <a:p>
                    <a:r>
                      <a:rPr lang="zh-CN" altLang="en-US" sz="2000" i="0" dirty="0">
                        <a:solidFill>
                          <a:srgbClr val="000000"/>
                        </a:solidFill>
                        <a:latin typeface="黑体" panose="02010609060101010101" pitchFamily="49" charset="-122"/>
                        <a:ea typeface="黑体" panose="02010609060101010101" pitchFamily="49" charset="-122"/>
                      </a:rPr>
                      <a:t>依次计算</a:t>
                    </a:r>
                    <a:r>
                      <a:rPr lang="en-US" altLang="zh-CN" sz="2000" b="1" i="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n</a:t>
                    </a:r>
                    <a:r>
                      <a:rPr lang="zh-CN" altLang="en-US" sz="2000" i="0" dirty="0">
                        <a:solidFill>
                          <a:srgbClr val="000000"/>
                        </a:solidFill>
                        <a:latin typeface="黑体" panose="02010609060101010101" pitchFamily="49" charset="-122"/>
                        <a:ea typeface="黑体" panose="02010609060101010101" pitchFamily="49" charset="-122"/>
                      </a:rPr>
                      <a:t>个候选实体与同一微博话题下的</a:t>
                    </a:r>
                    <a:r>
                      <a:rPr lang="en-US" altLang="zh-CN" sz="2000" b="1" i="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m</a:t>
                    </a:r>
                    <a:r>
                      <a:rPr lang="zh-CN" altLang="en-US" sz="2000" i="0" dirty="0">
                        <a:solidFill>
                          <a:srgbClr val="000000"/>
                        </a:solidFill>
                        <a:latin typeface="黑体" panose="02010609060101010101" pitchFamily="49" charset="-122"/>
                        <a:ea typeface="黑体" panose="02010609060101010101" pitchFamily="49" charset="-122"/>
                      </a:rPr>
                      <a:t>个类的相似度</a:t>
                    </a:r>
                    <a:r>
                      <a:rPr lang="en-US" altLang="zh-CN" sz="2000" b="1" i="0"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R</a:t>
                    </a:r>
                    <a:r>
                      <a:rPr lang="en-US" altLang="zh-CN" sz="1600" b="1" i="0"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i</a:t>
                    </a:r>
                    <a:r>
                      <a:rPr lang="en-US" altLang="zh-CN" sz="2000" b="1" i="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(x)</a:t>
                    </a:r>
                    <a:r>
                      <a:rPr lang="zh-CN" altLang="en-US" sz="2000" i="0" dirty="0">
                        <a:solidFill>
                          <a:srgbClr val="000000"/>
                        </a:solidFill>
                        <a:latin typeface="黑体" panose="02010609060101010101" pitchFamily="49" charset="-122"/>
                        <a:ea typeface="黑体" panose="02010609060101010101" pitchFamily="49" charset="-122"/>
                      </a:rPr>
                      <a:t>，取该候选实体与微博话题的最大相似度为最终相似度，记为：</a:t>
                    </a:r>
                    <a14:m>
                      <m:oMath xmlns:m="http://schemas.openxmlformats.org/officeDocument/2006/math">
                        <m:sSub>
                          <m:sSubPr>
                            <m:ctrlPr>
                              <a:rPr lang="en-US" altLang="zh-CN" sz="2000" b="1" i="1" smtClean="0">
                                <a:solidFill>
                                  <a:schemeClr val="tx1"/>
                                </a:solidFill>
                                <a:latin typeface="Cambria Math"/>
                                <a:ea typeface="Cambria Math"/>
                                <a:cs typeface="Times New Roman" panose="02020603050405020304" pitchFamily="18" charset="0"/>
                              </a:rPr>
                            </m:ctrlPr>
                          </m:sSubPr>
                          <m:e>
                            <m:r>
                              <a:rPr lang="zh-CN" altLang="en-US" sz="2000" b="1" i="0">
                                <a:solidFill>
                                  <a:schemeClr val="tx1"/>
                                </a:solidFill>
                                <a:latin typeface="Cambria Math"/>
                                <a:ea typeface="Cambria Math"/>
                                <a:cs typeface="Times New Roman" panose="02020603050405020304" pitchFamily="18" charset="0"/>
                              </a:rPr>
                              <m:t>𝛗</m:t>
                            </m:r>
                          </m:e>
                          <m:sub>
                            <m:r>
                              <a:rPr lang="en-US" altLang="zh-CN" sz="2000" b="1" i="0">
                                <a:solidFill>
                                  <a:schemeClr val="tx1"/>
                                </a:solidFill>
                                <a:latin typeface="Cambria Math"/>
                                <a:ea typeface="Cambria Math"/>
                                <a:cs typeface="Times New Roman" panose="02020603050405020304" pitchFamily="18" charset="0"/>
                              </a:rPr>
                              <m:t>𝐢</m:t>
                            </m:r>
                          </m:sub>
                        </m:sSub>
                      </m:oMath>
                    </a14:m>
                    <a:r>
                      <a:rPr lang="en-US" altLang="zh-CN" sz="2000" b="1" i="0" dirty="0">
                        <a:solidFill>
                          <a:schemeClr val="tx1"/>
                        </a:solidFill>
                        <a:latin typeface="Times New Roman" panose="02020603050405020304" pitchFamily="18" charset="0"/>
                        <a:cs typeface="Times New Roman" panose="02020603050405020304" pitchFamily="18" charset="0"/>
                      </a:rPr>
                      <a:t>=max{</a:t>
                    </a:r>
                    <a:r>
                      <a:rPr lang="en-US" altLang="zh-CN" sz="2000" b="1" i="0" dirty="0" err="1">
                        <a:solidFill>
                          <a:schemeClr val="tx1"/>
                        </a:solidFill>
                        <a:latin typeface="Times New Roman" panose="02020603050405020304" pitchFamily="18" charset="0"/>
                        <a:cs typeface="Times New Roman" panose="02020603050405020304" pitchFamily="18" charset="0"/>
                      </a:rPr>
                      <a:t>R</a:t>
                    </a:r>
                    <a:r>
                      <a:rPr lang="en-US" altLang="zh-CN" sz="1600" b="1" i="0" dirty="0" err="1">
                        <a:solidFill>
                          <a:schemeClr val="tx1"/>
                        </a:solidFill>
                        <a:latin typeface="Times New Roman" panose="02020603050405020304" pitchFamily="18" charset="0"/>
                        <a:cs typeface="Times New Roman" panose="02020603050405020304" pitchFamily="18" charset="0"/>
                      </a:rPr>
                      <a:t>i</a:t>
                    </a:r>
                    <a:r>
                      <a:rPr lang="en-US" altLang="zh-CN" sz="2000" b="1" i="0" dirty="0">
                        <a:solidFill>
                          <a:schemeClr val="tx1"/>
                        </a:solidFill>
                        <a:latin typeface="Times New Roman" panose="02020603050405020304" pitchFamily="18" charset="0"/>
                        <a:cs typeface="Times New Roman" panose="02020603050405020304" pitchFamily="18" charset="0"/>
                      </a:rPr>
                      <a:t>(x)}</a:t>
                    </a:r>
                  </a:p>
                </p:txBody>
              </p:sp>
            </mc:Choice>
            <mc:Fallback xmlns="">
              <p:sp>
                <p:nvSpPr>
                  <p:cNvPr id="24" name="Rectangle 16">
                    <a:hlinkClick r:id="rId3" action="ppaction://hlinksldjump"/>
                  </p:cNvPr>
                  <p:cNvSpPr>
                    <a:spLocks noRot="1" noChangeAspect="1" noMove="1" noResize="1" noEditPoints="1" noAdjustHandles="1" noChangeArrowheads="1" noChangeShapeType="1" noTextEdit="1"/>
                  </p:cNvSpPr>
                  <p:nvPr/>
                </p:nvSpPr>
                <p:spPr bwMode="auto">
                  <a:xfrm>
                    <a:off x="2651058" y="2753394"/>
                    <a:ext cx="6027977" cy="923330"/>
                  </a:xfrm>
                  <a:prstGeom prst="rect">
                    <a:avLst/>
                  </a:prstGeom>
                  <a:blipFill rotWithShape="1">
                    <a:blip r:embed="rId4"/>
                    <a:stretch>
                      <a:fillRect l="-2629" t="-9211" r="-1314" b="-1644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a:lstStyle/>
                  <a:p>
                    <a:r>
                      <a:rPr lang="zh-CN" altLang="en-US">
                        <a:noFill/>
                      </a:rPr>
                      <a:t> </a:t>
                    </a:r>
                  </a:p>
                </p:txBody>
              </p:sp>
            </mc:Fallback>
          </mc:AlternateContent>
        </p:grpSp>
        <p:sp>
          <p:nvSpPr>
            <p:cNvPr id="29" name="AutoShape 40"/>
            <p:cNvSpPr>
              <a:spLocks noChangeArrowheads="1"/>
            </p:cNvSpPr>
            <p:nvPr/>
          </p:nvSpPr>
          <p:spPr bwMode="gray">
            <a:xfrm>
              <a:off x="558126" y="3069332"/>
              <a:ext cx="1612900" cy="647700"/>
            </a:xfrm>
            <a:prstGeom prst="roundRect">
              <a:avLst>
                <a:gd name="adj" fmla="val 1192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algn="ctr"/>
              <a:r>
                <a:rPr lang="zh-CN" altLang="en-US" sz="2400" i="0" dirty="0" smtClean="0">
                  <a:solidFill>
                    <a:schemeClr val="tx1"/>
                  </a:solidFill>
                  <a:latin typeface="黑体" panose="02010609060101010101" pitchFamily="49" charset="-122"/>
                  <a:ea typeface="黑体" panose="02010609060101010101" pitchFamily="49" charset="-122"/>
                </a:rPr>
                <a:t>相似度</a:t>
              </a:r>
              <a:endParaRPr lang="zh-CN" altLang="en-US" sz="2400" i="0" dirty="0">
                <a:solidFill>
                  <a:schemeClr val="tx1"/>
                </a:solidFill>
                <a:latin typeface="黑体" panose="02010609060101010101" pitchFamily="49" charset="-122"/>
                <a:ea typeface="黑体" panose="02010609060101010101" pitchFamily="49" charset="-122"/>
              </a:endParaRPr>
            </a:p>
          </p:txBody>
        </p:sp>
      </p:grpSp>
      <p:grpSp>
        <p:nvGrpSpPr>
          <p:cNvPr id="43" name="组合 42"/>
          <p:cNvGrpSpPr/>
          <p:nvPr/>
        </p:nvGrpSpPr>
        <p:grpSpPr>
          <a:xfrm>
            <a:off x="141648" y="4221088"/>
            <a:ext cx="8625978" cy="1007988"/>
            <a:chOff x="141648" y="4221088"/>
            <a:chExt cx="8625978" cy="1007988"/>
          </a:xfrm>
        </p:grpSpPr>
        <p:grpSp>
          <p:nvGrpSpPr>
            <p:cNvPr id="33" name="组合 32"/>
            <p:cNvGrpSpPr/>
            <p:nvPr/>
          </p:nvGrpSpPr>
          <p:grpSpPr>
            <a:xfrm>
              <a:off x="141648" y="4221088"/>
              <a:ext cx="8625978" cy="1007988"/>
              <a:chOff x="141648" y="1315244"/>
              <a:chExt cx="8625978" cy="1007988"/>
            </a:xfrm>
          </p:grpSpPr>
          <p:sp>
            <p:nvSpPr>
              <p:cNvPr id="34" name="Rectangle 3"/>
              <p:cNvSpPr>
                <a:spLocks noChangeArrowheads="1"/>
              </p:cNvSpPr>
              <p:nvPr/>
            </p:nvSpPr>
            <p:spPr bwMode="auto">
              <a:xfrm>
                <a:off x="141648" y="1315244"/>
                <a:ext cx="8625978" cy="1007988"/>
              </a:xfrm>
              <a:prstGeom prst="rect">
                <a:avLst/>
              </a:prstGeom>
              <a:gradFill rotWithShape="1">
                <a:gsLst>
                  <a:gs pos="0">
                    <a:srgbClr val="DDDDDD">
                      <a:gamma/>
                      <a:tint val="44314"/>
                      <a:invGamma/>
                    </a:srgbClr>
                  </a:gs>
                  <a:gs pos="100000">
                    <a:srgbClr val="DDDDDD"/>
                  </a:gs>
                </a:gsLst>
                <a:lin ang="5400000" scaled="1"/>
              </a:gradFill>
              <a:ln w="9525">
                <a:noFill/>
                <a:miter lim="800000"/>
                <a:headEnd/>
                <a:tailEnd/>
              </a:ln>
              <a:effectLst>
                <a:outerShdw dist="107763" dir="2700000" algn="ctr" rotWithShape="0">
                  <a:srgbClr val="808080">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a:ln>
                    <a:noFill/>
                  </a:ln>
                  <a:solidFill>
                    <a:srgbClr val="3333CC"/>
                  </a:solidFill>
                  <a:effectLst/>
                  <a:uLnTx/>
                  <a:uFillTx/>
                  <a:latin typeface="Arial" pitchFamily="34" charset="0"/>
                  <a:ea typeface="华文楷体"/>
                </a:endParaRPr>
              </a:p>
            </p:txBody>
          </p:sp>
          <p:sp>
            <p:nvSpPr>
              <p:cNvPr id="35" name="Rectangle 6"/>
              <p:cNvSpPr>
                <a:spLocks noChangeArrowheads="1"/>
              </p:cNvSpPr>
              <p:nvPr/>
            </p:nvSpPr>
            <p:spPr bwMode="auto">
              <a:xfrm>
                <a:off x="2627948" y="1525326"/>
                <a:ext cx="6139678" cy="616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lIns="0" tIns="0" rIns="0" bIns="0" anchor="ctr">
                <a:spAutoFit/>
              </a:bodyPr>
              <a:lstStyle>
                <a:lvl1pPr defTabSz="330200">
                  <a:tabLst>
                    <a:tab pos="8521700" algn="r"/>
                  </a:tabLst>
                  <a:defRPr i="1">
                    <a:solidFill>
                      <a:schemeClr val="accent2"/>
                    </a:solidFill>
                    <a:latin typeface="Arial" charset="0"/>
                    <a:ea typeface="华文楷体" pitchFamily="2" charset="-122"/>
                  </a:defRPr>
                </a:lvl1pPr>
                <a:lvl2pPr marL="742950" indent="-285750" defTabSz="330200">
                  <a:tabLst>
                    <a:tab pos="8521700" algn="r"/>
                  </a:tabLst>
                  <a:defRPr i="1">
                    <a:solidFill>
                      <a:schemeClr val="accent2"/>
                    </a:solidFill>
                    <a:latin typeface="Arial" charset="0"/>
                    <a:ea typeface="华文楷体" pitchFamily="2" charset="-122"/>
                  </a:defRPr>
                </a:lvl2pPr>
                <a:lvl3pPr marL="1143000" indent="-228600" defTabSz="330200">
                  <a:tabLst>
                    <a:tab pos="8521700" algn="r"/>
                  </a:tabLst>
                  <a:defRPr i="1">
                    <a:solidFill>
                      <a:schemeClr val="accent2"/>
                    </a:solidFill>
                    <a:latin typeface="Arial" charset="0"/>
                    <a:ea typeface="华文楷体" pitchFamily="2" charset="-122"/>
                  </a:defRPr>
                </a:lvl3pPr>
                <a:lvl4pPr marL="1600200" indent="-228600" defTabSz="330200">
                  <a:tabLst>
                    <a:tab pos="8521700" algn="r"/>
                  </a:tabLst>
                  <a:defRPr i="1">
                    <a:solidFill>
                      <a:schemeClr val="accent2"/>
                    </a:solidFill>
                    <a:latin typeface="Arial" charset="0"/>
                    <a:ea typeface="华文楷体" pitchFamily="2" charset="-122"/>
                  </a:defRPr>
                </a:lvl4pPr>
                <a:lvl5pPr marL="2057400" indent="-228600" defTabSz="330200">
                  <a:tabLst>
                    <a:tab pos="8521700" algn="r"/>
                  </a:tabLst>
                  <a:defRPr i="1">
                    <a:solidFill>
                      <a:schemeClr val="accent2"/>
                    </a:solidFill>
                    <a:latin typeface="Arial" charset="0"/>
                    <a:ea typeface="华文楷体" pitchFamily="2" charset="-122"/>
                  </a:defRPr>
                </a:lvl5pPr>
                <a:lvl6pPr marL="25146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6pPr>
                <a:lvl7pPr marL="29718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7pPr>
                <a:lvl8pPr marL="34290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8pPr>
                <a:lvl9pPr marL="38862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9pPr>
              </a:lstStyle>
              <a:p>
                <a:pPr lvl="0" defTabSz="914400">
                  <a:tabLst/>
                </a:pPr>
                <a:r>
                  <a:rPr lang="zh-CN" altLang="en-US" sz="2000" i="0" dirty="0">
                    <a:solidFill>
                      <a:srgbClr val="000000"/>
                    </a:solidFill>
                    <a:latin typeface="黑体" panose="02010609060101010101" pitchFamily="49" charset="-122"/>
                    <a:ea typeface="黑体" panose="02010609060101010101" pitchFamily="49" charset="-122"/>
                  </a:rPr>
                  <a:t>根据从百度百科抽取的百度词条的访问数量来确定实体的知名度，赋权值</a:t>
                </a:r>
                <a:r>
                  <a:rPr lang="zh-CN" altLang="en-US" sz="2000" b="1" i="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𝛽</a:t>
                </a:r>
              </a:p>
            </p:txBody>
          </p:sp>
        </p:grpSp>
        <p:sp>
          <p:nvSpPr>
            <p:cNvPr id="36" name="AutoShape 40"/>
            <p:cNvSpPr>
              <a:spLocks noChangeArrowheads="1"/>
            </p:cNvSpPr>
            <p:nvPr/>
          </p:nvSpPr>
          <p:spPr bwMode="gray">
            <a:xfrm>
              <a:off x="535016" y="4437484"/>
              <a:ext cx="1612900" cy="647700"/>
            </a:xfrm>
            <a:prstGeom prst="roundRect">
              <a:avLst>
                <a:gd name="adj" fmla="val 11921"/>
              </a:avLst>
            </a:prstGeom>
            <a:ln>
              <a:solidFill>
                <a:srgbClr val="00B0F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algn="ctr"/>
              <a:r>
                <a:rPr lang="zh-CN" altLang="en-US" sz="2400" i="0" dirty="0" smtClean="0">
                  <a:solidFill>
                    <a:schemeClr val="tx1"/>
                  </a:solidFill>
                  <a:latin typeface="黑体" panose="02010609060101010101" pitchFamily="49" charset="-122"/>
                  <a:ea typeface="黑体" panose="02010609060101010101" pitchFamily="49" charset="-122"/>
                </a:rPr>
                <a:t>知名度</a:t>
              </a:r>
              <a:endParaRPr lang="zh-CN" altLang="en-US" sz="2400" i="0" dirty="0">
                <a:solidFill>
                  <a:schemeClr val="tx1"/>
                </a:solidFill>
                <a:latin typeface="黑体" panose="02010609060101010101" pitchFamily="49" charset="-122"/>
                <a:ea typeface="黑体" panose="02010609060101010101" pitchFamily="49" charset="-122"/>
              </a:endParaRPr>
            </a:p>
          </p:txBody>
        </p:sp>
      </p:grpSp>
      <p:sp>
        <p:nvSpPr>
          <p:cNvPr id="27" name="Line 34"/>
          <p:cNvSpPr>
            <a:spLocks noChangeShapeType="1"/>
          </p:cNvSpPr>
          <p:nvPr/>
        </p:nvSpPr>
        <p:spPr bwMode="auto">
          <a:xfrm>
            <a:off x="1341466" y="3789040"/>
            <a:ext cx="0" cy="458544"/>
          </a:xfrm>
          <a:prstGeom prst="line">
            <a:avLst/>
          </a:prstGeom>
          <a:noFill/>
          <a:ln w="57150">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smtClean="0">
              <a:ln>
                <a:noFill/>
              </a:ln>
              <a:solidFill>
                <a:srgbClr val="3333CC"/>
              </a:solidFill>
              <a:effectLst/>
              <a:uLnTx/>
              <a:uFillTx/>
              <a:latin typeface="Arial" charset="0"/>
              <a:ea typeface="华文楷体" pitchFamily="2" charset="-122"/>
            </a:endParaRPr>
          </a:p>
        </p:txBody>
      </p:sp>
      <p:grpSp>
        <p:nvGrpSpPr>
          <p:cNvPr id="44" name="组合 43"/>
          <p:cNvGrpSpPr/>
          <p:nvPr/>
        </p:nvGrpSpPr>
        <p:grpSpPr>
          <a:xfrm>
            <a:off x="141648" y="5589240"/>
            <a:ext cx="8649088" cy="1007988"/>
            <a:chOff x="141648" y="5589240"/>
            <a:chExt cx="8649088" cy="1007988"/>
          </a:xfrm>
        </p:grpSpPr>
        <p:grpSp>
          <p:nvGrpSpPr>
            <p:cNvPr id="38" name="组合 37"/>
            <p:cNvGrpSpPr/>
            <p:nvPr/>
          </p:nvGrpSpPr>
          <p:grpSpPr>
            <a:xfrm>
              <a:off x="141648" y="5589240"/>
              <a:ext cx="8649088" cy="1007988"/>
              <a:chOff x="141648" y="2709044"/>
              <a:chExt cx="8649088" cy="1007988"/>
            </a:xfrm>
          </p:grpSpPr>
          <p:sp>
            <p:nvSpPr>
              <p:cNvPr id="39" name="Rectangle 2"/>
              <p:cNvSpPr>
                <a:spLocks noChangeArrowheads="1"/>
              </p:cNvSpPr>
              <p:nvPr/>
            </p:nvSpPr>
            <p:spPr bwMode="auto">
              <a:xfrm>
                <a:off x="141648" y="2709044"/>
                <a:ext cx="8649088" cy="1007988"/>
              </a:xfrm>
              <a:prstGeom prst="rect">
                <a:avLst/>
              </a:prstGeom>
              <a:gradFill rotWithShape="1">
                <a:gsLst>
                  <a:gs pos="0">
                    <a:srgbClr val="DDDDDD">
                      <a:gamma/>
                      <a:tint val="44314"/>
                      <a:invGamma/>
                    </a:srgbClr>
                  </a:gs>
                  <a:gs pos="100000">
                    <a:srgbClr val="DDDDDD"/>
                  </a:gs>
                </a:gsLst>
                <a:lin ang="5400000" scaled="1"/>
              </a:gradFill>
              <a:ln w="9525">
                <a:noFill/>
                <a:miter lim="800000"/>
                <a:headEnd/>
                <a:tailEnd/>
              </a:ln>
              <a:effectLst>
                <a:outerShdw dist="107763" dir="2700000" algn="ctr" rotWithShape="0">
                  <a:srgbClr val="808080">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a:ln>
                    <a:noFill/>
                  </a:ln>
                  <a:solidFill>
                    <a:srgbClr val="3333CC"/>
                  </a:solidFill>
                  <a:effectLst/>
                  <a:uLnTx/>
                  <a:uFillTx/>
                  <a:latin typeface="Arial" pitchFamily="34" charset="0"/>
                  <a:ea typeface="华文楷体"/>
                </a:endParaRPr>
              </a:p>
            </p:txBody>
          </p:sp>
          <mc:AlternateContent xmlns:mc="http://schemas.openxmlformats.org/markup-compatibility/2006" xmlns:a14="http://schemas.microsoft.com/office/drawing/2010/main">
            <mc:Choice Requires="a14">
              <p:sp>
                <p:nvSpPr>
                  <p:cNvPr id="40" name="Rectangle 16">
                    <a:hlinkClick r:id="rId3" action="ppaction://hlinksldjump"/>
                  </p:cNvPr>
                  <p:cNvSpPr>
                    <a:spLocks noChangeArrowheads="1"/>
                  </p:cNvSpPr>
                  <p:nvPr/>
                </p:nvSpPr>
                <p:spPr bwMode="auto">
                  <a:xfrm>
                    <a:off x="2651058" y="2907281"/>
                    <a:ext cx="6027977" cy="615553"/>
                  </a:xfrm>
                  <a:prstGeom prst="rect">
                    <a:avLst/>
                  </a:prstGeom>
                  <a:noFill/>
                  <a:ln>
                    <a:noFill/>
                  </a:ln>
                  <a:extLst>
                    <a:ext uri="{909E8E84-426E-40DD-AFC4-6F175D3DCCD1}">
                      <a14:hiddenFill>
                        <a:solidFill>
                          <a:srgbClr val="FFFFFF"/>
                        </a:solidFill>
                      </a14:hiddenFill>
                    </a:ext>
                    <a:ext uri="{91240B29-F687-4F45-9708-019B960494DF}">
                      <a14:hiddenLine w="6350" algn="ctr">
                        <a:solidFill>
                          <a:srgbClr val="000000"/>
                        </a:solidFill>
                        <a:miter lim="800000"/>
                        <a:headEnd/>
                        <a:tailEnd/>
                      </a14:hiddenLine>
                    </a:ext>
                  </a:extLst>
                </p:spPr>
                <p:txBody>
                  <a:bodyPr lIns="0" tIns="0" rIns="0" bIns="0" anchor="ctr">
                    <a:spAutoFit/>
                  </a:bodyPr>
                  <a:lstStyle>
                    <a:lvl1pPr defTabSz="330200">
                      <a:tabLst>
                        <a:tab pos="8521700" algn="r"/>
                      </a:tabLst>
                      <a:defRPr i="1">
                        <a:solidFill>
                          <a:schemeClr val="accent2"/>
                        </a:solidFill>
                        <a:latin typeface="Arial" charset="0"/>
                        <a:ea typeface="华文楷体" pitchFamily="2" charset="-122"/>
                      </a:defRPr>
                    </a:lvl1pPr>
                    <a:lvl2pPr marL="742950" indent="-285750" defTabSz="330200">
                      <a:tabLst>
                        <a:tab pos="8521700" algn="r"/>
                      </a:tabLst>
                      <a:defRPr i="1">
                        <a:solidFill>
                          <a:schemeClr val="accent2"/>
                        </a:solidFill>
                        <a:latin typeface="Arial" charset="0"/>
                        <a:ea typeface="华文楷体" pitchFamily="2" charset="-122"/>
                      </a:defRPr>
                    </a:lvl2pPr>
                    <a:lvl3pPr marL="1143000" indent="-228600" defTabSz="330200">
                      <a:tabLst>
                        <a:tab pos="8521700" algn="r"/>
                      </a:tabLst>
                      <a:defRPr i="1">
                        <a:solidFill>
                          <a:schemeClr val="accent2"/>
                        </a:solidFill>
                        <a:latin typeface="Arial" charset="0"/>
                        <a:ea typeface="华文楷体" pitchFamily="2" charset="-122"/>
                      </a:defRPr>
                    </a:lvl3pPr>
                    <a:lvl4pPr marL="1600200" indent="-228600" defTabSz="330200">
                      <a:tabLst>
                        <a:tab pos="8521700" algn="r"/>
                      </a:tabLst>
                      <a:defRPr i="1">
                        <a:solidFill>
                          <a:schemeClr val="accent2"/>
                        </a:solidFill>
                        <a:latin typeface="Arial" charset="0"/>
                        <a:ea typeface="华文楷体" pitchFamily="2" charset="-122"/>
                      </a:defRPr>
                    </a:lvl4pPr>
                    <a:lvl5pPr marL="2057400" indent="-228600" defTabSz="330200">
                      <a:tabLst>
                        <a:tab pos="8521700" algn="r"/>
                      </a:tabLst>
                      <a:defRPr i="1">
                        <a:solidFill>
                          <a:schemeClr val="accent2"/>
                        </a:solidFill>
                        <a:latin typeface="Arial" charset="0"/>
                        <a:ea typeface="华文楷体" pitchFamily="2" charset="-122"/>
                      </a:defRPr>
                    </a:lvl5pPr>
                    <a:lvl6pPr marL="25146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6pPr>
                    <a:lvl7pPr marL="29718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7pPr>
                    <a:lvl8pPr marL="34290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8pPr>
                    <a:lvl9pPr marL="38862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9pPr>
                  </a:lstStyle>
                  <a:p>
                    <a:r>
                      <a:rPr lang="zh-CN" altLang="en-US" sz="2000" i="0" dirty="0">
                        <a:solidFill>
                          <a:srgbClr val="000000"/>
                        </a:solidFill>
                        <a:latin typeface="黑体" panose="02010609060101010101" pitchFamily="49" charset="-122"/>
                        <a:ea typeface="黑体" panose="02010609060101010101" pitchFamily="49" charset="-122"/>
                      </a:rPr>
                      <a:t>根据经验值赋相似度的权值为</a:t>
                    </a:r>
                    <a:r>
                      <a:rPr lang="en-US" altLang="zh-CN" sz="2000" i="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0.6</a:t>
                    </a:r>
                    <a:r>
                      <a:rPr lang="zh-CN" altLang="en-US" sz="2000" i="0" dirty="0">
                        <a:solidFill>
                          <a:srgbClr val="000000"/>
                        </a:solidFill>
                        <a:latin typeface="黑体" panose="02010609060101010101" pitchFamily="49" charset="-122"/>
                        <a:ea typeface="黑体" panose="02010609060101010101" pitchFamily="49" charset="-122"/>
                      </a:rPr>
                      <a:t>，知名度的权值为</a:t>
                    </a:r>
                    <a:r>
                      <a:rPr lang="en-US" altLang="zh-CN" sz="2000" i="0" dirty="0" smtClean="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0.4</a:t>
                    </a:r>
                  </a:p>
                  <a:p>
                    <a:r>
                      <a:rPr lang="zh-CN" altLang="en-US" sz="2000" i="0" dirty="0">
                        <a:solidFill>
                          <a:schemeClr val="tx1"/>
                        </a:solidFill>
                        <a:latin typeface="黑体" panose="02010609060101010101" pitchFamily="49" charset="-122"/>
                        <a:ea typeface="黑体" panose="02010609060101010101" pitchFamily="49" charset="-122"/>
                      </a:rPr>
                      <a:t>链接值</a:t>
                    </a:r>
                    <a:r>
                      <a:rPr lang="en-US" altLang="zh-CN" sz="2000" b="1" i="0" dirty="0">
                        <a:solidFill>
                          <a:schemeClr val="tx1"/>
                        </a:solidFill>
                        <a:latin typeface="Times New Roman" panose="02020603050405020304" pitchFamily="18" charset="0"/>
                        <a:cs typeface="Times New Roman" panose="02020603050405020304" pitchFamily="18" charset="0"/>
                      </a:rPr>
                      <a:t>S(x)</a:t>
                    </a:r>
                    <a:r>
                      <a:rPr lang="zh-CN" altLang="en-US" sz="2000" i="0" dirty="0" smtClean="0">
                        <a:solidFill>
                          <a:schemeClr val="tx1"/>
                        </a:solidFill>
                        <a:latin typeface="Times New Roman" panose="02020603050405020304" pitchFamily="18" charset="0"/>
                        <a:cs typeface="Times New Roman" panose="02020603050405020304" pitchFamily="18" charset="0"/>
                      </a:rPr>
                      <a:t>：</a:t>
                    </a:r>
                    <a14:m>
                      <m:oMath xmlns:m="http://schemas.openxmlformats.org/officeDocument/2006/math">
                        <m:r>
                          <m:rPr>
                            <m:nor/>
                          </m:rPr>
                          <a:rPr lang="en-US" altLang="zh-CN" sz="2000" b="1" i="0">
                            <a:solidFill>
                              <a:schemeClr val="tx1"/>
                            </a:solidFill>
                            <a:latin typeface="Times New Roman" panose="02020603050405020304" pitchFamily="18" charset="0"/>
                            <a:cs typeface="Times New Roman" panose="02020603050405020304" pitchFamily="18" charset="0"/>
                          </a:rPr>
                          <m:t>S</m:t>
                        </m:r>
                        <m:r>
                          <m:rPr>
                            <m:nor/>
                          </m:rPr>
                          <a:rPr lang="en-US" altLang="zh-CN" sz="2000" b="1" i="0">
                            <a:solidFill>
                              <a:schemeClr val="tx1"/>
                            </a:solidFill>
                            <a:latin typeface="Times New Roman" panose="02020603050405020304" pitchFamily="18" charset="0"/>
                            <a:cs typeface="Times New Roman" panose="02020603050405020304" pitchFamily="18" charset="0"/>
                          </a:rPr>
                          <m:t>(</m:t>
                        </m:r>
                        <m:r>
                          <m:rPr>
                            <m:nor/>
                          </m:rPr>
                          <a:rPr lang="en-US" altLang="zh-CN" sz="2000" b="1" i="0">
                            <a:solidFill>
                              <a:schemeClr val="tx1"/>
                            </a:solidFill>
                            <a:latin typeface="Times New Roman" panose="02020603050405020304" pitchFamily="18" charset="0"/>
                            <a:cs typeface="Times New Roman" panose="02020603050405020304" pitchFamily="18" charset="0"/>
                          </a:rPr>
                          <m:t>x</m:t>
                        </m:r>
                        <m:r>
                          <m:rPr>
                            <m:nor/>
                          </m:rPr>
                          <a:rPr lang="en-US" altLang="zh-CN" sz="2000" b="1" i="0">
                            <a:solidFill>
                              <a:schemeClr val="tx1"/>
                            </a:solidFill>
                            <a:latin typeface="Times New Roman" panose="02020603050405020304" pitchFamily="18" charset="0"/>
                            <a:cs typeface="Times New Roman" panose="02020603050405020304" pitchFamily="18" charset="0"/>
                          </a:rPr>
                          <m:t>)</m:t>
                        </m:r>
                        <m:r>
                          <a:rPr lang="en-US" altLang="zh-CN" sz="2000" b="1" i="0">
                            <a:solidFill>
                              <a:schemeClr val="tx1"/>
                            </a:solidFill>
                            <a:latin typeface="Cambria Math"/>
                            <a:ea typeface="Cambria Math"/>
                            <a:cs typeface="Times New Roman" panose="02020603050405020304" pitchFamily="18" charset="0"/>
                          </a:rPr>
                          <m:t>=</m:t>
                        </m:r>
                        <m:r>
                          <a:rPr lang="en-US" altLang="zh-CN" sz="2000" b="1" i="0">
                            <a:solidFill>
                              <a:schemeClr val="tx1"/>
                            </a:solidFill>
                            <a:latin typeface="Cambria Math"/>
                            <a:ea typeface="Cambria Math"/>
                            <a:cs typeface="Times New Roman" panose="02020603050405020304" pitchFamily="18" charset="0"/>
                          </a:rPr>
                          <m:t>𝟎</m:t>
                        </m:r>
                        <m:r>
                          <a:rPr lang="en-US" altLang="zh-CN" sz="2000" b="1" i="0">
                            <a:solidFill>
                              <a:schemeClr val="tx1"/>
                            </a:solidFill>
                            <a:latin typeface="Cambria Math"/>
                            <a:ea typeface="Cambria Math"/>
                            <a:cs typeface="Times New Roman" panose="02020603050405020304" pitchFamily="18" charset="0"/>
                          </a:rPr>
                          <m:t>.</m:t>
                        </m:r>
                        <m:r>
                          <a:rPr lang="en-US" altLang="zh-CN" sz="2000" b="1" i="0">
                            <a:solidFill>
                              <a:schemeClr val="tx1"/>
                            </a:solidFill>
                            <a:latin typeface="Cambria Math"/>
                            <a:ea typeface="Cambria Math"/>
                            <a:cs typeface="Times New Roman" panose="02020603050405020304" pitchFamily="18" charset="0"/>
                          </a:rPr>
                          <m:t>𝟔</m:t>
                        </m:r>
                        <m:r>
                          <a:rPr lang="en-US" altLang="zh-CN" sz="2000" b="1" i="0">
                            <a:solidFill>
                              <a:schemeClr val="tx1"/>
                            </a:solidFill>
                            <a:latin typeface="Cambria Math"/>
                            <a:ea typeface="Cambria Math"/>
                            <a:cs typeface="Times New Roman" panose="02020603050405020304" pitchFamily="18" charset="0"/>
                          </a:rPr>
                          <m:t>×</m:t>
                        </m:r>
                        <m:r>
                          <a:rPr lang="zh-CN" altLang="en-US" sz="2000" b="1" i="0">
                            <a:solidFill>
                              <a:schemeClr val="tx1"/>
                            </a:solidFill>
                            <a:latin typeface="Cambria Math"/>
                            <a:ea typeface="Cambria Math"/>
                            <a:cs typeface="Times New Roman" panose="02020603050405020304" pitchFamily="18" charset="0"/>
                          </a:rPr>
                          <m:t>𝛂</m:t>
                        </m:r>
                        <m:r>
                          <a:rPr lang="en-US" altLang="zh-CN" sz="2000" b="1" i="0">
                            <a:solidFill>
                              <a:schemeClr val="tx1"/>
                            </a:solidFill>
                            <a:latin typeface="Cambria Math"/>
                            <a:ea typeface="Cambria Math"/>
                            <a:cs typeface="Times New Roman" panose="02020603050405020304" pitchFamily="18" charset="0"/>
                          </a:rPr>
                          <m:t>×</m:t>
                        </m:r>
                        <m:sSub>
                          <m:sSubPr>
                            <m:ctrlPr>
                              <a:rPr lang="en-US" altLang="zh-CN" sz="2000" b="1" i="1">
                                <a:solidFill>
                                  <a:schemeClr val="tx1"/>
                                </a:solidFill>
                                <a:latin typeface="Cambria Math"/>
                                <a:ea typeface="Cambria Math"/>
                                <a:cs typeface="Times New Roman" panose="02020603050405020304" pitchFamily="18" charset="0"/>
                              </a:rPr>
                            </m:ctrlPr>
                          </m:sSubPr>
                          <m:e>
                            <m:r>
                              <a:rPr lang="zh-CN" altLang="en-US" sz="2000" b="1" i="0">
                                <a:solidFill>
                                  <a:schemeClr val="tx1"/>
                                </a:solidFill>
                                <a:latin typeface="Cambria Math"/>
                                <a:ea typeface="Cambria Math"/>
                                <a:cs typeface="Times New Roman" panose="02020603050405020304" pitchFamily="18" charset="0"/>
                              </a:rPr>
                              <m:t>𝛗</m:t>
                            </m:r>
                          </m:e>
                          <m:sub>
                            <m:r>
                              <a:rPr lang="en-US" altLang="zh-CN" sz="2000" b="1" i="0">
                                <a:solidFill>
                                  <a:schemeClr val="tx1"/>
                                </a:solidFill>
                                <a:latin typeface="Cambria Math"/>
                                <a:ea typeface="Cambria Math"/>
                                <a:cs typeface="Times New Roman" panose="02020603050405020304" pitchFamily="18" charset="0"/>
                              </a:rPr>
                              <m:t>𝐢</m:t>
                            </m:r>
                          </m:sub>
                        </m:sSub>
                        <m:r>
                          <a:rPr lang="en-US" altLang="zh-CN" sz="2000" b="1" i="0">
                            <a:solidFill>
                              <a:schemeClr val="tx1"/>
                            </a:solidFill>
                            <a:latin typeface="Cambria Math"/>
                            <a:ea typeface="Cambria Math"/>
                            <a:cs typeface="Times New Roman" panose="02020603050405020304" pitchFamily="18" charset="0"/>
                          </a:rPr>
                          <m:t>+</m:t>
                        </m:r>
                        <m:r>
                          <a:rPr lang="en-US" altLang="zh-CN" sz="2000" b="1" i="0">
                            <a:solidFill>
                              <a:schemeClr val="tx1"/>
                            </a:solidFill>
                            <a:latin typeface="Cambria Math"/>
                            <a:ea typeface="Cambria Math"/>
                            <a:cs typeface="Times New Roman" panose="02020603050405020304" pitchFamily="18" charset="0"/>
                          </a:rPr>
                          <m:t>𝟎</m:t>
                        </m:r>
                        <m:r>
                          <a:rPr lang="en-US" altLang="zh-CN" sz="2000" b="1" i="0">
                            <a:solidFill>
                              <a:schemeClr val="tx1"/>
                            </a:solidFill>
                            <a:latin typeface="Cambria Math"/>
                            <a:ea typeface="Cambria Math"/>
                            <a:cs typeface="Times New Roman" panose="02020603050405020304" pitchFamily="18" charset="0"/>
                          </a:rPr>
                          <m:t>.</m:t>
                        </m:r>
                        <m:r>
                          <a:rPr lang="en-US" altLang="zh-CN" sz="2000" b="1" i="0">
                            <a:solidFill>
                              <a:schemeClr val="tx1"/>
                            </a:solidFill>
                            <a:latin typeface="Cambria Math"/>
                            <a:ea typeface="Cambria Math"/>
                            <a:cs typeface="Times New Roman" panose="02020603050405020304" pitchFamily="18" charset="0"/>
                          </a:rPr>
                          <m:t>𝟒</m:t>
                        </m:r>
                        <m:r>
                          <a:rPr lang="en-US" altLang="zh-CN" sz="2000" b="1" i="0">
                            <a:solidFill>
                              <a:schemeClr val="tx1"/>
                            </a:solidFill>
                            <a:latin typeface="Cambria Math"/>
                            <a:ea typeface="Cambria Math"/>
                            <a:cs typeface="Times New Roman" panose="02020603050405020304" pitchFamily="18" charset="0"/>
                          </a:rPr>
                          <m:t>×</m:t>
                        </m:r>
                        <m:r>
                          <a:rPr lang="zh-CN" altLang="en-US" sz="2000" b="1" i="0">
                            <a:solidFill>
                              <a:schemeClr val="tx1"/>
                            </a:solidFill>
                            <a:latin typeface="Cambria Math"/>
                            <a:ea typeface="Cambria Math"/>
                            <a:cs typeface="Times New Roman" panose="02020603050405020304" pitchFamily="18" charset="0"/>
                          </a:rPr>
                          <m:t>𝛃</m:t>
                        </m:r>
                      </m:oMath>
                    </a14:m>
                    <a:endParaRPr lang="en-US" altLang="zh-CN" sz="2000" b="1" i="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40" name="Rectangle 16">
                    <a:hlinkClick r:id="rId3" action="ppaction://hlinksldjump"/>
                  </p:cNvPr>
                  <p:cNvSpPr>
                    <a:spLocks noRot="1" noChangeAspect="1" noMove="1" noResize="1" noEditPoints="1" noAdjustHandles="1" noChangeArrowheads="1" noChangeShapeType="1" noTextEdit="1"/>
                  </p:cNvSpPr>
                  <p:nvPr/>
                </p:nvSpPr>
                <p:spPr bwMode="auto">
                  <a:xfrm>
                    <a:off x="2651058" y="2907281"/>
                    <a:ext cx="6027977" cy="615553"/>
                  </a:xfrm>
                  <a:prstGeom prst="rect">
                    <a:avLst/>
                  </a:prstGeom>
                  <a:blipFill rotWithShape="1">
                    <a:blip r:embed="rId5"/>
                    <a:stretch>
                      <a:fillRect l="-2629" t="-13861" r="-1820" b="-2574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a:lstStyle/>
                  <a:p>
                    <a:r>
                      <a:rPr lang="zh-CN" altLang="en-US">
                        <a:noFill/>
                      </a:rPr>
                      <a:t> </a:t>
                    </a:r>
                  </a:p>
                </p:txBody>
              </p:sp>
            </mc:Fallback>
          </mc:AlternateContent>
        </p:grpSp>
        <p:sp>
          <p:nvSpPr>
            <p:cNvPr id="41" name="AutoShape 40"/>
            <p:cNvSpPr>
              <a:spLocks noChangeArrowheads="1"/>
            </p:cNvSpPr>
            <p:nvPr/>
          </p:nvSpPr>
          <p:spPr bwMode="gray">
            <a:xfrm>
              <a:off x="558126" y="5733256"/>
              <a:ext cx="1612900" cy="647700"/>
            </a:xfrm>
            <a:prstGeom prst="roundRect">
              <a:avLst>
                <a:gd name="adj" fmla="val 1192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algn="ctr"/>
              <a:r>
                <a:rPr lang="zh-CN" altLang="en-US" sz="2400" i="0" dirty="0" smtClean="0">
                  <a:solidFill>
                    <a:schemeClr val="tx1"/>
                  </a:solidFill>
                  <a:latin typeface="黑体" panose="02010609060101010101" pitchFamily="49" charset="-122"/>
                  <a:ea typeface="黑体" panose="02010609060101010101" pitchFamily="49" charset="-122"/>
                </a:rPr>
                <a:t>链接值</a:t>
              </a:r>
              <a:endParaRPr lang="zh-CN" altLang="en-US" sz="2400" i="0" dirty="0">
                <a:solidFill>
                  <a:schemeClr val="tx1"/>
                </a:solidFill>
                <a:latin typeface="黑体" panose="02010609060101010101" pitchFamily="49" charset="-122"/>
                <a:ea typeface="黑体" panose="02010609060101010101" pitchFamily="49" charset="-122"/>
              </a:endParaRPr>
            </a:p>
          </p:txBody>
        </p:sp>
      </p:grpSp>
      <p:sp>
        <p:nvSpPr>
          <p:cNvPr id="37" name="Line 30"/>
          <p:cNvSpPr>
            <a:spLocks noChangeShapeType="1"/>
          </p:cNvSpPr>
          <p:nvPr/>
        </p:nvSpPr>
        <p:spPr bwMode="auto">
          <a:xfrm>
            <a:off x="1364576" y="5274712"/>
            <a:ext cx="0" cy="458544"/>
          </a:xfrm>
          <a:prstGeom prst="line">
            <a:avLst/>
          </a:prstGeom>
          <a:noFill/>
          <a:ln w="57150">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smtClean="0">
              <a:ln>
                <a:noFill/>
              </a:ln>
              <a:solidFill>
                <a:srgbClr val="3333CC"/>
              </a:solidFill>
              <a:effectLst/>
              <a:uLnTx/>
              <a:uFillTx/>
              <a:latin typeface="Arial" charset="0"/>
              <a:ea typeface="华文楷体" pitchFamily="2" charset="-122"/>
            </a:endParaRPr>
          </a:p>
        </p:txBody>
      </p:sp>
    </p:spTree>
    <p:extLst>
      <p:ext uri="{BB962C8B-B14F-4D97-AF65-F5344CB8AC3E}">
        <p14:creationId xmlns:p14="http://schemas.microsoft.com/office/powerpoint/2010/main" val="361219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500"/>
                                        <p:tgtEl>
                                          <p:spTgt spid="4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500"/>
                                        <p:tgtEl>
                                          <p:spTgt spid="27"/>
                                        </p:tgtEl>
                                      </p:cBhvr>
                                    </p:animEffect>
                                  </p:childTnLst>
                                </p:cTn>
                              </p:par>
                              <p:par>
                                <p:cTn id="31" presetID="10"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500"/>
                                        <p:tgtEl>
                                          <p:spTgt spid="4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fade">
                                      <p:cBhvr>
                                        <p:cTn id="38" dur="500"/>
                                        <p:tgtEl>
                                          <p:spTgt spid="37"/>
                                        </p:tgtEl>
                                      </p:cBhvr>
                                    </p:animEffect>
                                  </p:childTnLst>
                                </p:cTn>
                              </p:par>
                              <p:par>
                                <p:cTn id="39" presetID="10" presetClass="entr" presetSubtype="0" fill="hold" nodeType="with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fade">
                                      <p:cBhvr>
                                        <p:cTn id="4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4" grpId="0"/>
      <p:bldP spid="21" grpId="0" animBg="1"/>
      <p:bldP spid="27" grpId="0" animBg="1"/>
      <p:bldP spid="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66950" y="2383036"/>
            <a:ext cx="5089525" cy="469900"/>
            <a:chOff x="2266950" y="2311028"/>
            <a:chExt cx="5089525" cy="469900"/>
          </a:xfrm>
        </p:grpSpPr>
        <p:grpSp>
          <p:nvGrpSpPr>
            <p:cNvPr id="6150" name="Group 15"/>
            <p:cNvGrpSpPr>
              <a:grpSpLocks/>
            </p:cNvGrpSpPr>
            <p:nvPr/>
          </p:nvGrpSpPr>
          <p:grpSpPr bwMode="auto">
            <a:xfrm>
              <a:off x="2266950" y="2311028"/>
              <a:ext cx="5089525" cy="469900"/>
              <a:chOff x="0" y="0"/>
              <a:chExt cx="3206" cy="338"/>
            </a:xfrm>
          </p:grpSpPr>
          <p:sp>
            <p:nvSpPr>
              <p:cNvPr id="4110" name="AutoShape 102"/>
              <p:cNvSpPr>
                <a:spLocks noChangeArrowheads="1"/>
              </p:cNvSpPr>
              <p:nvPr/>
            </p:nvSpPr>
            <p:spPr bwMode="auto">
              <a:xfrm>
                <a:off x="0" y="0"/>
                <a:ext cx="3206" cy="338"/>
              </a:xfrm>
              <a:prstGeom prst="roundRect">
                <a:avLst>
                  <a:gd name="adj" fmla="val 16667"/>
                </a:avLst>
              </a:prstGeom>
              <a:solidFill>
                <a:srgbClr val="88B42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4111" name="AutoShape 103"/>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rgbClr val="88B42B">
                      <a:alpha val="7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4109" name="AutoShape 110"/>
            <p:cNvSpPr>
              <a:spLocks noChangeArrowheads="1"/>
            </p:cNvSpPr>
            <p:nvPr/>
          </p:nvSpPr>
          <p:spPr bwMode="auto">
            <a:xfrm>
              <a:off x="3067050" y="2382465"/>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Font typeface="Wingdings" pitchFamily="2" charset="2"/>
                <a:buNone/>
              </a:pPr>
              <a:r>
                <a:rPr lang="zh-CN" altLang="en-US" sz="2400" dirty="0" smtClean="0">
                  <a:latin typeface="黑体" panose="02010609060101010101" pitchFamily="49" charset="-122"/>
                  <a:ea typeface="黑体" panose="02010609060101010101" pitchFamily="49" charset="-122"/>
                  <a:sym typeface="Arial" pitchFamily="34" charset="0"/>
                </a:rPr>
                <a:t>课题研究难点</a:t>
              </a:r>
            </a:p>
          </p:txBody>
        </p:sp>
      </p:grpSp>
      <p:sp>
        <p:nvSpPr>
          <p:cNvPr id="4103" name="AutoShape 104"/>
          <p:cNvSpPr>
            <a:spLocks noChangeArrowheads="1"/>
          </p:cNvSpPr>
          <p:nvPr/>
        </p:nvSpPr>
        <p:spPr bwMode="auto">
          <a:xfrm>
            <a:off x="1143000" y="1789113"/>
            <a:ext cx="7239000" cy="4210050"/>
          </a:xfrm>
          <a:prstGeom prst="roundRect">
            <a:avLst>
              <a:gd name="adj" fmla="val 7315"/>
            </a:avLst>
          </a:prstGeom>
          <a:noFill/>
          <a:ln w="19050" cap="rnd">
            <a:solidFill>
              <a:srgbClr val="1C1C1C"/>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nvGrpSpPr>
          <p:cNvPr id="4" name="组合 3"/>
          <p:cNvGrpSpPr/>
          <p:nvPr/>
        </p:nvGrpSpPr>
        <p:grpSpPr>
          <a:xfrm>
            <a:off x="2266950" y="4818608"/>
            <a:ext cx="5091113" cy="482600"/>
            <a:chOff x="2266950" y="4818608"/>
            <a:chExt cx="5091113" cy="482600"/>
          </a:xfrm>
        </p:grpSpPr>
        <p:grpSp>
          <p:nvGrpSpPr>
            <p:cNvPr id="6148" name="Group 9"/>
            <p:cNvGrpSpPr>
              <a:grpSpLocks/>
            </p:cNvGrpSpPr>
            <p:nvPr/>
          </p:nvGrpSpPr>
          <p:grpSpPr bwMode="auto">
            <a:xfrm>
              <a:off x="2266950" y="4818608"/>
              <a:ext cx="5091113" cy="482600"/>
              <a:chOff x="0" y="0"/>
              <a:chExt cx="3206" cy="338"/>
            </a:xfrm>
          </p:grpSpPr>
          <p:sp>
            <p:nvSpPr>
              <p:cNvPr id="4114" name="AutoShape 96"/>
              <p:cNvSpPr>
                <a:spLocks noChangeArrowheads="1"/>
              </p:cNvSpPr>
              <p:nvPr/>
            </p:nvSpPr>
            <p:spPr bwMode="auto">
              <a:xfrm>
                <a:off x="0" y="0"/>
                <a:ext cx="3206" cy="338"/>
              </a:xfrm>
              <a:prstGeom prst="roundRect">
                <a:avLst>
                  <a:gd name="adj" fmla="val 16667"/>
                </a:avLst>
              </a:prstGeom>
              <a:solidFill>
                <a:srgbClr val="88B42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4115" name="AutoShape 97"/>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rgbClr val="88B42B">
                      <a:alpha val="7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4106" name="AutoShape 107"/>
            <p:cNvSpPr>
              <a:spLocks noChangeArrowheads="1"/>
            </p:cNvSpPr>
            <p:nvPr/>
          </p:nvSpPr>
          <p:spPr bwMode="auto">
            <a:xfrm>
              <a:off x="3059113" y="4963070"/>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None/>
              </a:pPr>
              <a:r>
                <a:rPr lang="zh-CN" altLang="zh-CN" sz="1800" dirty="0" smtClean="0">
                  <a:solidFill>
                    <a:srgbClr val="FFFFFF"/>
                  </a:solidFill>
                  <a:latin typeface="Arial" pitchFamily="34" charset="0"/>
                  <a:ea typeface="宋体" pitchFamily="2" charset="-122"/>
                </a:rPr>
                <a:t> </a:t>
              </a:r>
              <a:r>
                <a:rPr lang="zh-CN" altLang="en-US" sz="2400" dirty="0">
                  <a:latin typeface="黑体" panose="02010609060101010101" pitchFamily="49" charset="-122"/>
                  <a:ea typeface="黑体" panose="02010609060101010101" pitchFamily="49" charset="-122"/>
                </a:rPr>
                <a:t>结语</a:t>
              </a:r>
              <a:endParaRPr lang="zh-CN" altLang="zh-CN" sz="2400" dirty="0">
                <a:latin typeface="黑体" panose="02010609060101010101" pitchFamily="49" charset="-122"/>
                <a:ea typeface="黑体" panose="02010609060101010101" pitchFamily="49" charset="-122"/>
                <a:sym typeface="Arial" pitchFamily="34" charset="0"/>
              </a:endParaRPr>
            </a:p>
          </p:txBody>
        </p:sp>
      </p:grpSp>
      <p:sp>
        <p:nvSpPr>
          <p:cNvPr id="6156" name="AutoShape 109"/>
          <p:cNvSpPr>
            <a:spLocks noChangeArrowheads="1"/>
          </p:cNvSpPr>
          <p:nvPr/>
        </p:nvSpPr>
        <p:spPr bwMode="auto">
          <a:xfrm>
            <a:off x="1447800" y="1524000"/>
            <a:ext cx="6553200" cy="568325"/>
          </a:xfrm>
          <a:prstGeom prst="roundRect">
            <a:avLst>
              <a:gd name="adj" fmla="val 42181"/>
            </a:avLst>
          </a:prstGeom>
          <a:solidFill>
            <a:srgbClr val="FFFFFF"/>
          </a:solidFill>
          <a:ln w="19050" cap="rnd">
            <a:solidFill>
              <a:srgbClr val="1C1C1C"/>
            </a:solidFill>
            <a:prstDash val="sysDot"/>
            <a:round/>
            <a:headEnd/>
            <a:tailEnd/>
          </a:ln>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fontAlgn="base">
              <a:spcBef>
                <a:spcPct val="0"/>
              </a:spcBef>
              <a:spcAft>
                <a:spcPct val="0"/>
              </a:spcAft>
              <a:buFontTx/>
              <a:buNone/>
            </a:pPr>
            <a:r>
              <a:rPr lang="zh-CN" altLang="en-US" sz="2400" dirty="0" smtClean="0">
                <a:solidFill>
                  <a:srgbClr val="000000"/>
                </a:solidFill>
                <a:latin typeface="黑体" panose="02010609060101010101" pitchFamily="49" charset="-122"/>
                <a:ea typeface="黑体" panose="02010609060101010101" pitchFamily="49" charset="-122"/>
              </a:rPr>
              <a:t>中文微博实体链接研究</a:t>
            </a:r>
          </a:p>
        </p:txBody>
      </p:sp>
      <p:grpSp>
        <p:nvGrpSpPr>
          <p:cNvPr id="26" name="组合 25"/>
          <p:cNvGrpSpPr/>
          <p:nvPr/>
        </p:nvGrpSpPr>
        <p:grpSpPr>
          <a:xfrm>
            <a:off x="2282825" y="3212976"/>
            <a:ext cx="5089525" cy="469900"/>
            <a:chOff x="2266950" y="2311028"/>
            <a:chExt cx="5089525" cy="469900"/>
          </a:xfrm>
        </p:grpSpPr>
        <p:grpSp>
          <p:nvGrpSpPr>
            <p:cNvPr id="27" name="Group 15"/>
            <p:cNvGrpSpPr>
              <a:grpSpLocks/>
            </p:cNvGrpSpPr>
            <p:nvPr/>
          </p:nvGrpSpPr>
          <p:grpSpPr bwMode="auto">
            <a:xfrm>
              <a:off x="2266950" y="2311028"/>
              <a:ext cx="5089525" cy="469900"/>
              <a:chOff x="0" y="0"/>
              <a:chExt cx="3206" cy="338"/>
            </a:xfrm>
          </p:grpSpPr>
          <p:sp>
            <p:nvSpPr>
              <p:cNvPr id="29" name="AutoShape 102"/>
              <p:cNvSpPr>
                <a:spLocks noChangeArrowheads="1"/>
              </p:cNvSpPr>
              <p:nvPr/>
            </p:nvSpPr>
            <p:spPr bwMode="auto">
              <a:xfrm>
                <a:off x="0" y="0"/>
                <a:ext cx="3206" cy="338"/>
              </a:xfrm>
              <a:prstGeom prst="roundRect">
                <a:avLst>
                  <a:gd name="adj" fmla="val 16667"/>
                </a:avLst>
              </a:prstGeom>
              <a:solidFill>
                <a:srgbClr val="88B42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30" name="AutoShape 103"/>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rgbClr val="88B42B">
                      <a:alpha val="7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28" name="AutoShape 110"/>
            <p:cNvSpPr>
              <a:spLocks noChangeArrowheads="1"/>
            </p:cNvSpPr>
            <p:nvPr/>
          </p:nvSpPr>
          <p:spPr bwMode="auto">
            <a:xfrm>
              <a:off x="3067050" y="2382465"/>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Font typeface="Wingdings" pitchFamily="2" charset="2"/>
                <a:buNone/>
              </a:pPr>
              <a:r>
                <a:rPr lang="zh-CN" altLang="en-US" sz="2400" dirty="0" smtClean="0">
                  <a:latin typeface="黑体" panose="02010609060101010101" pitchFamily="49" charset="-122"/>
                  <a:ea typeface="黑体" panose="02010609060101010101" pitchFamily="49" charset="-122"/>
                  <a:sym typeface="Arial" pitchFamily="34" charset="0"/>
                </a:rPr>
                <a:t>方法实现流程</a:t>
              </a:r>
            </a:p>
          </p:txBody>
        </p:sp>
      </p:grpSp>
      <p:grpSp>
        <p:nvGrpSpPr>
          <p:cNvPr id="31" name="组合 30"/>
          <p:cNvGrpSpPr/>
          <p:nvPr/>
        </p:nvGrpSpPr>
        <p:grpSpPr>
          <a:xfrm>
            <a:off x="2290762" y="4077072"/>
            <a:ext cx="5089525" cy="469900"/>
            <a:chOff x="899592" y="188640"/>
            <a:chExt cx="5089525" cy="469900"/>
          </a:xfrm>
        </p:grpSpPr>
        <p:grpSp>
          <p:nvGrpSpPr>
            <p:cNvPr id="32" name="Group 3"/>
            <p:cNvGrpSpPr>
              <a:grpSpLocks/>
            </p:cNvGrpSpPr>
            <p:nvPr/>
          </p:nvGrpSpPr>
          <p:grpSpPr bwMode="auto">
            <a:xfrm>
              <a:off x="899592" y="188640"/>
              <a:ext cx="5089525" cy="469900"/>
              <a:chOff x="0" y="0"/>
              <a:chExt cx="3206" cy="338"/>
            </a:xfrm>
          </p:grpSpPr>
          <p:sp>
            <p:nvSpPr>
              <p:cNvPr id="34" name="AutoShape 90"/>
              <p:cNvSpPr>
                <a:spLocks noChangeArrowheads="1"/>
              </p:cNvSpPr>
              <p:nvPr/>
            </p:nvSpPr>
            <p:spPr bwMode="auto">
              <a:xfrm>
                <a:off x="0" y="0"/>
                <a:ext cx="3206" cy="338"/>
              </a:xfrm>
              <a:prstGeom prst="roundRect">
                <a:avLst>
                  <a:gd name="adj" fmla="val 16667"/>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35" name="AutoShape 91"/>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chemeClr val="accent1">
                      <a:alpha val="70000"/>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33" name="AutoShape 108"/>
            <p:cNvSpPr>
              <a:spLocks noChangeArrowheads="1"/>
            </p:cNvSpPr>
            <p:nvPr/>
          </p:nvSpPr>
          <p:spPr bwMode="auto">
            <a:xfrm>
              <a:off x="1748905" y="244202"/>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None/>
              </a:pPr>
              <a:r>
                <a:rPr lang="zh-CN" altLang="en-US" sz="2400" dirty="0" smtClean="0">
                  <a:latin typeface="黑体" panose="02010609060101010101" pitchFamily="49" charset="-122"/>
                  <a:ea typeface="黑体" panose="02010609060101010101" pitchFamily="49" charset="-122"/>
                  <a:sym typeface="Arial" pitchFamily="34" charset="0"/>
                </a:rPr>
                <a:t>实验结果</a:t>
              </a:r>
              <a:endParaRPr lang="zh-CN" altLang="en-US" sz="2400" dirty="0">
                <a:latin typeface="黑体" panose="02010609060101010101" pitchFamily="49" charset="-122"/>
                <a:ea typeface="黑体" panose="02010609060101010101" pitchFamily="49" charset="-122"/>
                <a:sym typeface="Arial" pitchFamily="34" charset="0"/>
              </a:endParaRPr>
            </a:p>
          </p:txBody>
        </p:sp>
      </p:grpSp>
    </p:spTree>
    <p:extLst>
      <p:ext uri="{BB962C8B-B14F-4D97-AF65-F5344CB8AC3E}">
        <p14:creationId xmlns:p14="http://schemas.microsoft.com/office/powerpoint/2010/main" val="2134869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smtClean="0">
                <a:ea typeface="宋体" pitchFamily="2" charset="-122"/>
              </a:rPr>
              <a:t>实验结果</a:t>
            </a:r>
          </a:p>
        </p:txBody>
      </p:sp>
      <p:grpSp>
        <p:nvGrpSpPr>
          <p:cNvPr id="4" name="组合 3"/>
          <p:cNvGrpSpPr>
            <a:grpSpLocks/>
          </p:cNvGrpSpPr>
          <p:nvPr/>
        </p:nvGrpSpPr>
        <p:grpSpPr bwMode="auto">
          <a:xfrm>
            <a:off x="627063" y="1341438"/>
            <a:ext cx="7616825" cy="2154237"/>
            <a:chOff x="551317" y="1012721"/>
            <a:chExt cx="7920038" cy="1150524"/>
          </a:xfrm>
        </p:grpSpPr>
        <p:sp>
          <p:nvSpPr>
            <p:cNvPr id="69639" name="AutoShape 2"/>
            <p:cNvSpPr>
              <a:spLocks noChangeArrowheads="1"/>
            </p:cNvSpPr>
            <p:nvPr/>
          </p:nvSpPr>
          <p:spPr bwMode="gray">
            <a:xfrm>
              <a:off x="551317" y="1055948"/>
              <a:ext cx="7920038" cy="1107297"/>
            </a:xfrm>
            <a:prstGeom prst="roundRect">
              <a:avLst>
                <a:gd name="adj" fmla="val 10889"/>
              </a:avLst>
            </a:prstGeom>
            <a:gradFill rotWithShape="1">
              <a:gsLst>
                <a:gs pos="0">
                  <a:schemeClr val="bg1"/>
                </a:gs>
                <a:gs pos="100000">
                  <a:srgbClr val="FFCCCC"/>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eaLnBrk="0" hangingPunct="0">
                <a:spcBef>
                  <a:spcPct val="20000"/>
                </a:spcBef>
                <a:buClr>
                  <a:schemeClr val="hlink"/>
                </a:buClr>
                <a:buFont typeface="Wingdings" pitchFamily="2" charset="2"/>
                <a:buChar char="v"/>
                <a:defRPr sz="2800" b="1">
                  <a:solidFill>
                    <a:schemeClr val="tx1"/>
                  </a:solidFill>
                  <a:latin typeface="Verdana" pitchFamily="34" charset="0"/>
                  <a:cs typeface="Arial" pitchFamily="34" charset="0"/>
                </a:defRPr>
              </a:lvl1pPr>
              <a:lvl2pPr marL="742950" indent="-285750" eaLnBrk="0" hangingPunct="0">
                <a:spcBef>
                  <a:spcPct val="20000"/>
                </a:spcBef>
                <a:buClr>
                  <a:schemeClr val="accent1"/>
                </a:buClr>
                <a:buFont typeface="Wingdings" pitchFamily="2" charset="2"/>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zh-CN" altLang="en-US" sz="1800" b="0">
                <a:latin typeface="Arial" pitchFamily="34" charset="0"/>
              </a:endParaRPr>
            </a:p>
          </p:txBody>
        </p:sp>
        <p:sp>
          <p:nvSpPr>
            <p:cNvPr id="6" name="Rectangle 3"/>
            <p:cNvSpPr>
              <a:spLocks noChangeArrowheads="1"/>
            </p:cNvSpPr>
            <p:nvPr/>
          </p:nvSpPr>
          <p:spPr bwMode="gray">
            <a:xfrm>
              <a:off x="655310" y="1012721"/>
              <a:ext cx="7662529" cy="789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fontAlgn="auto">
                <a:lnSpc>
                  <a:spcPct val="150000"/>
                </a:lnSpc>
                <a:spcBef>
                  <a:spcPts val="0"/>
                </a:spcBef>
                <a:spcAft>
                  <a:spcPts val="0"/>
                </a:spcAft>
                <a:buClr>
                  <a:srgbClr val="FF0000"/>
                </a:buClr>
                <a:buFontTx/>
                <a:buBlip>
                  <a:blip r:embed="rId2"/>
                </a:buBlip>
                <a:defRPr/>
              </a:pPr>
              <a:r>
                <a:rPr lang="zh-CN" altLang="en-US" sz="2800" i="0" dirty="0">
                  <a:solidFill>
                    <a:schemeClr val="tx2">
                      <a:lumMod val="60000"/>
                      <a:lumOff val="40000"/>
                    </a:schemeClr>
                  </a:solidFill>
                  <a:latin typeface="黑体" pitchFamily="49" charset="-122"/>
                  <a:ea typeface="黑体" pitchFamily="49" charset="-122"/>
                </a:rPr>
                <a:t>训练</a:t>
              </a:r>
              <a:r>
                <a:rPr lang="zh-CN" altLang="en-US" sz="2800" i="0" dirty="0" smtClean="0">
                  <a:solidFill>
                    <a:schemeClr val="tx2">
                      <a:lumMod val="60000"/>
                      <a:lumOff val="40000"/>
                    </a:schemeClr>
                  </a:solidFill>
                  <a:latin typeface="黑体" pitchFamily="49" charset="-122"/>
                  <a:ea typeface="黑体" pitchFamily="49" charset="-122"/>
                </a:rPr>
                <a:t>数据</a:t>
              </a:r>
              <a:endParaRPr lang="en-US" altLang="zh-CN" sz="2800" i="0" dirty="0" smtClean="0">
                <a:solidFill>
                  <a:schemeClr val="tx2">
                    <a:lumMod val="60000"/>
                    <a:lumOff val="40000"/>
                  </a:schemeClr>
                </a:solidFill>
                <a:latin typeface="黑体" pitchFamily="49" charset="-122"/>
                <a:ea typeface="黑体" pitchFamily="49" charset="-122"/>
              </a:endParaRPr>
            </a:p>
            <a:p>
              <a:pPr fontAlgn="auto">
                <a:spcBef>
                  <a:spcPts val="0"/>
                </a:spcBef>
                <a:spcAft>
                  <a:spcPts val="0"/>
                </a:spcAft>
                <a:buClr>
                  <a:srgbClr val="FF0000"/>
                </a:buClr>
                <a:defRPr/>
              </a:pPr>
              <a:r>
                <a:rPr lang="en-US" altLang="zh-CN" sz="24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CCF NLP&amp;CC2013</a:t>
              </a:r>
              <a:r>
                <a:rPr lang="zh-CN" altLang="en-US" sz="2400" i="0" kern="0" dirty="0">
                  <a:solidFill>
                    <a:srgbClr val="000000"/>
                  </a:solidFill>
                  <a:latin typeface="黑体" panose="02010609060101010101" pitchFamily="49" charset="-122"/>
                  <a:ea typeface="黑体" panose="02010609060101010101" pitchFamily="49" charset="-122"/>
                </a:rPr>
                <a:t>提供的</a:t>
              </a:r>
              <a:r>
                <a:rPr lang="en-US" altLang="zh-CN" sz="2400" b="1" i="0" kern="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177</a:t>
              </a:r>
              <a:r>
                <a:rPr lang="en-US" altLang="zh-CN" sz="2400"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i="0" kern="0" dirty="0">
                  <a:solidFill>
                    <a:srgbClr val="000000"/>
                  </a:solidFill>
                  <a:latin typeface="黑体" panose="02010609060101010101" pitchFamily="49" charset="-122"/>
                  <a:ea typeface="黑体" panose="02010609060101010101" pitchFamily="49" charset="-122"/>
                </a:rPr>
                <a:t>条中文微博评测数据集，以及从新浪微博按话题抓取的</a:t>
              </a:r>
              <a:r>
                <a:rPr lang="en-US" altLang="zh-CN" sz="2400" b="1" i="0" kern="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1000</a:t>
              </a:r>
              <a:r>
                <a:rPr lang="zh-CN" altLang="en-US" sz="2400" i="0" kern="0" dirty="0">
                  <a:solidFill>
                    <a:srgbClr val="000000"/>
                  </a:solidFill>
                  <a:latin typeface="黑体" panose="02010609060101010101" pitchFamily="49" charset="-122"/>
                  <a:ea typeface="黑体" panose="02010609060101010101" pitchFamily="49" charset="-122"/>
                </a:rPr>
                <a:t>条微博。</a:t>
              </a:r>
            </a:p>
          </p:txBody>
        </p:sp>
      </p:grpSp>
      <p:grpSp>
        <p:nvGrpSpPr>
          <p:cNvPr id="7" name="组合 6"/>
          <p:cNvGrpSpPr>
            <a:grpSpLocks/>
          </p:cNvGrpSpPr>
          <p:nvPr/>
        </p:nvGrpSpPr>
        <p:grpSpPr bwMode="auto">
          <a:xfrm>
            <a:off x="638175" y="3933825"/>
            <a:ext cx="7605713" cy="2197100"/>
            <a:chOff x="813438" y="1489906"/>
            <a:chExt cx="7923213" cy="2153506"/>
          </a:xfrm>
        </p:grpSpPr>
        <p:sp>
          <p:nvSpPr>
            <p:cNvPr id="69637" name="AutoShape 4"/>
            <p:cNvSpPr>
              <a:spLocks noChangeArrowheads="1"/>
            </p:cNvSpPr>
            <p:nvPr/>
          </p:nvSpPr>
          <p:spPr bwMode="gray">
            <a:xfrm>
              <a:off x="813438" y="1627287"/>
              <a:ext cx="7923213" cy="2016125"/>
            </a:xfrm>
            <a:prstGeom prst="roundRect">
              <a:avLst>
                <a:gd name="adj" fmla="val 10889"/>
              </a:avLst>
            </a:prstGeom>
            <a:gradFill rotWithShape="1">
              <a:gsLst>
                <a:gs pos="0">
                  <a:schemeClr val="bg1"/>
                </a:gs>
                <a:gs pos="100000">
                  <a:srgbClr val="99CCFF"/>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eaLnBrk="0" hangingPunct="0">
                <a:spcBef>
                  <a:spcPct val="20000"/>
                </a:spcBef>
                <a:buClr>
                  <a:schemeClr val="hlink"/>
                </a:buClr>
                <a:buFont typeface="Wingdings" pitchFamily="2" charset="2"/>
                <a:buChar char="v"/>
                <a:defRPr sz="2800" b="1">
                  <a:solidFill>
                    <a:schemeClr val="tx1"/>
                  </a:solidFill>
                  <a:latin typeface="Verdana" pitchFamily="34" charset="0"/>
                  <a:cs typeface="Arial" pitchFamily="34" charset="0"/>
                </a:defRPr>
              </a:lvl1pPr>
              <a:lvl2pPr marL="742950" indent="-285750" eaLnBrk="0" hangingPunct="0">
                <a:spcBef>
                  <a:spcPct val="20000"/>
                </a:spcBef>
                <a:buClr>
                  <a:schemeClr val="accent1"/>
                </a:buClr>
                <a:buFont typeface="Wingdings" pitchFamily="2" charset="2"/>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zh-CN" altLang="en-US" sz="1800" b="0">
                <a:latin typeface="Arial" pitchFamily="34" charset="0"/>
              </a:endParaRPr>
            </a:p>
          </p:txBody>
        </p:sp>
        <p:sp>
          <p:nvSpPr>
            <p:cNvPr id="9" name="Rectangle 5"/>
            <p:cNvSpPr>
              <a:spLocks noChangeArrowheads="1"/>
            </p:cNvSpPr>
            <p:nvPr/>
          </p:nvSpPr>
          <p:spPr bwMode="gray">
            <a:xfrm>
              <a:off x="949047" y="1489906"/>
              <a:ext cx="7776027" cy="144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fontAlgn="auto">
                <a:lnSpc>
                  <a:spcPct val="150000"/>
                </a:lnSpc>
                <a:spcBef>
                  <a:spcPct val="20000"/>
                </a:spcBef>
                <a:spcAft>
                  <a:spcPts val="0"/>
                </a:spcAft>
                <a:buClr>
                  <a:srgbClr val="FF0000"/>
                </a:buClr>
                <a:buFontTx/>
                <a:buBlip>
                  <a:blip r:embed="rId2"/>
                </a:buBlip>
                <a:defRPr/>
              </a:pPr>
              <a:r>
                <a:rPr lang="zh-CN" altLang="en-US" sz="2800" i="0" dirty="0">
                  <a:solidFill>
                    <a:schemeClr val="tx2">
                      <a:lumMod val="60000"/>
                      <a:lumOff val="40000"/>
                    </a:schemeClr>
                  </a:solidFill>
                  <a:latin typeface="黑体" pitchFamily="49" charset="-122"/>
                  <a:ea typeface="黑体" pitchFamily="49" charset="-122"/>
                </a:rPr>
                <a:t>测试数据</a:t>
              </a:r>
              <a:endParaRPr lang="en-US" altLang="zh-CN" sz="2800" i="0" dirty="0">
                <a:solidFill>
                  <a:schemeClr val="tx2">
                    <a:lumMod val="60000"/>
                    <a:lumOff val="40000"/>
                  </a:schemeClr>
                </a:solidFill>
                <a:latin typeface="黑体" pitchFamily="49" charset="-122"/>
                <a:ea typeface="黑体" pitchFamily="49" charset="-122"/>
              </a:endParaRPr>
            </a:p>
            <a:p>
              <a:pPr fontAlgn="auto">
                <a:spcBef>
                  <a:spcPts val="0"/>
                </a:spcBef>
                <a:spcAft>
                  <a:spcPts val="0"/>
                </a:spcAft>
                <a:buClr>
                  <a:srgbClr val="FF0000"/>
                </a:buClr>
                <a:defRPr/>
              </a:pPr>
              <a:r>
                <a:rPr lang="en-US" altLang="zh-CN" sz="24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CCF NLP&amp;CC2013</a:t>
              </a:r>
              <a:r>
                <a:rPr lang="zh-CN" altLang="en-US" sz="2400"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提供的中文微博实体链接评测数据集，其中共包含</a:t>
              </a:r>
              <a:r>
                <a:rPr lang="en-US" altLang="zh-CN" sz="2400" b="1" i="0" kern="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1249 </a:t>
              </a:r>
              <a:r>
                <a:rPr lang="zh-CN" altLang="en-US" sz="2400"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个微博指称项。</a:t>
              </a:r>
              <a:endParaRPr lang="en-US" altLang="zh-CN" sz="2400"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grpSp>
    </p:spTree>
    <p:extLst>
      <p:ext uri="{BB962C8B-B14F-4D97-AF65-F5344CB8AC3E}">
        <p14:creationId xmlns:p14="http://schemas.microsoft.com/office/powerpoint/2010/main" val="37284539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smtClean="0">
                <a:ea typeface="宋体" pitchFamily="2" charset="-122"/>
              </a:rPr>
              <a:t>实验结果</a:t>
            </a:r>
          </a:p>
        </p:txBody>
      </p:sp>
      <p:sp>
        <p:nvSpPr>
          <p:cNvPr id="3" name="内容占位符 2"/>
          <p:cNvSpPr>
            <a:spLocks noGrp="1"/>
          </p:cNvSpPr>
          <p:nvPr>
            <p:ph idx="1"/>
          </p:nvPr>
        </p:nvSpPr>
        <p:spPr/>
        <p:txBody>
          <a:bodyPr/>
          <a:lstStyle/>
          <a:p>
            <a:pPr marL="0" indent="0">
              <a:lnSpc>
                <a:spcPct val="150000"/>
              </a:lnSpc>
              <a:buFont typeface="Wingdings" pitchFamily="2" charset="2"/>
              <a:buNone/>
            </a:pPr>
            <a:r>
              <a:rPr lang="zh-CN" altLang="en-US" dirty="0" smtClean="0">
                <a:latin typeface="Times New Roman" pitchFamily="18" charset="0"/>
                <a:ea typeface="宋体" pitchFamily="2" charset="-122"/>
                <a:cs typeface="Times New Roman" pitchFamily="18" charset="0"/>
              </a:rPr>
              <a:t>结果</a:t>
            </a:r>
            <a:r>
              <a:rPr lang="zh-CN" altLang="en-US" sz="2400" b="0" dirty="0" smtClean="0">
                <a:latin typeface="Times New Roman" pitchFamily="18" charset="0"/>
                <a:ea typeface="宋体" pitchFamily="2" charset="-122"/>
                <a:cs typeface="Times New Roman" pitchFamily="18" charset="0"/>
              </a:rPr>
              <a:t>：</a:t>
            </a:r>
            <a:endParaRPr lang="en-US" altLang="zh-CN" sz="2400" b="0" dirty="0" smtClean="0">
              <a:latin typeface="Times New Roman" pitchFamily="18" charset="0"/>
              <a:ea typeface="宋体" pitchFamily="2" charset="-122"/>
              <a:cs typeface="Times New Roman" pitchFamily="18" charset="0"/>
            </a:endParaRPr>
          </a:p>
          <a:p>
            <a:pPr marL="0" indent="0">
              <a:buFont typeface="Wingdings" pitchFamily="2" charset="2"/>
              <a:buNone/>
            </a:pPr>
            <a:r>
              <a:rPr lang="zh-CN" altLang="en-US" sz="2400" b="0" dirty="0" smtClean="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2013</a:t>
            </a:r>
            <a:r>
              <a:rPr lang="en-US" altLang="zh-CN" sz="2400" b="0"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b="0" dirty="0" smtClean="0">
                <a:latin typeface="Times New Roman" panose="02020603050405020304" pitchFamily="18" charset="0"/>
                <a:ea typeface="黑体" panose="02010609060101010101" pitchFamily="49" charset="-122"/>
                <a:cs typeface="Times New Roman" panose="02020603050405020304" pitchFamily="18" charset="0"/>
              </a:rPr>
              <a:t>年</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CCF</a:t>
            </a:r>
            <a:r>
              <a:rPr lang="en-US" altLang="zh-CN" sz="2400" b="0"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b="0" dirty="0" smtClean="0">
                <a:latin typeface="Times New Roman" panose="02020603050405020304" pitchFamily="18" charset="0"/>
                <a:ea typeface="黑体" panose="02010609060101010101" pitchFamily="49" charset="-122"/>
                <a:cs typeface="Times New Roman" panose="02020603050405020304" pitchFamily="18" charset="0"/>
              </a:rPr>
              <a:t>中文微博实体链接评测任务中正确结果的准确率为</a:t>
            </a:r>
            <a:r>
              <a:rPr lang="en-US" altLang="zh-CN" sz="2400"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0.8838</a:t>
            </a:r>
            <a:r>
              <a:rPr lang="zh-CN" altLang="en-US" sz="2400" b="0" dirty="0" smtClean="0">
                <a:latin typeface="Times New Roman" pitchFamily="18" charset="0"/>
                <a:ea typeface="宋体" pitchFamily="2" charset="-122"/>
                <a:cs typeface="Times New Roman" pitchFamily="18" charset="0"/>
              </a:rPr>
              <a:t>。</a:t>
            </a:r>
            <a:endParaRPr lang="en-US" altLang="zh-CN" sz="2400" b="0" dirty="0" smtClean="0">
              <a:latin typeface="Times New Roman" pitchFamily="18" charset="0"/>
              <a:ea typeface="宋体" pitchFamily="2" charset="-122"/>
              <a:cs typeface="Times New Roman"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822075000"/>
              </p:ext>
            </p:extLst>
          </p:nvPr>
        </p:nvGraphicFramePr>
        <p:xfrm>
          <a:off x="250825" y="3429000"/>
          <a:ext cx="8569326" cy="1828800"/>
        </p:xfrm>
        <a:graphic>
          <a:graphicData uri="http://schemas.openxmlformats.org/drawingml/2006/table">
            <a:tbl>
              <a:tblPr/>
              <a:tblGrid>
                <a:gridCol w="792122"/>
                <a:gridCol w="720111"/>
                <a:gridCol w="936145"/>
                <a:gridCol w="1224189"/>
                <a:gridCol w="864134"/>
                <a:gridCol w="864134"/>
                <a:gridCol w="1296201"/>
                <a:gridCol w="936145"/>
                <a:gridCol w="936145"/>
              </a:tblGrid>
              <a:tr h="276225">
                <a:tc rowSpan="2">
                  <a:txBody>
                    <a:bodyPr/>
                    <a:lstStyle/>
                    <a:p>
                      <a:pPr algn="ctr">
                        <a:spcAft>
                          <a:spcPts val="800"/>
                        </a:spcAft>
                      </a:pPr>
                      <a:r>
                        <a:rPr lang="zh-CN" sz="2000" dirty="0">
                          <a:effectLst/>
                          <a:latin typeface="Times New Roman" panose="02020603050405020304" pitchFamily="18" charset="0"/>
                          <a:ea typeface="黑体" panose="02010609060101010101" pitchFamily="49" charset="-122"/>
                          <a:cs typeface="Times New Roman" panose="02020603050405020304" pitchFamily="18" charset="0"/>
                        </a:rPr>
                        <a:t>提交结果编号</a:t>
                      </a: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zh-CN" sz="2000" dirty="0">
                          <a:effectLst/>
                          <a:latin typeface="Times New Roman" panose="02020603050405020304" pitchFamily="18" charset="0"/>
                          <a:ea typeface="黑体" panose="02010609060101010101" pitchFamily="49" charset="-122"/>
                          <a:cs typeface="Times New Roman" panose="02020603050405020304" pitchFamily="18" charset="0"/>
                        </a:rPr>
                        <a:t>总体结果</a:t>
                      </a: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in-KB</a:t>
                      </a:r>
                      <a:r>
                        <a:rPr lang="zh-CN" sz="2000" dirty="0">
                          <a:effectLst/>
                          <a:latin typeface="Times New Roman" panose="02020603050405020304" pitchFamily="18" charset="0"/>
                          <a:ea typeface="黑体" panose="02010609060101010101" pitchFamily="49" charset="-122"/>
                          <a:cs typeface="Times New Roman" panose="02020603050405020304" pitchFamily="18" charset="0"/>
                        </a:rPr>
                        <a:t>结果</a:t>
                      </a: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3">
                  <a:txBody>
                    <a:bodyPr/>
                    <a:lstStyle/>
                    <a:p>
                      <a:pPr algn="ctr">
                        <a:lnSpc>
                          <a:spcPct val="150000"/>
                        </a:lnSpc>
                        <a:spcAft>
                          <a:spcPts val="0"/>
                        </a:spcAft>
                      </a:pPr>
                      <a:r>
                        <a:rPr lang="en-US" sz="2000" baseline="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000" dirty="0" smtClean="0">
                          <a:effectLst/>
                          <a:latin typeface="Times New Roman" panose="02020603050405020304" pitchFamily="18" charset="0"/>
                          <a:ea typeface="黑体" panose="02010609060101010101" pitchFamily="49" charset="-122"/>
                          <a:cs typeface="Times New Roman" panose="02020603050405020304" pitchFamily="18" charset="0"/>
                        </a:rPr>
                        <a:t>NIL</a:t>
                      </a:r>
                      <a:r>
                        <a:rPr lang="zh-CN" sz="2000" dirty="0">
                          <a:effectLst/>
                          <a:latin typeface="Times New Roman" panose="02020603050405020304" pitchFamily="18" charset="0"/>
                          <a:ea typeface="黑体" panose="02010609060101010101" pitchFamily="49" charset="-122"/>
                          <a:cs typeface="Times New Roman" panose="02020603050405020304" pitchFamily="18" charset="0"/>
                        </a:rPr>
                        <a:t>结果</a:t>
                      </a: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314325">
                <a:tc vMerge="1">
                  <a:txBody>
                    <a:bodyPr/>
                    <a:lstStyle/>
                    <a:p>
                      <a:endParaRPr lang="zh-CN" altLang="en-US"/>
                    </a:p>
                  </a:txBody>
                  <a:tcPr/>
                </a:tc>
                <a:tc>
                  <a:txBody>
                    <a:bodyPr/>
                    <a:lstStyle/>
                    <a:p>
                      <a:pPr algn="ctr">
                        <a:lnSpc>
                          <a:spcPct val="150000"/>
                        </a:lnSpc>
                        <a:spcAft>
                          <a:spcPts val="0"/>
                        </a:spcAft>
                      </a:pPr>
                      <a:r>
                        <a:rPr lang="zh-CN" sz="2000" dirty="0">
                          <a:effectLst/>
                          <a:latin typeface="Times New Roman" panose="02020603050405020304" pitchFamily="18" charset="0"/>
                          <a:ea typeface="黑体" panose="02010609060101010101" pitchFamily="49" charset="-122"/>
                          <a:cs typeface="Times New Roman" panose="02020603050405020304" pitchFamily="18" charset="0"/>
                        </a:rPr>
                        <a:t>正确输出</a:t>
                      </a: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000" dirty="0">
                          <a:effectLst/>
                          <a:latin typeface="Times New Roman" panose="02020603050405020304" pitchFamily="18" charset="0"/>
                          <a:ea typeface="黑体" panose="02010609060101010101" pitchFamily="49" charset="-122"/>
                          <a:cs typeface="Times New Roman" panose="02020603050405020304" pitchFamily="18" charset="0"/>
                        </a:rPr>
                        <a:t>准确率</a:t>
                      </a: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Precision</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Recall</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F1</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Precision</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Recall</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F1</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11</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730</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0.8838</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0.8602</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0.8408</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0.8541</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0.9075</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0.9210</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dirty="0">
                          <a:effectLst/>
                          <a:latin typeface="Times New Roman" panose="02020603050405020304" pitchFamily="18" charset="0"/>
                          <a:ea typeface="黑体" panose="02010609060101010101" pitchFamily="49" charset="-122"/>
                          <a:cs typeface="Times New Roman" panose="02020603050405020304" pitchFamily="18" charset="0"/>
                        </a:rPr>
                        <a:t>0.9142</a:t>
                      </a:r>
                      <a:endParaRPr lang="zh-CN" sz="2000" b="1"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3" marR="68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68564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66950" y="2383036"/>
            <a:ext cx="5089525" cy="469900"/>
            <a:chOff x="2266950" y="2311028"/>
            <a:chExt cx="5089525" cy="469900"/>
          </a:xfrm>
        </p:grpSpPr>
        <p:grpSp>
          <p:nvGrpSpPr>
            <p:cNvPr id="6150" name="Group 15"/>
            <p:cNvGrpSpPr>
              <a:grpSpLocks/>
            </p:cNvGrpSpPr>
            <p:nvPr/>
          </p:nvGrpSpPr>
          <p:grpSpPr bwMode="auto">
            <a:xfrm>
              <a:off x="2266950" y="2311028"/>
              <a:ext cx="5089525" cy="469900"/>
              <a:chOff x="0" y="0"/>
              <a:chExt cx="3206" cy="338"/>
            </a:xfrm>
          </p:grpSpPr>
          <p:sp>
            <p:nvSpPr>
              <p:cNvPr id="4110" name="AutoShape 102"/>
              <p:cNvSpPr>
                <a:spLocks noChangeArrowheads="1"/>
              </p:cNvSpPr>
              <p:nvPr/>
            </p:nvSpPr>
            <p:spPr bwMode="auto">
              <a:xfrm>
                <a:off x="0" y="0"/>
                <a:ext cx="3206" cy="338"/>
              </a:xfrm>
              <a:prstGeom prst="roundRect">
                <a:avLst>
                  <a:gd name="adj" fmla="val 16667"/>
                </a:avLst>
              </a:prstGeom>
              <a:solidFill>
                <a:srgbClr val="88B42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4111" name="AutoShape 103"/>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rgbClr val="88B42B">
                      <a:alpha val="7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4109" name="AutoShape 110"/>
            <p:cNvSpPr>
              <a:spLocks noChangeArrowheads="1"/>
            </p:cNvSpPr>
            <p:nvPr/>
          </p:nvSpPr>
          <p:spPr bwMode="auto">
            <a:xfrm>
              <a:off x="3067050" y="2382465"/>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Font typeface="Wingdings" pitchFamily="2" charset="2"/>
                <a:buNone/>
              </a:pPr>
              <a:r>
                <a:rPr lang="zh-CN" altLang="en-US" sz="2400" dirty="0" smtClean="0">
                  <a:latin typeface="黑体" panose="02010609060101010101" pitchFamily="49" charset="-122"/>
                  <a:ea typeface="黑体" panose="02010609060101010101" pitchFamily="49" charset="-122"/>
                  <a:sym typeface="Arial" pitchFamily="34" charset="0"/>
                </a:rPr>
                <a:t>课题研究难点</a:t>
              </a:r>
            </a:p>
          </p:txBody>
        </p:sp>
      </p:grpSp>
      <p:sp>
        <p:nvSpPr>
          <p:cNvPr id="4103" name="AutoShape 104"/>
          <p:cNvSpPr>
            <a:spLocks noChangeArrowheads="1"/>
          </p:cNvSpPr>
          <p:nvPr/>
        </p:nvSpPr>
        <p:spPr bwMode="auto">
          <a:xfrm>
            <a:off x="1143000" y="1789113"/>
            <a:ext cx="7239000" cy="4210050"/>
          </a:xfrm>
          <a:prstGeom prst="roundRect">
            <a:avLst>
              <a:gd name="adj" fmla="val 7315"/>
            </a:avLst>
          </a:prstGeom>
          <a:noFill/>
          <a:ln w="19050" cap="rnd">
            <a:solidFill>
              <a:srgbClr val="1C1C1C"/>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nvGrpSpPr>
          <p:cNvPr id="4" name="组合 3"/>
          <p:cNvGrpSpPr/>
          <p:nvPr/>
        </p:nvGrpSpPr>
        <p:grpSpPr>
          <a:xfrm>
            <a:off x="2281237" y="4077072"/>
            <a:ext cx="5091113" cy="482600"/>
            <a:chOff x="2266950" y="4818608"/>
            <a:chExt cx="5091113" cy="482600"/>
          </a:xfrm>
        </p:grpSpPr>
        <p:grpSp>
          <p:nvGrpSpPr>
            <p:cNvPr id="6148" name="Group 9"/>
            <p:cNvGrpSpPr>
              <a:grpSpLocks/>
            </p:cNvGrpSpPr>
            <p:nvPr/>
          </p:nvGrpSpPr>
          <p:grpSpPr bwMode="auto">
            <a:xfrm>
              <a:off x="2266950" y="4818608"/>
              <a:ext cx="5091113" cy="482600"/>
              <a:chOff x="0" y="0"/>
              <a:chExt cx="3206" cy="338"/>
            </a:xfrm>
          </p:grpSpPr>
          <p:sp>
            <p:nvSpPr>
              <p:cNvPr id="4114" name="AutoShape 96"/>
              <p:cNvSpPr>
                <a:spLocks noChangeArrowheads="1"/>
              </p:cNvSpPr>
              <p:nvPr/>
            </p:nvSpPr>
            <p:spPr bwMode="auto">
              <a:xfrm>
                <a:off x="0" y="0"/>
                <a:ext cx="3206" cy="338"/>
              </a:xfrm>
              <a:prstGeom prst="roundRect">
                <a:avLst>
                  <a:gd name="adj" fmla="val 16667"/>
                </a:avLst>
              </a:prstGeom>
              <a:solidFill>
                <a:srgbClr val="88B42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4115" name="AutoShape 97"/>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rgbClr val="88B42B">
                      <a:alpha val="7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4106" name="AutoShape 107"/>
            <p:cNvSpPr>
              <a:spLocks noChangeArrowheads="1"/>
            </p:cNvSpPr>
            <p:nvPr/>
          </p:nvSpPr>
          <p:spPr bwMode="auto">
            <a:xfrm>
              <a:off x="3059113" y="4963070"/>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None/>
              </a:pPr>
              <a:r>
                <a:rPr lang="zh-CN" altLang="zh-CN" sz="1800" dirty="0" smtClean="0">
                  <a:solidFill>
                    <a:srgbClr val="FFFFFF"/>
                  </a:solidFill>
                  <a:latin typeface="Arial" pitchFamily="34" charset="0"/>
                  <a:ea typeface="宋体" pitchFamily="2" charset="-122"/>
                </a:rPr>
                <a:t> </a:t>
              </a:r>
              <a:r>
                <a:rPr lang="zh-CN" altLang="en-US" sz="2400" dirty="0">
                  <a:latin typeface="黑体" panose="02010609060101010101" pitchFamily="49" charset="-122"/>
                  <a:ea typeface="黑体" panose="02010609060101010101" pitchFamily="49" charset="-122"/>
                </a:rPr>
                <a:t>实验结果</a:t>
              </a:r>
              <a:endParaRPr lang="zh-CN" altLang="zh-CN" sz="2400" dirty="0">
                <a:latin typeface="黑体" panose="02010609060101010101" pitchFamily="49" charset="-122"/>
                <a:ea typeface="黑体" panose="02010609060101010101" pitchFamily="49" charset="-122"/>
                <a:sym typeface="Arial" pitchFamily="34" charset="0"/>
              </a:endParaRPr>
            </a:p>
          </p:txBody>
        </p:sp>
      </p:grpSp>
      <p:sp>
        <p:nvSpPr>
          <p:cNvPr id="6156" name="AutoShape 109"/>
          <p:cNvSpPr>
            <a:spLocks noChangeArrowheads="1"/>
          </p:cNvSpPr>
          <p:nvPr/>
        </p:nvSpPr>
        <p:spPr bwMode="auto">
          <a:xfrm>
            <a:off x="1447800" y="1524000"/>
            <a:ext cx="6553200" cy="568325"/>
          </a:xfrm>
          <a:prstGeom prst="roundRect">
            <a:avLst>
              <a:gd name="adj" fmla="val 42181"/>
            </a:avLst>
          </a:prstGeom>
          <a:solidFill>
            <a:srgbClr val="FFFFFF"/>
          </a:solidFill>
          <a:ln w="19050" cap="rnd">
            <a:solidFill>
              <a:srgbClr val="1C1C1C"/>
            </a:solidFill>
            <a:prstDash val="sysDot"/>
            <a:round/>
            <a:headEnd/>
            <a:tailEnd/>
          </a:ln>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fontAlgn="base">
              <a:spcBef>
                <a:spcPct val="0"/>
              </a:spcBef>
              <a:spcAft>
                <a:spcPct val="0"/>
              </a:spcAft>
              <a:buFontTx/>
              <a:buNone/>
            </a:pPr>
            <a:r>
              <a:rPr lang="zh-CN" altLang="en-US" sz="2400" dirty="0" smtClean="0">
                <a:solidFill>
                  <a:srgbClr val="000000"/>
                </a:solidFill>
                <a:latin typeface="黑体" panose="02010609060101010101" pitchFamily="49" charset="-122"/>
                <a:ea typeface="黑体" panose="02010609060101010101" pitchFamily="49" charset="-122"/>
              </a:rPr>
              <a:t>中文微博实体链接研究</a:t>
            </a:r>
          </a:p>
        </p:txBody>
      </p:sp>
      <p:grpSp>
        <p:nvGrpSpPr>
          <p:cNvPr id="26" name="组合 25"/>
          <p:cNvGrpSpPr/>
          <p:nvPr/>
        </p:nvGrpSpPr>
        <p:grpSpPr>
          <a:xfrm>
            <a:off x="2282825" y="3212976"/>
            <a:ext cx="5089525" cy="469900"/>
            <a:chOff x="2266950" y="2311028"/>
            <a:chExt cx="5089525" cy="469900"/>
          </a:xfrm>
        </p:grpSpPr>
        <p:grpSp>
          <p:nvGrpSpPr>
            <p:cNvPr id="27" name="Group 15"/>
            <p:cNvGrpSpPr>
              <a:grpSpLocks/>
            </p:cNvGrpSpPr>
            <p:nvPr/>
          </p:nvGrpSpPr>
          <p:grpSpPr bwMode="auto">
            <a:xfrm>
              <a:off x="2266950" y="2311028"/>
              <a:ext cx="5089525" cy="469900"/>
              <a:chOff x="0" y="0"/>
              <a:chExt cx="3206" cy="338"/>
            </a:xfrm>
          </p:grpSpPr>
          <p:sp>
            <p:nvSpPr>
              <p:cNvPr id="29" name="AutoShape 102"/>
              <p:cNvSpPr>
                <a:spLocks noChangeArrowheads="1"/>
              </p:cNvSpPr>
              <p:nvPr/>
            </p:nvSpPr>
            <p:spPr bwMode="auto">
              <a:xfrm>
                <a:off x="0" y="0"/>
                <a:ext cx="3206" cy="338"/>
              </a:xfrm>
              <a:prstGeom prst="roundRect">
                <a:avLst>
                  <a:gd name="adj" fmla="val 16667"/>
                </a:avLst>
              </a:prstGeom>
              <a:solidFill>
                <a:srgbClr val="88B42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30" name="AutoShape 103"/>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rgbClr val="88B42B">
                      <a:alpha val="7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28" name="AutoShape 110"/>
            <p:cNvSpPr>
              <a:spLocks noChangeArrowheads="1"/>
            </p:cNvSpPr>
            <p:nvPr/>
          </p:nvSpPr>
          <p:spPr bwMode="auto">
            <a:xfrm>
              <a:off x="3067050" y="2382465"/>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Font typeface="Wingdings" pitchFamily="2" charset="2"/>
                <a:buNone/>
              </a:pPr>
              <a:r>
                <a:rPr lang="zh-CN" altLang="en-US" sz="2400" dirty="0" smtClean="0">
                  <a:latin typeface="黑体" panose="02010609060101010101" pitchFamily="49" charset="-122"/>
                  <a:ea typeface="黑体" panose="02010609060101010101" pitchFamily="49" charset="-122"/>
                  <a:sym typeface="Arial" pitchFamily="34" charset="0"/>
                </a:rPr>
                <a:t>方法实现流程</a:t>
              </a:r>
            </a:p>
          </p:txBody>
        </p:sp>
      </p:grpSp>
      <p:grpSp>
        <p:nvGrpSpPr>
          <p:cNvPr id="31" name="组合 30"/>
          <p:cNvGrpSpPr/>
          <p:nvPr/>
        </p:nvGrpSpPr>
        <p:grpSpPr>
          <a:xfrm>
            <a:off x="2282030" y="4941168"/>
            <a:ext cx="5089525" cy="469900"/>
            <a:chOff x="899592" y="188640"/>
            <a:chExt cx="5089525" cy="469900"/>
          </a:xfrm>
        </p:grpSpPr>
        <p:grpSp>
          <p:nvGrpSpPr>
            <p:cNvPr id="32" name="Group 3"/>
            <p:cNvGrpSpPr>
              <a:grpSpLocks/>
            </p:cNvGrpSpPr>
            <p:nvPr/>
          </p:nvGrpSpPr>
          <p:grpSpPr bwMode="auto">
            <a:xfrm>
              <a:off x="899592" y="188640"/>
              <a:ext cx="5089525" cy="469900"/>
              <a:chOff x="0" y="0"/>
              <a:chExt cx="3206" cy="338"/>
            </a:xfrm>
          </p:grpSpPr>
          <p:sp>
            <p:nvSpPr>
              <p:cNvPr id="34" name="AutoShape 90"/>
              <p:cNvSpPr>
                <a:spLocks noChangeArrowheads="1"/>
              </p:cNvSpPr>
              <p:nvPr/>
            </p:nvSpPr>
            <p:spPr bwMode="auto">
              <a:xfrm>
                <a:off x="0" y="0"/>
                <a:ext cx="3206" cy="338"/>
              </a:xfrm>
              <a:prstGeom prst="roundRect">
                <a:avLst>
                  <a:gd name="adj" fmla="val 16667"/>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35" name="AutoShape 91"/>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chemeClr val="accent1">
                      <a:alpha val="70000"/>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33" name="AutoShape 108"/>
            <p:cNvSpPr>
              <a:spLocks noChangeArrowheads="1"/>
            </p:cNvSpPr>
            <p:nvPr/>
          </p:nvSpPr>
          <p:spPr bwMode="auto">
            <a:xfrm>
              <a:off x="1748905" y="244202"/>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None/>
              </a:pPr>
              <a:r>
                <a:rPr lang="zh-CN" altLang="en-US" sz="2400" dirty="0" smtClean="0">
                  <a:latin typeface="黑体" panose="02010609060101010101" pitchFamily="49" charset="-122"/>
                  <a:ea typeface="黑体" panose="02010609060101010101" pitchFamily="49" charset="-122"/>
                  <a:sym typeface="Arial" pitchFamily="34" charset="0"/>
                </a:rPr>
                <a:t>结语</a:t>
              </a:r>
              <a:endParaRPr lang="zh-CN" altLang="en-US" sz="2400" dirty="0">
                <a:latin typeface="黑体" panose="02010609060101010101" pitchFamily="49" charset="-122"/>
                <a:ea typeface="黑体" panose="02010609060101010101" pitchFamily="49" charset="-122"/>
                <a:sym typeface="Arial" pitchFamily="34" charset="0"/>
              </a:endParaRPr>
            </a:p>
          </p:txBody>
        </p:sp>
      </p:grpSp>
    </p:spTree>
    <p:extLst>
      <p:ext uri="{BB962C8B-B14F-4D97-AF65-F5344CB8AC3E}">
        <p14:creationId xmlns:p14="http://schemas.microsoft.com/office/powerpoint/2010/main" val="1227773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结语</a:t>
            </a:r>
            <a:endParaRPr lang="zh-CN" altLang="en-US" dirty="0"/>
          </a:p>
        </p:txBody>
      </p:sp>
      <p:grpSp>
        <p:nvGrpSpPr>
          <p:cNvPr id="3" name="Group 29"/>
          <p:cNvGrpSpPr>
            <a:grpSpLocks/>
          </p:cNvGrpSpPr>
          <p:nvPr/>
        </p:nvGrpSpPr>
        <p:grpSpPr bwMode="auto">
          <a:xfrm>
            <a:off x="467544" y="1341835"/>
            <a:ext cx="8077200" cy="935037"/>
            <a:chOff x="340" y="709"/>
            <a:chExt cx="5088" cy="589"/>
          </a:xfrm>
        </p:grpSpPr>
        <p:sp>
          <p:nvSpPr>
            <p:cNvPr id="4" name="AutoShape 6"/>
            <p:cNvSpPr>
              <a:spLocks noChangeArrowheads="1"/>
            </p:cNvSpPr>
            <p:nvPr/>
          </p:nvSpPr>
          <p:spPr bwMode="gray">
            <a:xfrm>
              <a:off x="340" y="709"/>
              <a:ext cx="5088" cy="589"/>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5" name="AutoShape 7"/>
            <p:cNvSpPr>
              <a:spLocks noChangeArrowheads="1"/>
            </p:cNvSpPr>
            <p:nvPr/>
          </p:nvSpPr>
          <p:spPr bwMode="gray">
            <a:xfrm>
              <a:off x="452" y="764"/>
              <a:ext cx="980" cy="481"/>
            </a:xfrm>
            <a:prstGeom prst="roundRect">
              <a:avLst>
                <a:gd name="adj" fmla="val 11921"/>
              </a:avLst>
            </a:prstGeom>
            <a:ln>
              <a:solidFill>
                <a:srgbClr val="00B0F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endParaRPr lang="zh-CN" altLang="en-US"/>
            </a:p>
          </p:txBody>
        </p:sp>
        <p:sp>
          <p:nvSpPr>
            <p:cNvPr id="7" name="Text Box 9"/>
            <p:cNvSpPr txBox="1">
              <a:spLocks noChangeArrowheads="1"/>
            </p:cNvSpPr>
            <p:nvPr/>
          </p:nvSpPr>
          <p:spPr bwMode="gray">
            <a:xfrm>
              <a:off x="487" y="844"/>
              <a:ext cx="8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r>
                <a:rPr lang="zh-CN" altLang="en-US" sz="2400" b="1" i="0" dirty="0" smtClean="0">
                  <a:solidFill>
                    <a:schemeClr val="tx1"/>
                  </a:solidFill>
                  <a:latin typeface="黑体" pitchFamily="49" charset="-122"/>
                  <a:ea typeface="黑体" pitchFamily="49" charset="-122"/>
                </a:rPr>
                <a:t>技术支持</a:t>
              </a:r>
              <a:endParaRPr lang="zh-CN" altLang="en-US" sz="2400" b="1" i="0" dirty="0">
                <a:solidFill>
                  <a:schemeClr val="tx1"/>
                </a:solidFill>
                <a:latin typeface="黑体" pitchFamily="49" charset="-122"/>
                <a:ea typeface="黑体" pitchFamily="49" charset="-122"/>
              </a:endParaRPr>
            </a:p>
          </p:txBody>
        </p:sp>
        <p:sp>
          <p:nvSpPr>
            <p:cNvPr id="8" name="Text Box 10"/>
            <p:cNvSpPr txBox="1">
              <a:spLocks noChangeArrowheads="1"/>
            </p:cNvSpPr>
            <p:nvPr/>
          </p:nvSpPr>
          <p:spPr bwMode="gray">
            <a:xfrm>
              <a:off x="1566" y="844"/>
              <a:ext cx="374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a:buClr>
                  <a:srgbClr val="CC3300"/>
                </a:buClr>
                <a:buSzPct val="80000"/>
                <a:buFont typeface="Wingdings" pitchFamily="2" charset="2"/>
                <a:buChar char="p"/>
              </a:pPr>
              <a:r>
                <a:rPr lang="zh-CN" altLang="en-US" sz="2000" i="0" dirty="0">
                  <a:solidFill>
                    <a:schemeClr val="tx1"/>
                  </a:solidFill>
                  <a:latin typeface="黑体" pitchFamily="49" charset="-122"/>
                  <a:ea typeface="黑体" pitchFamily="49" charset="-122"/>
                </a:rPr>
                <a:t>西南交通大学耶宝智慧中文分词平台</a:t>
              </a:r>
            </a:p>
          </p:txBody>
        </p:sp>
      </p:grpSp>
      <p:grpSp>
        <p:nvGrpSpPr>
          <p:cNvPr id="9" name="Group 30"/>
          <p:cNvGrpSpPr>
            <a:grpSpLocks/>
          </p:cNvGrpSpPr>
          <p:nvPr/>
        </p:nvGrpSpPr>
        <p:grpSpPr bwMode="auto">
          <a:xfrm>
            <a:off x="467544" y="2636540"/>
            <a:ext cx="8077200" cy="2160612"/>
            <a:chOff x="340" y="1434"/>
            <a:chExt cx="5088" cy="1679"/>
          </a:xfrm>
        </p:grpSpPr>
        <p:sp>
          <p:nvSpPr>
            <p:cNvPr id="10" name="AutoShape 12"/>
            <p:cNvSpPr>
              <a:spLocks noChangeArrowheads="1"/>
            </p:cNvSpPr>
            <p:nvPr/>
          </p:nvSpPr>
          <p:spPr bwMode="gray">
            <a:xfrm>
              <a:off x="340" y="1434"/>
              <a:ext cx="5088" cy="1679"/>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11" name="AutoShape 13"/>
            <p:cNvSpPr>
              <a:spLocks noChangeArrowheads="1"/>
            </p:cNvSpPr>
            <p:nvPr/>
          </p:nvSpPr>
          <p:spPr bwMode="gray">
            <a:xfrm>
              <a:off x="476" y="1738"/>
              <a:ext cx="980" cy="927"/>
            </a:xfrm>
            <a:prstGeom prst="roundRect">
              <a:avLst>
                <a:gd name="adj" fmla="val 1192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endParaRPr lang="zh-CN" altLang="en-US"/>
            </a:p>
          </p:txBody>
        </p:sp>
        <p:sp>
          <p:nvSpPr>
            <p:cNvPr id="13" name="Text Box 15"/>
            <p:cNvSpPr txBox="1">
              <a:spLocks noChangeArrowheads="1"/>
            </p:cNvSpPr>
            <p:nvPr/>
          </p:nvSpPr>
          <p:spPr bwMode="gray">
            <a:xfrm>
              <a:off x="521" y="1983"/>
              <a:ext cx="8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r>
                <a:rPr lang="zh-CN" altLang="en-US" sz="2400" b="1" i="0" dirty="0" smtClean="0">
                  <a:solidFill>
                    <a:schemeClr val="tx1"/>
                  </a:solidFill>
                  <a:latin typeface="黑体" pitchFamily="49" charset="-122"/>
                  <a:ea typeface="黑体" pitchFamily="49" charset="-122"/>
                </a:rPr>
                <a:t>核心算法</a:t>
              </a:r>
              <a:endParaRPr lang="zh-CN" altLang="en-US" sz="2400" b="1" i="0" dirty="0">
                <a:solidFill>
                  <a:schemeClr val="tx1"/>
                </a:solidFill>
                <a:latin typeface="黑体" pitchFamily="49" charset="-122"/>
                <a:ea typeface="黑体" pitchFamily="49" charset="-122"/>
              </a:endParaRPr>
            </a:p>
          </p:txBody>
        </p:sp>
        <p:sp>
          <p:nvSpPr>
            <p:cNvPr id="14" name="Text Box 16"/>
            <p:cNvSpPr txBox="1">
              <a:spLocks noChangeArrowheads="1"/>
            </p:cNvSpPr>
            <p:nvPr/>
          </p:nvSpPr>
          <p:spPr bwMode="gray">
            <a:xfrm>
              <a:off x="1566" y="1508"/>
              <a:ext cx="3740" cy="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a:lnSpc>
                  <a:spcPct val="150000"/>
                </a:lnSpc>
                <a:buClr>
                  <a:srgbClr val="CC3300"/>
                </a:buClr>
                <a:buSzPct val="80000"/>
                <a:buFont typeface="Wingdings" pitchFamily="2" charset="2"/>
                <a:buChar char="p"/>
              </a:pPr>
              <a:r>
                <a:rPr lang="zh-CN" altLang="en-US" sz="2000" i="0" dirty="0">
                  <a:solidFill>
                    <a:schemeClr val="tx1"/>
                  </a:solidFill>
                  <a:latin typeface="黑体" pitchFamily="49" charset="-122"/>
                  <a:ea typeface="黑体" pitchFamily="49" charset="-122"/>
                </a:rPr>
                <a:t>改进的拼音编辑距离算法</a:t>
              </a:r>
            </a:p>
            <a:p>
              <a:pPr>
                <a:lnSpc>
                  <a:spcPct val="150000"/>
                </a:lnSpc>
                <a:buClr>
                  <a:srgbClr val="CC3300"/>
                </a:buClr>
                <a:buSzPct val="80000"/>
                <a:buFont typeface="Wingdings" pitchFamily="2" charset="2"/>
                <a:buChar char="p"/>
              </a:pPr>
              <a:r>
                <a:rPr lang="zh-CN" altLang="en-US" sz="2000" i="0" dirty="0">
                  <a:solidFill>
                    <a:schemeClr val="tx1"/>
                  </a:solidFill>
                  <a:latin typeface="黑体" pitchFamily="49" charset="-122"/>
                  <a:ea typeface="黑体" pitchFamily="49" charset="-122"/>
                </a:rPr>
                <a:t>后缀词表匹配法</a:t>
              </a:r>
            </a:p>
            <a:p>
              <a:pPr>
                <a:lnSpc>
                  <a:spcPct val="150000"/>
                </a:lnSpc>
                <a:buClr>
                  <a:srgbClr val="CC3300"/>
                </a:buClr>
                <a:buSzPct val="80000"/>
                <a:buFont typeface="Wingdings" pitchFamily="2" charset="2"/>
                <a:buChar char="p"/>
              </a:pPr>
              <a:r>
                <a:rPr lang="zh-CN" altLang="en-US" sz="2000" i="0" dirty="0">
                  <a:solidFill>
                    <a:schemeClr val="tx1"/>
                  </a:solidFill>
                  <a:latin typeface="黑体" pitchFamily="49" charset="-122"/>
                  <a:ea typeface="黑体" pitchFamily="49" charset="-122"/>
                </a:rPr>
                <a:t>实体聚类消歧与基于百度百科词频的同类实体消歧法相结合的消歧方法</a:t>
              </a:r>
            </a:p>
          </p:txBody>
        </p:sp>
      </p:grpSp>
      <p:grpSp>
        <p:nvGrpSpPr>
          <p:cNvPr id="23" name="组合 22"/>
          <p:cNvGrpSpPr/>
          <p:nvPr/>
        </p:nvGrpSpPr>
        <p:grpSpPr>
          <a:xfrm>
            <a:off x="505644" y="5207595"/>
            <a:ext cx="8097838" cy="1389757"/>
            <a:chOff x="505644" y="5279603"/>
            <a:chExt cx="8097838" cy="1389757"/>
          </a:xfrm>
        </p:grpSpPr>
        <p:grpSp>
          <p:nvGrpSpPr>
            <p:cNvPr id="15" name="Group 31"/>
            <p:cNvGrpSpPr>
              <a:grpSpLocks/>
            </p:cNvGrpSpPr>
            <p:nvPr/>
          </p:nvGrpSpPr>
          <p:grpSpPr bwMode="auto">
            <a:xfrm>
              <a:off x="505644" y="5279603"/>
              <a:ext cx="8097838" cy="1389757"/>
              <a:chOff x="364" y="3249"/>
              <a:chExt cx="5101" cy="730"/>
            </a:xfrm>
          </p:grpSpPr>
          <p:sp>
            <p:nvSpPr>
              <p:cNvPr id="16" name="AutoShape 19"/>
              <p:cNvSpPr>
                <a:spLocks noChangeArrowheads="1"/>
              </p:cNvSpPr>
              <p:nvPr/>
            </p:nvSpPr>
            <p:spPr bwMode="gray">
              <a:xfrm>
                <a:off x="364" y="3249"/>
                <a:ext cx="5101" cy="690"/>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20" name="Text Box 23"/>
              <p:cNvSpPr txBox="1">
                <a:spLocks noChangeArrowheads="1"/>
              </p:cNvSpPr>
              <p:nvPr/>
            </p:nvSpPr>
            <p:spPr bwMode="gray">
              <a:xfrm>
                <a:off x="1590" y="3339"/>
                <a:ext cx="3750"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a:lnSpc>
                    <a:spcPct val="150000"/>
                  </a:lnSpc>
                  <a:buClr>
                    <a:srgbClr val="CC3300"/>
                  </a:buClr>
                  <a:buSzPct val="80000"/>
                  <a:buFont typeface="Wingdings" pitchFamily="2" charset="2"/>
                  <a:buChar char="p"/>
                </a:pPr>
                <a:r>
                  <a:rPr lang="zh-CN" altLang="en-US" sz="2000" i="0" dirty="0">
                    <a:solidFill>
                      <a:schemeClr val="tx1"/>
                    </a:solidFill>
                    <a:latin typeface="黑体" pitchFamily="49" charset="-122"/>
                    <a:ea typeface="黑体" pitchFamily="49" charset="-122"/>
                  </a:rPr>
                  <a:t>实体链接的效果很好</a:t>
                </a:r>
              </a:p>
              <a:p>
                <a:pPr>
                  <a:lnSpc>
                    <a:spcPct val="150000"/>
                  </a:lnSpc>
                  <a:buClr>
                    <a:srgbClr val="CC3300"/>
                  </a:buClr>
                  <a:buSzPct val="80000"/>
                  <a:buFont typeface="Wingdings" pitchFamily="2" charset="2"/>
                  <a:buChar char="p"/>
                </a:pPr>
                <a:r>
                  <a:rPr lang="zh-CN" altLang="en-US" sz="2000" i="0" dirty="0">
                    <a:solidFill>
                      <a:schemeClr val="tx1"/>
                    </a:solidFill>
                    <a:latin typeface="黑体" pitchFamily="49" charset="-122"/>
                    <a:ea typeface="黑体" pitchFamily="49" charset="-122"/>
                  </a:rPr>
                  <a:t>并没有做到很好实体消歧，还有待改进</a:t>
                </a:r>
              </a:p>
            </p:txBody>
          </p:sp>
        </p:grpSp>
        <p:sp>
          <p:nvSpPr>
            <p:cNvPr id="21" name="AutoShape 7"/>
            <p:cNvSpPr>
              <a:spLocks noChangeArrowheads="1"/>
            </p:cNvSpPr>
            <p:nvPr/>
          </p:nvSpPr>
          <p:spPr bwMode="gray">
            <a:xfrm>
              <a:off x="747002" y="5617741"/>
              <a:ext cx="1555750" cy="763587"/>
            </a:xfrm>
            <a:prstGeom prst="roundRect">
              <a:avLst>
                <a:gd name="adj" fmla="val 11921"/>
              </a:avLst>
            </a:prstGeom>
            <a:ln>
              <a:solidFill>
                <a:srgbClr val="00B0F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endParaRPr lang="zh-CN" altLang="en-US"/>
            </a:p>
          </p:txBody>
        </p:sp>
        <p:sp>
          <p:nvSpPr>
            <p:cNvPr id="22" name="Text Box 9"/>
            <p:cNvSpPr txBox="1">
              <a:spLocks noChangeArrowheads="1"/>
            </p:cNvSpPr>
            <p:nvPr/>
          </p:nvSpPr>
          <p:spPr bwMode="gray">
            <a:xfrm>
              <a:off x="1043608" y="5775647"/>
              <a:ext cx="9589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r>
                <a:rPr lang="zh-CN" altLang="en-US" sz="2400" b="1" i="0" dirty="0" smtClean="0">
                  <a:solidFill>
                    <a:schemeClr val="tx1"/>
                  </a:solidFill>
                  <a:latin typeface="黑体" pitchFamily="49" charset="-122"/>
                  <a:ea typeface="黑体" pitchFamily="49" charset="-122"/>
                </a:rPr>
                <a:t>优</a:t>
              </a:r>
              <a:r>
                <a:rPr lang="en-US" altLang="zh-CN" sz="2400" b="1" i="0" dirty="0" smtClean="0">
                  <a:solidFill>
                    <a:schemeClr val="tx1"/>
                  </a:solidFill>
                  <a:latin typeface="黑体" pitchFamily="49" charset="-122"/>
                  <a:ea typeface="黑体" pitchFamily="49" charset="-122"/>
                </a:rPr>
                <a:t>&amp;</a:t>
              </a:r>
              <a:r>
                <a:rPr lang="zh-CN" altLang="en-US" sz="2400" b="1" i="0" dirty="0" smtClean="0">
                  <a:solidFill>
                    <a:schemeClr val="tx1"/>
                  </a:solidFill>
                  <a:latin typeface="黑体" pitchFamily="49" charset="-122"/>
                  <a:ea typeface="黑体" pitchFamily="49" charset="-122"/>
                </a:rPr>
                <a:t>缺</a:t>
              </a:r>
              <a:endParaRPr lang="zh-CN" altLang="en-US" sz="2400" b="1" i="0" dirty="0">
                <a:solidFill>
                  <a:schemeClr val="tx1"/>
                </a:solidFill>
                <a:latin typeface="黑体" pitchFamily="49" charset="-122"/>
                <a:ea typeface="黑体" pitchFamily="49" charset="-122"/>
              </a:endParaRPr>
            </a:p>
          </p:txBody>
        </p:sp>
      </p:grpSp>
    </p:spTree>
    <p:extLst>
      <p:ext uri="{BB962C8B-B14F-4D97-AF65-F5344CB8AC3E}">
        <p14:creationId xmlns:p14="http://schemas.microsoft.com/office/powerpoint/2010/main" val="99231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2"/>
          <p:cNvSpPr>
            <a:spLocks noChangeArrowheads="1" noChangeShapeType="1" noTextEdit="1"/>
          </p:cNvSpPr>
          <p:nvPr/>
        </p:nvSpPr>
        <p:spPr bwMode="auto">
          <a:xfrm>
            <a:off x="2057400" y="2819400"/>
            <a:ext cx="4495800" cy="609600"/>
          </a:xfrm>
          <a:prstGeom prst="rect">
            <a:avLst/>
          </a:prstGeom>
        </p:spPr>
        <p:txBody>
          <a:bodyPr wrap="none" fromWordArt="1">
            <a:prstTxWarp prst="textDeflate">
              <a:avLst>
                <a:gd name="adj" fmla="val 0"/>
              </a:avLst>
            </a:prstTxWarp>
          </a:bodyPr>
          <a:lstStyle/>
          <a:p>
            <a:pPr algn="ctr" eaLnBrk="0" fontAlgn="base" hangingPunct="0">
              <a:lnSpc>
                <a:spcPct val="90000"/>
              </a:lnSpc>
              <a:spcBef>
                <a:spcPct val="20000"/>
              </a:spcBef>
              <a:spcAft>
                <a:spcPct val="0"/>
              </a:spcAft>
              <a:buClr>
                <a:srgbClr val="A6C701"/>
              </a:buClr>
              <a:buFont typeface="Wingdings" pitchFamily="2" charset="2"/>
              <a:buNone/>
            </a:pPr>
            <a:r>
              <a:rPr lang="en-US" altLang="zh-CN" sz="3600" b="1" kern="10" smtClean="0">
                <a:ln w="19050">
                  <a:solidFill>
                    <a:srgbClr val="FFFFFF"/>
                  </a:solidFill>
                  <a:round/>
                  <a:headEnd/>
                  <a:tailEnd/>
                </a:ln>
                <a:gradFill rotWithShape="1">
                  <a:gsLst>
                    <a:gs pos="0">
                      <a:srgbClr val="000066"/>
                    </a:gs>
                    <a:gs pos="100000">
                      <a:srgbClr val="66B1CC"/>
                    </a:gs>
                  </a:gsLst>
                  <a:lin ang="0" scaled="1"/>
                </a:gradFill>
                <a:effectLst>
                  <a:outerShdw dist="53882" dir="2700000" algn="ctr" rotWithShape="0">
                    <a:srgbClr val="000000">
                      <a:alpha val="50000"/>
                    </a:srgbClr>
                  </a:outerShdw>
                </a:effectLst>
                <a:latin typeface="Arial"/>
              </a:rPr>
              <a:t>Thank You !</a:t>
            </a:r>
            <a:endParaRPr lang="zh-CN" altLang="en-US" sz="3600" b="1" kern="10" smtClean="0">
              <a:ln w="19050">
                <a:solidFill>
                  <a:srgbClr val="FFFFFF"/>
                </a:solidFill>
                <a:round/>
                <a:headEnd/>
                <a:tailEnd/>
              </a:ln>
              <a:gradFill rotWithShape="1">
                <a:gsLst>
                  <a:gs pos="0">
                    <a:srgbClr val="000066"/>
                  </a:gs>
                  <a:gs pos="100000">
                    <a:srgbClr val="66B1CC"/>
                  </a:gs>
                </a:gsLst>
                <a:lin ang="0" scaled="1"/>
              </a:gradFill>
              <a:effectLst>
                <a:outerShdw dist="53882" dir="2700000" algn="ctr" rotWithShape="0">
                  <a:srgbClr val="000000">
                    <a:alpha val="50000"/>
                  </a:srgbClr>
                </a:outerShdw>
              </a:effectLst>
              <a:latin typeface="Arial"/>
            </a:endParaRPr>
          </a:p>
        </p:txBody>
      </p:sp>
      <p:sp>
        <p:nvSpPr>
          <p:cNvPr id="24580" name="Rectangle 4"/>
          <p:cNvSpPr>
            <a:spLocks noChangeArrowheads="1"/>
          </p:cNvSpPr>
          <p:nvPr/>
        </p:nvSpPr>
        <p:spPr bwMode="auto">
          <a:xfrm>
            <a:off x="6578600" y="5540375"/>
            <a:ext cx="1074738" cy="1089025"/>
          </a:xfrm>
          <a:prstGeom prst="rect">
            <a:avLst/>
          </a:prstGeom>
          <a:blipFill dpi="0" rotWithShape="1">
            <a:blip r:embed="rId2"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24581" name="Rectangle 5"/>
          <p:cNvSpPr>
            <a:spLocks noChangeArrowheads="1"/>
          </p:cNvSpPr>
          <p:nvPr/>
        </p:nvSpPr>
        <p:spPr bwMode="auto">
          <a:xfrm>
            <a:off x="7842250" y="4289425"/>
            <a:ext cx="1074738" cy="1089025"/>
          </a:xfrm>
          <a:prstGeom prst="rect">
            <a:avLst/>
          </a:prstGeom>
          <a:blipFill dpi="0" rotWithShape="1">
            <a:blip r:embed="rId3"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Tree>
    <p:extLst>
      <p:ext uri="{BB962C8B-B14F-4D97-AF65-F5344CB8AC3E}">
        <p14:creationId xmlns:p14="http://schemas.microsoft.com/office/powerpoint/2010/main" val="886726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grpId="0" nodeType="afterEffect">
                                  <p:stCondLst>
                                    <p:cond delay="0"/>
                                  </p:stCondLst>
                                  <p:childTnLst>
                                    <p:animEffect transition="out" filter="fade">
                                      <p:cBhvr>
                                        <p:cTn id="6" dur="1000"/>
                                        <p:tgtEl>
                                          <p:spTgt spid="24580"/>
                                        </p:tgtEl>
                                      </p:cBhvr>
                                    </p:animEffect>
                                    <p:set>
                                      <p:cBhvr>
                                        <p:cTn id="7" dur="1" fill="hold">
                                          <p:stCondLst>
                                            <p:cond delay="999"/>
                                          </p:stCondLst>
                                        </p:cTn>
                                        <p:tgtEl>
                                          <p:spTgt spid="24580"/>
                                        </p:tgtEl>
                                        <p:attrNameLst>
                                          <p:attrName>style.visibility</p:attrName>
                                        </p:attrNameLst>
                                      </p:cBhvr>
                                      <p:to>
                                        <p:strVal val="hidden"/>
                                      </p:to>
                                    </p:set>
                                  </p:childTnLst>
                                </p:cTn>
                              </p:par>
                            </p:childTnLst>
                          </p:cTn>
                        </p:par>
                        <p:par>
                          <p:cTn id="8" fill="hold" nodeType="afterGroup">
                            <p:stCondLst>
                              <p:cond delay="1000"/>
                            </p:stCondLst>
                            <p:childTnLst>
                              <p:par>
                                <p:cTn id="9" presetID="10" presetClass="exit" presetSubtype="0" fill="hold" grpId="0" nodeType="afterEffect">
                                  <p:stCondLst>
                                    <p:cond delay="0"/>
                                  </p:stCondLst>
                                  <p:childTnLst>
                                    <p:animEffect transition="out" filter="fade">
                                      <p:cBhvr>
                                        <p:cTn id="10" dur="1000"/>
                                        <p:tgtEl>
                                          <p:spTgt spid="24581"/>
                                        </p:tgtEl>
                                      </p:cBhvr>
                                    </p:animEffect>
                                    <p:set>
                                      <p:cBhvr>
                                        <p:cTn id="11" dur="1" fill="hold">
                                          <p:stCondLst>
                                            <p:cond delay="999"/>
                                          </p:stCondLst>
                                        </p:cTn>
                                        <p:tgtEl>
                                          <p:spTgt spid="2458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autoUpdateAnimBg="0"/>
      <p:bldP spid="24581"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66950" y="2383036"/>
            <a:ext cx="5089525" cy="469900"/>
            <a:chOff x="2266950" y="2311028"/>
            <a:chExt cx="5089525" cy="469900"/>
          </a:xfrm>
        </p:grpSpPr>
        <p:grpSp>
          <p:nvGrpSpPr>
            <p:cNvPr id="6150" name="Group 15"/>
            <p:cNvGrpSpPr>
              <a:grpSpLocks/>
            </p:cNvGrpSpPr>
            <p:nvPr/>
          </p:nvGrpSpPr>
          <p:grpSpPr bwMode="auto">
            <a:xfrm>
              <a:off x="2266950" y="2311028"/>
              <a:ext cx="5089525" cy="469900"/>
              <a:chOff x="0" y="0"/>
              <a:chExt cx="3206" cy="338"/>
            </a:xfrm>
          </p:grpSpPr>
          <p:sp>
            <p:nvSpPr>
              <p:cNvPr id="4110" name="AutoShape 102"/>
              <p:cNvSpPr>
                <a:spLocks noChangeArrowheads="1"/>
              </p:cNvSpPr>
              <p:nvPr/>
            </p:nvSpPr>
            <p:spPr bwMode="auto">
              <a:xfrm>
                <a:off x="0" y="0"/>
                <a:ext cx="3206" cy="338"/>
              </a:xfrm>
              <a:prstGeom prst="roundRect">
                <a:avLst>
                  <a:gd name="adj" fmla="val 16667"/>
                </a:avLst>
              </a:prstGeom>
              <a:solidFill>
                <a:srgbClr val="88B42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4111" name="AutoShape 103"/>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rgbClr val="88B42B">
                      <a:alpha val="7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4109" name="AutoShape 110"/>
            <p:cNvSpPr>
              <a:spLocks noChangeArrowheads="1"/>
            </p:cNvSpPr>
            <p:nvPr/>
          </p:nvSpPr>
          <p:spPr bwMode="auto">
            <a:xfrm>
              <a:off x="3067050" y="2382465"/>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Font typeface="Wingdings" pitchFamily="2" charset="2"/>
                <a:buNone/>
              </a:pPr>
              <a:r>
                <a:rPr lang="zh-CN" altLang="en-US" sz="2400" dirty="0" smtClean="0">
                  <a:latin typeface="黑体" panose="02010609060101010101" pitchFamily="49" charset="-122"/>
                  <a:ea typeface="黑体" panose="02010609060101010101" pitchFamily="49" charset="-122"/>
                  <a:sym typeface="Arial" pitchFamily="34" charset="0"/>
                </a:rPr>
                <a:t>课题研究难点</a:t>
              </a:r>
            </a:p>
          </p:txBody>
        </p:sp>
      </p:grpSp>
      <p:sp>
        <p:nvSpPr>
          <p:cNvPr id="4103" name="AutoShape 104"/>
          <p:cNvSpPr>
            <a:spLocks noChangeArrowheads="1"/>
          </p:cNvSpPr>
          <p:nvPr/>
        </p:nvSpPr>
        <p:spPr bwMode="auto">
          <a:xfrm>
            <a:off x="1143000" y="1789113"/>
            <a:ext cx="7239000" cy="4210050"/>
          </a:xfrm>
          <a:prstGeom prst="roundRect">
            <a:avLst>
              <a:gd name="adj" fmla="val 7315"/>
            </a:avLst>
          </a:prstGeom>
          <a:noFill/>
          <a:ln w="19050" cap="rnd">
            <a:solidFill>
              <a:srgbClr val="1C1C1C"/>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nvGrpSpPr>
          <p:cNvPr id="4" name="组合 3"/>
          <p:cNvGrpSpPr/>
          <p:nvPr/>
        </p:nvGrpSpPr>
        <p:grpSpPr>
          <a:xfrm>
            <a:off x="2266950" y="4818608"/>
            <a:ext cx="5091113" cy="482600"/>
            <a:chOff x="2266950" y="4818608"/>
            <a:chExt cx="5091113" cy="482600"/>
          </a:xfrm>
        </p:grpSpPr>
        <p:grpSp>
          <p:nvGrpSpPr>
            <p:cNvPr id="6148" name="Group 9"/>
            <p:cNvGrpSpPr>
              <a:grpSpLocks/>
            </p:cNvGrpSpPr>
            <p:nvPr/>
          </p:nvGrpSpPr>
          <p:grpSpPr bwMode="auto">
            <a:xfrm>
              <a:off x="2266950" y="4818608"/>
              <a:ext cx="5091113" cy="482600"/>
              <a:chOff x="0" y="0"/>
              <a:chExt cx="3206" cy="338"/>
            </a:xfrm>
          </p:grpSpPr>
          <p:sp>
            <p:nvSpPr>
              <p:cNvPr id="4114" name="AutoShape 96"/>
              <p:cNvSpPr>
                <a:spLocks noChangeArrowheads="1"/>
              </p:cNvSpPr>
              <p:nvPr/>
            </p:nvSpPr>
            <p:spPr bwMode="auto">
              <a:xfrm>
                <a:off x="0" y="0"/>
                <a:ext cx="3206" cy="338"/>
              </a:xfrm>
              <a:prstGeom prst="roundRect">
                <a:avLst>
                  <a:gd name="adj" fmla="val 16667"/>
                </a:avLst>
              </a:prstGeom>
              <a:solidFill>
                <a:srgbClr val="88B42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4115" name="AutoShape 97"/>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rgbClr val="88B42B">
                      <a:alpha val="7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4106" name="AutoShape 107"/>
            <p:cNvSpPr>
              <a:spLocks noChangeArrowheads="1"/>
            </p:cNvSpPr>
            <p:nvPr/>
          </p:nvSpPr>
          <p:spPr bwMode="auto">
            <a:xfrm>
              <a:off x="3059113" y="4963070"/>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None/>
              </a:pPr>
              <a:r>
                <a:rPr lang="zh-CN" altLang="zh-CN" sz="1800" dirty="0" smtClean="0">
                  <a:solidFill>
                    <a:srgbClr val="FFFFFF"/>
                  </a:solidFill>
                  <a:latin typeface="Arial" pitchFamily="34" charset="0"/>
                  <a:ea typeface="宋体" pitchFamily="2" charset="-122"/>
                </a:rPr>
                <a:t> </a:t>
              </a:r>
              <a:r>
                <a:rPr lang="zh-CN" altLang="en-US" sz="2400" dirty="0">
                  <a:latin typeface="黑体" panose="02010609060101010101" pitchFamily="49" charset="-122"/>
                  <a:ea typeface="黑体" panose="02010609060101010101" pitchFamily="49" charset="-122"/>
                </a:rPr>
                <a:t>结语</a:t>
              </a:r>
              <a:endParaRPr lang="zh-CN" altLang="zh-CN" sz="2400" dirty="0">
                <a:latin typeface="黑体" panose="02010609060101010101" pitchFamily="49" charset="-122"/>
                <a:ea typeface="黑体" panose="02010609060101010101" pitchFamily="49" charset="-122"/>
                <a:sym typeface="Arial" pitchFamily="34" charset="0"/>
              </a:endParaRPr>
            </a:p>
          </p:txBody>
        </p:sp>
      </p:grpSp>
      <p:grpSp>
        <p:nvGrpSpPr>
          <p:cNvPr id="5" name="组合 4"/>
          <p:cNvGrpSpPr/>
          <p:nvPr/>
        </p:nvGrpSpPr>
        <p:grpSpPr>
          <a:xfrm>
            <a:off x="2252662" y="2383036"/>
            <a:ext cx="5089525" cy="469900"/>
            <a:chOff x="899592" y="188640"/>
            <a:chExt cx="5089525" cy="469900"/>
          </a:xfrm>
        </p:grpSpPr>
        <p:grpSp>
          <p:nvGrpSpPr>
            <p:cNvPr id="6146" name="Group 3"/>
            <p:cNvGrpSpPr>
              <a:grpSpLocks/>
            </p:cNvGrpSpPr>
            <p:nvPr/>
          </p:nvGrpSpPr>
          <p:grpSpPr bwMode="auto">
            <a:xfrm>
              <a:off x="899592" y="188640"/>
              <a:ext cx="5089525" cy="469900"/>
              <a:chOff x="0" y="0"/>
              <a:chExt cx="3206" cy="338"/>
            </a:xfrm>
          </p:grpSpPr>
          <p:sp>
            <p:nvSpPr>
              <p:cNvPr id="4118" name="AutoShape 90"/>
              <p:cNvSpPr>
                <a:spLocks noChangeArrowheads="1"/>
              </p:cNvSpPr>
              <p:nvPr/>
            </p:nvSpPr>
            <p:spPr bwMode="auto">
              <a:xfrm>
                <a:off x="0" y="0"/>
                <a:ext cx="3206" cy="338"/>
              </a:xfrm>
              <a:prstGeom prst="roundRect">
                <a:avLst>
                  <a:gd name="adj" fmla="val 16667"/>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4119" name="AutoShape 91"/>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chemeClr val="accent1">
                      <a:alpha val="70000"/>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4107" name="AutoShape 108"/>
            <p:cNvSpPr>
              <a:spLocks noChangeArrowheads="1"/>
            </p:cNvSpPr>
            <p:nvPr/>
          </p:nvSpPr>
          <p:spPr bwMode="auto">
            <a:xfrm>
              <a:off x="1748905" y="244202"/>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None/>
              </a:pPr>
              <a:r>
                <a:rPr lang="zh-CN" altLang="en-US" sz="2400" dirty="0" smtClean="0">
                  <a:latin typeface="黑体" panose="02010609060101010101" pitchFamily="49" charset="-122"/>
                  <a:ea typeface="黑体" panose="02010609060101010101" pitchFamily="49" charset="-122"/>
                  <a:sym typeface="Arial" pitchFamily="34" charset="0"/>
                </a:rPr>
                <a:t>课题研究难点</a:t>
              </a:r>
              <a:endParaRPr lang="zh-CN" altLang="en-US" sz="2400" dirty="0">
                <a:latin typeface="黑体" panose="02010609060101010101" pitchFamily="49" charset="-122"/>
                <a:ea typeface="黑体" panose="02010609060101010101" pitchFamily="49" charset="-122"/>
                <a:sym typeface="Arial" pitchFamily="34" charset="0"/>
              </a:endParaRPr>
            </a:p>
          </p:txBody>
        </p:sp>
      </p:grpSp>
      <p:sp>
        <p:nvSpPr>
          <p:cNvPr id="6156" name="AutoShape 109"/>
          <p:cNvSpPr>
            <a:spLocks noChangeArrowheads="1"/>
          </p:cNvSpPr>
          <p:nvPr/>
        </p:nvSpPr>
        <p:spPr bwMode="auto">
          <a:xfrm>
            <a:off x="1447800" y="1524000"/>
            <a:ext cx="6553200" cy="568325"/>
          </a:xfrm>
          <a:prstGeom prst="roundRect">
            <a:avLst>
              <a:gd name="adj" fmla="val 42181"/>
            </a:avLst>
          </a:prstGeom>
          <a:solidFill>
            <a:srgbClr val="FFFFFF"/>
          </a:solidFill>
          <a:ln w="19050" cap="rnd">
            <a:solidFill>
              <a:srgbClr val="1C1C1C"/>
            </a:solidFill>
            <a:prstDash val="sysDot"/>
            <a:round/>
            <a:headEnd/>
            <a:tailEnd/>
          </a:ln>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fontAlgn="base">
              <a:spcBef>
                <a:spcPct val="0"/>
              </a:spcBef>
              <a:spcAft>
                <a:spcPct val="0"/>
              </a:spcAft>
              <a:buFontTx/>
              <a:buNone/>
            </a:pPr>
            <a:r>
              <a:rPr lang="zh-CN" altLang="en-US" sz="2400" dirty="0" smtClean="0">
                <a:solidFill>
                  <a:srgbClr val="000000"/>
                </a:solidFill>
                <a:latin typeface="黑体" panose="02010609060101010101" pitchFamily="49" charset="-122"/>
                <a:ea typeface="黑体" panose="02010609060101010101" pitchFamily="49" charset="-122"/>
              </a:rPr>
              <a:t>中文微博实体链接研究</a:t>
            </a:r>
          </a:p>
        </p:txBody>
      </p:sp>
      <p:grpSp>
        <p:nvGrpSpPr>
          <p:cNvPr id="21" name="组合 20"/>
          <p:cNvGrpSpPr/>
          <p:nvPr/>
        </p:nvGrpSpPr>
        <p:grpSpPr>
          <a:xfrm>
            <a:off x="2282824" y="3212976"/>
            <a:ext cx="5089525" cy="469900"/>
            <a:chOff x="2266950" y="2311028"/>
            <a:chExt cx="5089525" cy="469900"/>
          </a:xfrm>
        </p:grpSpPr>
        <p:grpSp>
          <p:nvGrpSpPr>
            <p:cNvPr id="22" name="Group 15"/>
            <p:cNvGrpSpPr>
              <a:grpSpLocks/>
            </p:cNvGrpSpPr>
            <p:nvPr/>
          </p:nvGrpSpPr>
          <p:grpSpPr bwMode="auto">
            <a:xfrm>
              <a:off x="2266950" y="2311028"/>
              <a:ext cx="5089525" cy="469900"/>
              <a:chOff x="0" y="0"/>
              <a:chExt cx="3206" cy="338"/>
            </a:xfrm>
          </p:grpSpPr>
          <p:sp>
            <p:nvSpPr>
              <p:cNvPr id="24" name="AutoShape 102"/>
              <p:cNvSpPr>
                <a:spLocks noChangeArrowheads="1"/>
              </p:cNvSpPr>
              <p:nvPr/>
            </p:nvSpPr>
            <p:spPr bwMode="auto">
              <a:xfrm>
                <a:off x="0" y="0"/>
                <a:ext cx="3206" cy="338"/>
              </a:xfrm>
              <a:prstGeom prst="roundRect">
                <a:avLst>
                  <a:gd name="adj" fmla="val 16667"/>
                </a:avLst>
              </a:prstGeom>
              <a:solidFill>
                <a:srgbClr val="88B42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25" name="AutoShape 103"/>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rgbClr val="88B42B">
                      <a:alpha val="7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23" name="AutoShape 110"/>
            <p:cNvSpPr>
              <a:spLocks noChangeArrowheads="1"/>
            </p:cNvSpPr>
            <p:nvPr/>
          </p:nvSpPr>
          <p:spPr bwMode="auto">
            <a:xfrm>
              <a:off x="3067050" y="2382465"/>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Font typeface="Wingdings" pitchFamily="2" charset="2"/>
                <a:buNone/>
              </a:pPr>
              <a:r>
                <a:rPr lang="zh-CN" altLang="en-US" sz="2400" dirty="0" smtClean="0">
                  <a:latin typeface="黑体" panose="02010609060101010101" pitchFamily="49" charset="-122"/>
                  <a:ea typeface="黑体" panose="02010609060101010101" pitchFamily="49" charset="-122"/>
                  <a:sym typeface="Arial" pitchFamily="34" charset="0"/>
                </a:rPr>
                <a:t>实体链接实现流程</a:t>
              </a:r>
            </a:p>
          </p:txBody>
        </p:sp>
      </p:grpSp>
      <p:grpSp>
        <p:nvGrpSpPr>
          <p:cNvPr id="26" name="组合 25"/>
          <p:cNvGrpSpPr/>
          <p:nvPr/>
        </p:nvGrpSpPr>
        <p:grpSpPr>
          <a:xfrm>
            <a:off x="2252663" y="4005064"/>
            <a:ext cx="5089525" cy="469900"/>
            <a:chOff x="2266950" y="2311028"/>
            <a:chExt cx="5089525" cy="469900"/>
          </a:xfrm>
        </p:grpSpPr>
        <p:grpSp>
          <p:nvGrpSpPr>
            <p:cNvPr id="27" name="Group 15"/>
            <p:cNvGrpSpPr>
              <a:grpSpLocks/>
            </p:cNvGrpSpPr>
            <p:nvPr/>
          </p:nvGrpSpPr>
          <p:grpSpPr bwMode="auto">
            <a:xfrm>
              <a:off x="2266950" y="2311028"/>
              <a:ext cx="5089525" cy="469900"/>
              <a:chOff x="0" y="0"/>
              <a:chExt cx="3206" cy="338"/>
            </a:xfrm>
          </p:grpSpPr>
          <p:sp>
            <p:nvSpPr>
              <p:cNvPr id="29" name="AutoShape 102"/>
              <p:cNvSpPr>
                <a:spLocks noChangeArrowheads="1"/>
              </p:cNvSpPr>
              <p:nvPr/>
            </p:nvSpPr>
            <p:spPr bwMode="auto">
              <a:xfrm>
                <a:off x="0" y="0"/>
                <a:ext cx="3206" cy="338"/>
              </a:xfrm>
              <a:prstGeom prst="roundRect">
                <a:avLst>
                  <a:gd name="adj" fmla="val 16667"/>
                </a:avLst>
              </a:prstGeom>
              <a:solidFill>
                <a:srgbClr val="88B42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30" name="AutoShape 103"/>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rgbClr val="88B42B">
                      <a:alpha val="7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28" name="AutoShape 110"/>
            <p:cNvSpPr>
              <a:spLocks noChangeArrowheads="1"/>
            </p:cNvSpPr>
            <p:nvPr/>
          </p:nvSpPr>
          <p:spPr bwMode="auto">
            <a:xfrm>
              <a:off x="3067050" y="2382465"/>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Font typeface="Wingdings" pitchFamily="2" charset="2"/>
                <a:buNone/>
              </a:pPr>
              <a:r>
                <a:rPr lang="zh-CN" altLang="en-US" sz="2400" dirty="0" smtClean="0">
                  <a:latin typeface="黑体" panose="02010609060101010101" pitchFamily="49" charset="-122"/>
                  <a:ea typeface="黑体" panose="02010609060101010101" pitchFamily="49" charset="-122"/>
                  <a:sym typeface="Arial" pitchFamily="34" charset="0"/>
                </a:rPr>
                <a:t>实验结果</a:t>
              </a:r>
            </a:p>
          </p:txBody>
        </p:sp>
      </p:grpSp>
    </p:spTree>
    <p:extLst>
      <p:ext uri="{BB962C8B-B14F-4D97-AF65-F5344CB8AC3E}">
        <p14:creationId xmlns:p14="http://schemas.microsoft.com/office/powerpoint/2010/main" val="11665581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56"/>
                                        </p:tgtEl>
                                        <p:attrNameLst>
                                          <p:attrName>style.visibility</p:attrName>
                                        </p:attrNameLst>
                                      </p:cBhvr>
                                      <p:to>
                                        <p:strVal val="visible"/>
                                      </p:to>
                                    </p:set>
                                    <p:animEffect transition="in" filter="barn(inVertical)">
                                      <p:cBhvr>
                                        <p:cTn id="7" dur="500"/>
                                        <p:tgtEl>
                                          <p:spTgt spid="61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750888" y="332656"/>
            <a:ext cx="7086600" cy="685800"/>
          </a:xfrm>
        </p:spPr>
        <p:txBody>
          <a:bodyPr/>
          <a:lstStyle/>
          <a:p>
            <a:r>
              <a:rPr lang="zh-CN" altLang="en-US" dirty="0" smtClean="0">
                <a:latin typeface="黑体" panose="02010609060101010101" pitchFamily="49" charset="-122"/>
                <a:ea typeface="黑体" panose="02010609060101010101" pitchFamily="49" charset="-122"/>
              </a:rPr>
              <a:t>课题研究难点</a:t>
            </a:r>
          </a:p>
        </p:txBody>
      </p:sp>
      <p:sp>
        <p:nvSpPr>
          <p:cNvPr id="3" name="内容占位符 2"/>
          <p:cNvSpPr>
            <a:spLocks noGrp="1"/>
          </p:cNvSpPr>
          <p:nvPr>
            <p:ph idx="1"/>
          </p:nvPr>
        </p:nvSpPr>
        <p:spPr>
          <a:xfrm>
            <a:off x="396536" y="1124744"/>
            <a:ext cx="8229600" cy="5094287"/>
          </a:xfrm>
        </p:spPr>
        <p:txBody>
          <a:bodyPr/>
          <a:lstStyle/>
          <a:p>
            <a:pPr marL="0" indent="0">
              <a:buNone/>
            </a:pPr>
            <a:endParaRPr lang="en-US" altLang="zh-CN" b="0" dirty="0" smtClean="0"/>
          </a:p>
          <a:p>
            <a:endParaRPr lang="en-US" altLang="zh-CN" sz="2400" b="0" dirty="0" smtClean="0"/>
          </a:p>
          <a:p>
            <a:endParaRPr lang="en-US" altLang="zh-CN" sz="2400" b="0" dirty="0"/>
          </a:p>
          <a:p>
            <a:endParaRPr lang="en-US" altLang="zh-CN" sz="2400" b="0" dirty="0" smtClean="0"/>
          </a:p>
          <a:p>
            <a:endParaRPr lang="en-US" altLang="zh-CN" sz="2400" b="0" dirty="0"/>
          </a:p>
          <a:p>
            <a:endParaRPr lang="en-US" altLang="zh-CN" sz="2400" b="0" dirty="0" smtClean="0">
              <a:ea typeface="宋体" pitchFamily="2" charset="-122"/>
            </a:endParaRPr>
          </a:p>
          <a:p>
            <a:endParaRPr lang="en-US" altLang="zh-CN" sz="2400" b="0" dirty="0">
              <a:ea typeface="宋体" pitchFamily="2" charset="-122"/>
            </a:endParaRPr>
          </a:p>
          <a:p>
            <a:endParaRPr lang="en-US" altLang="zh-CN" sz="2400" b="0" dirty="0" smtClean="0"/>
          </a:p>
          <a:p>
            <a:endParaRPr lang="en-US" altLang="zh-CN" sz="2400" b="0" dirty="0"/>
          </a:p>
          <a:p>
            <a:endParaRPr lang="en-US" altLang="zh-CN" sz="2400" b="0" dirty="0" smtClean="0"/>
          </a:p>
          <a:p>
            <a:endParaRPr lang="zh-CN" altLang="en-US" b="0" dirty="0"/>
          </a:p>
          <a:p>
            <a:endParaRPr lang="zh-CN" altLang="zh-CN" dirty="0" smtClean="0">
              <a:ea typeface="宋体" pitchFamily="2" charset="-122"/>
            </a:endParaRPr>
          </a:p>
        </p:txBody>
      </p:sp>
      <p:grpSp>
        <p:nvGrpSpPr>
          <p:cNvPr id="2" name="组合 1"/>
          <p:cNvGrpSpPr/>
          <p:nvPr/>
        </p:nvGrpSpPr>
        <p:grpSpPr>
          <a:xfrm>
            <a:off x="551317" y="980728"/>
            <a:ext cx="7920038" cy="1292662"/>
            <a:chOff x="551317" y="1012721"/>
            <a:chExt cx="7920038" cy="1177803"/>
          </a:xfrm>
        </p:grpSpPr>
        <p:sp>
          <p:nvSpPr>
            <p:cNvPr id="6" name="AutoShape 2"/>
            <p:cNvSpPr>
              <a:spLocks noChangeArrowheads="1"/>
            </p:cNvSpPr>
            <p:nvPr/>
          </p:nvSpPr>
          <p:spPr bwMode="gray">
            <a:xfrm>
              <a:off x="551317" y="1055948"/>
              <a:ext cx="7920038" cy="1107297"/>
            </a:xfrm>
            <a:prstGeom prst="roundRect">
              <a:avLst>
                <a:gd name="adj" fmla="val 10889"/>
              </a:avLst>
            </a:prstGeom>
            <a:gradFill rotWithShape="1">
              <a:gsLst>
                <a:gs pos="0">
                  <a:schemeClr val="bg1"/>
                </a:gs>
                <a:gs pos="100000">
                  <a:srgbClr val="FFCCCC"/>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7" name="Rectangle 3"/>
            <p:cNvSpPr>
              <a:spLocks noChangeArrowheads="1"/>
            </p:cNvSpPr>
            <p:nvPr/>
          </p:nvSpPr>
          <p:spPr bwMode="gray">
            <a:xfrm>
              <a:off x="655384" y="1012721"/>
              <a:ext cx="7662862" cy="1177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algn="l">
                <a:lnSpc>
                  <a:spcPct val="150000"/>
                </a:lnSpc>
                <a:buClr>
                  <a:srgbClr val="FF0000"/>
                </a:buClr>
                <a:buBlip>
                  <a:blip r:embed="rId2"/>
                </a:buBlip>
              </a:pPr>
              <a:r>
                <a:rPr lang="zh-CN" altLang="en-US" sz="2400" i="0" dirty="0" smtClean="0">
                  <a:solidFill>
                    <a:schemeClr val="tx2">
                      <a:lumMod val="60000"/>
                      <a:lumOff val="40000"/>
                    </a:schemeClr>
                  </a:solidFill>
                  <a:latin typeface="黑体" pitchFamily="49" charset="-122"/>
                  <a:ea typeface="黑体" pitchFamily="49" charset="-122"/>
                </a:rPr>
                <a:t>微博中存在简称或别名</a:t>
              </a:r>
              <a:endParaRPr lang="en-US" altLang="zh-CN" sz="2400" i="0" dirty="0" smtClean="0">
                <a:solidFill>
                  <a:schemeClr val="tx2">
                    <a:lumMod val="60000"/>
                    <a:lumOff val="40000"/>
                  </a:schemeClr>
                </a:solidFill>
                <a:latin typeface="黑体" pitchFamily="49" charset="-122"/>
                <a:ea typeface="黑体" pitchFamily="49" charset="-122"/>
              </a:endParaRPr>
            </a:p>
            <a:p>
              <a:pPr>
                <a:buClr>
                  <a:srgbClr val="FF0000"/>
                </a:buClr>
              </a:pPr>
              <a:r>
                <a:rPr lang="zh-CN" altLang="en-US" sz="2000" i="0" kern="0" dirty="0">
                  <a:solidFill>
                    <a:srgbClr val="000000"/>
                  </a:solidFill>
                  <a:latin typeface="黑体" panose="02010609060101010101" pitchFamily="49" charset="-122"/>
                  <a:ea typeface="黑体" panose="02010609060101010101" pitchFamily="49" charset="-122"/>
                </a:rPr>
                <a:t>例如“小皇帝在今天的比赛中发威了”中的“小皇帝”便是知识库中“勒布朗</a:t>
              </a:r>
              <a:r>
                <a:rPr lang="en-US" altLang="zh-CN" sz="2000" i="0" kern="0" dirty="0">
                  <a:solidFill>
                    <a:srgbClr val="000000"/>
                  </a:solidFill>
                  <a:latin typeface="黑体" panose="02010609060101010101" pitchFamily="49" charset="-122"/>
                  <a:ea typeface="黑体" panose="02010609060101010101" pitchFamily="49" charset="-122"/>
                </a:rPr>
                <a:t>﹒</a:t>
              </a:r>
              <a:r>
                <a:rPr lang="zh-CN" altLang="en-US" sz="2000" i="0" kern="0" dirty="0">
                  <a:solidFill>
                    <a:srgbClr val="000000"/>
                  </a:solidFill>
                  <a:latin typeface="黑体" panose="02010609060101010101" pitchFamily="49" charset="-122"/>
                  <a:ea typeface="黑体" panose="02010609060101010101" pitchFamily="49" charset="-122"/>
                </a:rPr>
                <a:t>詹姆斯”的别名</a:t>
              </a:r>
              <a:r>
                <a:rPr lang="zh-CN" altLang="en-US" sz="2200" i="0" dirty="0" smtClean="0">
                  <a:solidFill>
                    <a:schemeClr val="tx1"/>
                  </a:solidFill>
                  <a:latin typeface="黑体" pitchFamily="49" charset="-122"/>
                  <a:ea typeface="黑体" pitchFamily="49" charset="-122"/>
                </a:rPr>
                <a:t>。</a:t>
              </a:r>
              <a:endParaRPr lang="en-US" altLang="zh-CN" sz="2200" i="0" dirty="0">
                <a:solidFill>
                  <a:schemeClr val="tx1"/>
                </a:solidFill>
                <a:latin typeface="黑体" pitchFamily="49" charset="-122"/>
                <a:ea typeface="黑体" pitchFamily="49" charset="-122"/>
              </a:endParaRPr>
            </a:p>
          </p:txBody>
        </p:sp>
      </p:grpSp>
      <p:grpSp>
        <p:nvGrpSpPr>
          <p:cNvPr id="9" name="组合 8"/>
          <p:cNvGrpSpPr/>
          <p:nvPr/>
        </p:nvGrpSpPr>
        <p:grpSpPr>
          <a:xfrm>
            <a:off x="525208" y="2348880"/>
            <a:ext cx="7923213" cy="1483483"/>
            <a:chOff x="813438" y="1489906"/>
            <a:chExt cx="7923213" cy="2300604"/>
          </a:xfrm>
        </p:grpSpPr>
        <p:sp>
          <p:nvSpPr>
            <p:cNvPr id="10" name="AutoShape 4"/>
            <p:cNvSpPr>
              <a:spLocks noChangeArrowheads="1"/>
            </p:cNvSpPr>
            <p:nvPr/>
          </p:nvSpPr>
          <p:spPr bwMode="gray">
            <a:xfrm>
              <a:off x="813438" y="1627287"/>
              <a:ext cx="7923213" cy="2016125"/>
            </a:xfrm>
            <a:prstGeom prst="roundRect">
              <a:avLst>
                <a:gd name="adj" fmla="val 10889"/>
              </a:avLst>
            </a:prstGeom>
            <a:gradFill rotWithShape="1">
              <a:gsLst>
                <a:gs pos="0">
                  <a:schemeClr val="bg1"/>
                </a:gs>
                <a:gs pos="100000">
                  <a:srgbClr val="99CCFF"/>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11" name="Rectangle 5"/>
            <p:cNvSpPr>
              <a:spLocks noChangeArrowheads="1"/>
            </p:cNvSpPr>
            <p:nvPr/>
          </p:nvSpPr>
          <p:spPr bwMode="gray">
            <a:xfrm>
              <a:off x="948376" y="1489906"/>
              <a:ext cx="7777162" cy="2300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a:lnSpc>
                  <a:spcPct val="150000"/>
                </a:lnSpc>
                <a:spcBef>
                  <a:spcPct val="20000"/>
                </a:spcBef>
                <a:buClr>
                  <a:srgbClr val="FF0000"/>
                </a:buClr>
                <a:buBlip>
                  <a:blip r:embed="rId2"/>
                </a:buBlip>
              </a:pPr>
              <a:r>
                <a:rPr lang="zh-CN" altLang="en-US" sz="2400" i="0" dirty="0">
                  <a:solidFill>
                    <a:schemeClr val="tx2">
                      <a:lumMod val="60000"/>
                      <a:lumOff val="40000"/>
                    </a:schemeClr>
                  </a:solidFill>
                  <a:latin typeface="黑体" pitchFamily="49" charset="-122"/>
                  <a:ea typeface="黑体" pitchFamily="49" charset="-122"/>
                </a:rPr>
                <a:t>微博是包含噪声的</a:t>
              </a:r>
              <a:endParaRPr lang="en-US" altLang="zh-CN" sz="2400" i="0" dirty="0">
                <a:solidFill>
                  <a:schemeClr val="tx2">
                    <a:lumMod val="60000"/>
                    <a:lumOff val="40000"/>
                  </a:schemeClr>
                </a:solidFill>
                <a:latin typeface="黑体" pitchFamily="49" charset="-122"/>
                <a:ea typeface="黑体" pitchFamily="49" charset="-122"/>
              </a:endParaRPr>
            </a:p>
            <a:p>
              <a:pPr>
                <a:lnSpc>
                  <a:spcPct val="120000"/>
                </a:lnSpc>
                <a:spcBef>
                  <a:spcPct val="20000"/>
                </a:spcBef>
                <a:buClr>
                  <a:srgbClr val="FF0000"/>
                </a:buClr>
              </a:pPr>
              <a:r>
                <a:rPr lang="zh-CN" altLang="en-US" sz="2000" i="0" kern="0" dirty="0">
                  <a:solidFill>
                    <a:srgbClr val="000000"/>
                  </a:solidFill>
                  <a:latin typeface="黑体" panose="02010609060101010101" pitchFamily="49" charset="-122"/>
                  <a:ea typeface="黑体" panose="02010609060101010101" pitchFamily="49" charset="-122"/>
                </a:rPr>
                <a:t>指称中可能包含错别字或网络化用语，比如“周杰伦”写成“周杰轮” </a:t>
              </a:r>
              <a:r>
                <a:rPr lang="zh-CN" altLang="en-US" sz="2200" i="0" dirty="0" smtClean="0">
                  <a:solidFill>
                    <a:schemeClr val="tx1"/>
                  </a:solidFill>
                  <a:latin typeface="黑体" pitchFamily="49" charset="-122"/>
                  <a:ea typeface="黑体" pitchFamily="49" charset="-122"/>
                </a:rPr>
                <a:t>。</a:t>
              </a:r>
              <a:endParaRPr lang="zh-CN" altLang="en-US" sz="2200" i="0" dirty="0">
                <a:solidFill>
                  <a:schemeClr val="tx1"/>
                </a:solidFill>
                <a:latin typeface="黑体" pitchFamily="49" charset="-122"/>
                <a:ea typeface="黑体" pitchFamily="49" charset="-122"/>
              </a:endParaRPr>
            </a:p>
          </p:txBody>
        </p:sp>
      </p:grpSp>
      <p:grpSp>
        <p:nvGrpSpPr>
          <p:cNvPr id="8" name="组合 7"/>
          <p:cNvGrpSpPr/>
          <p:nvPr/>
        </p:nvGrpSpPr>
        <p:grpSpPr>
          <a:xfrm>
            <a:off x="526795" y="3861048"/>
            <a:ext cx="7920038" cy="1292662"/>
            <a:chOff x="526795" y="4431420"/>
            <a:chExt cx="7920038" cy="1499260"/>
          </a:xfrm>
        </p:grpSpPr>
        <p:sp>
          <p:nvSpPr>
            <p:cNvPr id="13" name="AutoShape 2"/>
            <p:cNvSpPr>
              <a:spLocks noChangeArrowheads="1"/>
            </p:cNvSpPr>
            <p:nvPr/>
          </p:nvSpPr>
          <p:spPr bwMode="gray">
            <a:xfrm>
              <a:off x="526795" y="4514937"/>
              <a:ext cx="7920038" cy="1336265"/>
            </a:xfrm>
            <a:prstGeom prst="roundRect">
              <a:avLst>
                <a:gd name="adj" fmla="val 10889"/>
              </a:avLst>
            </a:prstGeom>
            <a:gradFill rotWithShape="1">
              <a:gsLst>
                <a:gs pos="0">
                  <a:schemeClr val="bg1"/>
                </a:gs>
                <a:gs pos="100000">
                  <a:srgbClr val="FFCCCC"/>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14" name="Rectangle 3"/>
            <p:cNvSpPr>
              <a:spLocks noChangeArrowheads="1"/>
            </p:cNvSpPr>
            <p:nvPr/>
          </p:nvSpPr>
          <p:spPr bwMode="gray">
            <a:xfrm>
              <a:off x="630862" y="4431420"/>
              <a:ext cx="7662862" cy="149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algn="l">
                <a:lnSpc>
                  <a:spcPct val="150000"/>
                </a:lnSpc>
                <a:buClr>
                  <a:srgbClr val="FF0000"/>
                </a:buClr>
                <a:buBlip>
                  <a:blip r:embed="rId2"/>
                </a:buBlip>
              </a:pPr>
              <a:r>
                <a:rPr lang="zh-CN" altLang="en-US" sz="2400" i="0" dirty="0">
                  <a:solidFill>
                    <a:schemeClr val="tx2">
                      <a:lumMod val="60000"/>
                      <a:lumOff val="40000"/>
                    </a:schemeClr>
                  </a:solidFill>
                  <a:latin typeface="黑体" pitchFamily="49" charset="-122"/>
                  <a:ea typeface="黑体" pitchFamily="49" charset="-122"/>
                </a:rPr>
                <a:t>知识库中存在噪声</a:t>
              </a:r>
              <a:endParaRPr lang="en-US" altLang="zh-CN" sz="2400" i="0" dirty="0" smtClean="0">
                <a:solidFill>
                  <a:schemeClr val="tx2">
                    <a:lumMod val="60000"/>
                    <a:lumOff val="40000"/>
                  </a:schemeClr>
                </a:solidFill>
                <a:latin typeface="黑体" pitchFamily="49" charset="-122"/>
                <a:ea typeface="黑体" pitchFamily="49" charset="-122"/>
              </a:endParaRPr>
            </a:p>
            <a:p>
              <a:pPr>
                <a:buClr>
                  <a:srgbClr val="FF0000"/>
                </a:buClr>
              </a:pPr>
              <a:r>
                <a:rPr lang="zh-CN" altLang="en-US" sz="2000" i="0" kern="0" dirty="0">
                  <a:solidFill>
                    <a:srgbClr val="000000"/>
                  </a:solidFill>
                  <a:latin typeface="黑体" panose="02010609060101010101" pitchFamily="49" charset="-122"/>
                  <a:ea typeface="黑体" panose="02010609060101010101" pitchFamily="49" charset="-122"/>
                </a:rPr>
                <a:t>比如将电视剧</a:t>
              </a:r>
              <a:r>
                <a:rPr lang="en-US" altLang="zh-CN" sz="2000" i="0" kern="0" dirty="0">
                  <a:solidFill>
                    <a:srgbClr val="000000"/>
                  </a:solidFill>
                  <a:latin typeface="黑体" panose="02010609060101010101" pitchFamily="49" charset="-122"/>
                  <a:ea typeface="黑体" panose="02010609060101010101" pitchFamily="49" charset="-122"/>
                </a:rPr>
                <a:t>《</a:t>
              </a:r>
              <a:r>
                <a:rPr lang="zh-CN" altLang="en-US" sz="2000" i="0" kern="0" dirty="0">
                  <a:solidFill>
                    <a:srgbClr val="000000"/>
                  </a:solidFill>
                  <a:latin typeface="黑体" panose="02010609060101010101" pitchFamily="49" charset="-122"/>
                  <a:ea typeface="黑体" panose="02010609060101010101" pitchFamily="49" charset="-122"/>
                </a:rPr>
                <a:t>雍正王朝</a:t>
              </a:r>
              <a:r>
                <a:rPr lang="en-US" altLang="zh-CN" sz="2000" i="0" kern="0" dirty="0">
                  <a:solidFill>
                    <a:srgbClr val="000000"/>
                  </a:solidFill>
                  <a:latin typeface="黑体" panose="02010609060101010101" pitchFamily="49" charset="-122"/>
                  <a:ea typeface="黑体" panose="02010609060101010101" pitchFamily="49" charset="-122"/>
                </a:rPr>
                <a:t>》</a:t>
              </a:r>
              <a:r>
                <a:rPr lang="zh-CN" altLang="en-US" sz="2000" i="0" kern="0" dirty="0">
                  <a:solidFill>
                    <a:srgbClr val="000000"/>
                  </a:solidFill>
                  <a:latin typeface="黑体" panose="02010609060101010101" pitchFamily="49" charset="-122"/>
                  <a:ea typeface="黑体" panose="02010609060101010101" pitchFamily="49" charset="-122"/>
                </a:rPr>
                <a:t>归属为“人物</a:t>
              </a:r>
              <a:r>
                <a:rPr lang="en-US" altLang="zh-CN" sz="2000" i="0" kern="0" dirty="0">
                  <a:solidFill>
                    <a:srgbClr val="000000"/>
                  </a:solidFill>
                  <a:latin typeface="黑体" panose="02010609060101010101" pitchFamily="49" charset="-122"/>
                  <a:ea typeface="黑体" panose="02010609060101010101" pitchFamily="49" charset="-122"/>
                </a:rPr>
                <a:t>\</a:t>
              </a:r>
              <a:r>
                <a:rPr lang="zh-CN" altLang="en-US" sz="2000" i="0" kern="0" dirty="0">
                  <a:solidFill>
                    <a:srgbClr val="000000"/>
                  </a:solidFill>
                  <a:latin typeface="黑体" panose="02010609060101010101" pitchFamily="49" charset="-122"/>
                  <a:ea typeface="黑体" panose="02010609060101010101" pitchFamily="49" charset="-122"/>
                </a:rPr>
                <a:t>人文领域</a:t>
              </a:r>
              <a:r>
                <a:rPr lang="en-US" altLang="zh-CN" sz="2000" i="0" kern="0" dirty="0">
                  <a:solidFill>
                    <a:srgbClr val="000000"/>
                  </a:solidFill>
                  <a:latin typeface="黑体" panose="02010609060101010101" pitchFamily="49" charset="-122"/>
                  <a:ea typeface="黑体" panose="02010609060101010101" pitchFamily="49" charset="-122"/>
                </a:rPr>
                <a:t>\</a:t>
              </a:r>
              <a:r>
                <a:rPr lang="zh-CN" altLang="en-US" sz="2000" i="0" kern="0" dirty="0">
                  <a:solidFill>
                    <a:srgbClr val="000000"/>
                  </a:solidFill>
                  <a:latin typeface="黑体" panose="02010609060101010101" pitchFamily="49" charset="-122"/>
                  <a:ea typeface="黑体" panose="02010609060101010101" pitchFamily="49" charset="-122"/>
                </a:rPr>
                <a:t>皇帝</a:t>
              </a:r>
              <a:r>
                <a:rPr lang="en-US" altLang="zh-CN" sz="2000" i="0" kern="0" dirty="0">
                  <a:solidFill>
                    <a:srgbClr val="000000"/>
                  </a:solidFill>
                  <a:latin typeface="黑体" panose="02010609060101010101" pitchFamily="49" charset="-122"/>
                  <a:ea typeface="黑体" panose="02010609060101010101" pitchFamily="49" charset="-122"/>
                </a:rPr>
                <a:t>\</a:t>
              </a:r>
              <a:r>
                <a:rPr lang="zh-CN" altLang="en-US" sz="2000" i="0" kern="0" dirty="0">
                  <a:solidFill>
                    <a:srgbClr val="000000"/>
                  </a:solidFill>
                  <a:latin typeface="黑体" panose="02010609060101010101" pitchFamily="49" charset="-122"/>
                  <a:ea typeface="黑体" panose="02010609060101010101" pitchFamily="49" charset="-122"/>
                </a:rPr>
                <a:t>雍正王朝”这一</a:t>
              </a:r>
              <a:r>
                <a:rPr lang="en-US" altLang="zh-CN" sz="2000" i="0" kern="0" dirty="0">
                  <a:solidFill>
                    <a:srgbClr val="000000"/>
                  </a:solidFill>
                  <a:latin typeface="黑体" panose="02010609060101010101" pitchFamily="49" charset="-122"/>
                  <a:ea typeface="黑体" panose="02010609060101010101" pitchFamily="49" charset="-122"/>
                </a:rPr>
                <a:t>category </a:t>
              </a:r>
              <a:r>
                <a:rPr lang="zh-CN" altLang="en-US" sz="2200" i="0" dirty="0" smtClean="0">
                  <a:solidFill>
                    <a:schemeClr val="tx1"/>
                  </a:solidFill>
                  <a:latin typeface="黑体" pitchFamily="49" charset="-122"/>
                  <a:ea typeface="黑体" pitchFamily="49" charset="-122"/>
                </a:rPr>
                <a:t>。</a:t>
              </a:r>
              <a:endParaRPr lang="en-US" altLang="zh-CN" sz="2200" i="0" dirty="0">
                <a:solidFill>
                  <a:schemeClr val="tx1"/>
                </a:solidFill>
                <a:latin typeface="黑体" pitchFamily="49" charset="-122"/>
                <a:ea typeface="黑体" pitchFamily="49" charset="-122"/>
              </a:endParaRPr>
            </a:p>
          </p:txBody>
        </p:sp>
      </p:grpSp>
      <p:grpSp>
        <p:nvGrpSpPr>
          <p:cNvPr id="16" name="组合 15"/>
          <p:cNvGrpSpPr/>
          <p:nvPr/>
        </p:nvGrpSpPr>
        <p:grpSpPr>
          <a:xfrm>
            <a:off x="537219" y="5229200"/>
            <a:ext cx="7923213" cy="1446550"/>
            <a:chOff x="813438" y="1489906"/>
            <a:chExt cx="7923213" cy="2243328"/>
          </a:xfrm>
        </p:grpSpPr>
        <p:sp>
          <p:nvSpPr>
            <p:cNvPr id="17" name="AutoShape 4"/>
            <p:cNvSpPr>
              <a:spLocks noChangeArrowheads="1"/>
            </p:cNvSpPr>
            <p:nvPr/>
          </p:nvSpPr>
          <p:spPr bwMode="gray">
            <a:xfrm>
              <a:off x="813438" y="1627287"/>
              <a:ext cx="7923213" cy="2016125"/>
            </a:xfrm>
            <a:prstGeom prst="roundRect">
              <a:avLst>
                <a:gd name="adj" fmla="val 10889"/>
              </a:avLst>
            </a:prstGeom>
            <a:gradFill rotWithShape="1">
              <a:gsLst>
                <a:gs pos="0">
                  <a:schemeClr val="bg1"/>
                </a:gs>
                <a:gs pos="100000">
                  <a:srgbClr val="99CCFF"/>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18" name="Rectangle 5"/>
            <p:cNvSpPr>
              <a:spLocks noChangeArrowheads="1"/>
            </p:cNvSpPr>
            <p:nvPr/>
          </p:nvSpPr>
          <p:spPr bwMode="gray">
            <a:xfrm>
              <a:off x="948376" y="1489906"/>
              <a:ext cx="7777162" cy="2243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a:lnSpc>
                  <a:spcPct val="150000"/>
                </a:lnSpc>
                <a:spcBef>
                  <a:spcPct val="20000"/>
                </a:spcBef>
                <a:buClr>
                  <a:srgbClr val="FF0000"/>
                </a:buClr>
                <a:buBlip>
                  <a:blip r:embed="rId2"/>
                </a:buBlip>
              </a:pPr>
              <a:r>
                <a:rPr lang="zh-CN" altLang="en-US" sz="2400" i="0" dirty="0" smtClean="0">
                  <a:solidFill>
                    <a:schemeClr val="tx2">
                      <a:lumMod val="60000"/>
                      <a:lumOff val="40000"/>
                    </a:schemeClr>
                  </a:solidFill>
                  <a:latin typeface="黑体" pitchFamily="49" charset="-122"/>
                  <a:ea typeface="黑体" pitchFamily="49" charset="-122"/>
                </a:rPr>
                <a:t>知识库中可能出现多个同名实体</a:t>
              </a:r>
              <a:endParaRPr lang="en-US" altLang="zh-CN" sz="2400" i="0" dirty="0">
                <a:solidFill>
                  <a:schemeClr val="tx2">
                    <a:lumMod val="60000"/>
                    <a:lumOff val="40000"/>
                  </a:schemeClr>
                </a:solidFill>
                <a:latin typeface="黑体" pitchFamily="49" charset="-122"/>
                <a:ea typeface="黑体" pitchFamily="49" charset="-122"/>
              </a:endParaRPr>
            </a:p>
            <a:p>
              <a:pPr>
                <a:lnSpc>
                  <a:spcPct val="120000"/>
                </a:lnSpc>
                <a:spcBef>
                  <a:spcPct val="20000"/>
                </a:spcBef>
                <a:buClr>
                  <a:srgbClr val="FF0000"/>
                </a:buClr>
              </a:pPr>
              <a:r>
                <a:rPr lang="zh-CN" altLang="en-US" sz="2000" i="0" dirty="0" smtClean="0">
                  <a:solidFill>
                    <a:schemeClr val="tx1"/>
                  </a:solidFill>
                  <a:latin typeface="黑体" pitchFamily="49" charset="-122"/>
                  <a:ea typeface="黑体" pitchFamily="49" charset="-122"/>
                </a:rPr>
                <a:t>例如“霸王别姬”在知识库中出现了四次，分别属于电影、歌曲、游戏以及菜系。</a:t>
              </a:r>
              <a:endParaRPr lang="zh-CN" altLang="en-US" sz="2000" i="0" dirty="0">
                <a:solidFill>
                  <a:schemeClr val="tx1"/>
                </a:solidFill>
                <a:latin typeface="黑体" pitchFamily="49" charset="-122"/>
                <a:ea typeface="黑体" pitchFamily="49" charset="-122"/>
              </a:endParaRPr>
            </a:p>
          </p:txBody>
        </p:sp>
      </p:grpSp>
    </p:spTree>
    <p:extLst>
      <p:ext uri="{BB962C8B-B14F-4D97-AF65-F5344CB8AC3E}">
        <p14:creationId xmlns:p14="http://schemas.microsoft.com/office/powerpoint/2010/main" val="38609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66950" y="2383036"/>
            <a:ext cx="5089525" cy="469900"/>
            <a:chOff x="2266950" y="2311028"/>
            <a:chExt cx="5089525" cy="469900"/>
          </a:xfrm>
        </p:grpSpPr>
        <p:grpSp>
          <p:nvGrpSpPr>
            <p:cNvPr id="6150" name="Group 15"/>
            <p:cNvGrpSpPr>
              <a:grpSpLocks/>
            </p:cNvGrpSpPr>
            <p:nvPr/>
          </p:nvGrpSpPr>
          <p:grpSpPr bwMode="auto">
            <a:xfrm>
              <a:off x="2266950" y="2311028"/>
              <a:ext cx="5089525" cy="469900"/>
              <a:chOff x="0" y="0"/>
              <a:chExt cx="3206" cy="338"/>
            </a:xfrm>
          </p:grpSpPr>
          <p:sp>
            <p:nvSpPr>
              <p:cNvPr id="4110" name="AutoShape 102"/>
              <p:cNvSpPr>
                <a:spLocks noChangeArrowheads="1"/>
              </p:cNvSpPr>
              <p:nvPr/>
            </p:nvSpPr>
            <p:spPr bwMode="auto">
              <a:xfrm>
                <a:off x="0" y="0"/>
                <a:ext cx="3206" cy="338"/>
              </a:xfrm>
              <a:prstGeom prst="roundRect">
                <a:avLst>
                  <a:gd name="adj" fmla="val 16667"/>
                </a:avLst>
              </a:prstGeom>
              <a:solidFill>
                <a:srgbClr val="88B42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4111" name="AutoShape 103"/>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rgbClr val="88B42B">
                      <a:alpha val="7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4109" name="AutoShape 110"/>
            <p:cNvSpPr>
              <a:spLocks noChangeArrowheads="1"/>
            </p:cNvSpPr>
            <p:nvPr/>
          </p:nvSpPr>
          <p:spPr bwMode="auto">
            <a:xfrm>
              <a:off x="3067050" y="2382465"/>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Font typeface="Wingdings" pitchFamily="2" charset="2"/>
                <a:buNone/>
              </a:pPr>
              <a:r>
                <a:rPr lang="zh-CN" altLang="en-US" sz="2400" dirty="0" smtClean="0">
                  <a:latin typeface="黑体" panose="02010609060101010101" pitchFamily="49" charset="-122"/>
                  <a:ea typeface="黑体" panose="02010609060101010101" pitchFamily="49" charset="-122"/>
                  <a:sym typeface="Arial" pitchFamily="34" charset="0"/>
                </a:rPr>
                <a:t>课题研究难点</a:t>
              </a:r>
            </a:p>
          </p:txBody>
        </p:sp>
      </p:grpSp>
      <p:sp>
        <p:nvSpPr>
          <p:cNvPr id="4103" name="AutoShape 104"/>
          <p:cNvSpPr>
            <a:spLocks noChangeArrowheads="1"/>
          </p:cNvSpPr>
          <p:nvPr/>
        </p:nvSpPr>
        <p:spPr bwMode="auto">
          <a:xfrm>
            <a:off x="1143000" y="1789113"/>
            <a:ext cx="7239000" cy="4210050"/>
          </a:xfrm>
          <a:prstGeom prst="roundRect">
            <a:avLst>
              <a:gd name="adj" fmla="val 7315"/>
            </a:avLst>
          </a:prstGeom>
          <a:noFill/>
          <a:ln w="19050" cap="rnd">
            <a:solidFill>
              <a:srgbClr val="1C1C1C"/>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nvGrpSpPr>
          <p:cNvPr id="4" name="组合 3"/>
          <p:cNvGrpSpPr/>
          <p:nvPr/>
        </p:nvGrpSpPr>
        <p:grpSpPr>
          <a:xfrm>
            <a:off x="2266950" y="4818608"/>
            <a:ext cx="5091113" cy="482600"/>
            <a:chOff x="2266950" y="4818608"/>
            <a:chExt cx="5091113" cy="482600"/>
          </a:xfrm>
        </p:grpSpPr>
        <p:grpSp>
          <p:nvGrpSpPr>
            <p:cNvPr id="6148" name="Group 9"/>
            <p:cNvGrpSpPr>
              <a:grpSpLocks/>
            </p:cNvGrpSpPr>
            <p:nvPr/>
          </p:nvGrpSpPr>
          <p:grpSpPr bwMode="auto">
            <a:xfrm>
              <a:off x="2266950" y="4818608"/>
              <a:ext cx="5091113" cy="482600"/>
              <a:chOff x="0" y="0"/>
              <a:chExt cx="3206" cy="338"/>
            </a:xfrm>
          </p:grpSpPr>
          <p:sp>
            <p:nvSpPr>
              <p:cNvPr id="4114" name="AutoShape 96"/>
              <p:cNvSpPr>
                <a:spLocks noChangeArrowheads="1"/>
              </p:cNvSpPr>
              <p:nvPr/>
            </p:nvSpPr>
            <p:spPr bwMode="auto">
              <a:xfrm>
                <a:off x="0" y="0"/>
                <a:ext cx="3206" cy="338"/>
              </a:xfrm>
              <a:prstGeom prst="roundRect">
                <a:avLst>
                  <a:gd name="adj" fmla="val 16667"/>
                </a:avLst>
              </a:prstGeom>
              <a:solidFill>
                <a:srgbClr val="88B42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4115" name="AutoShape 97"/>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rgbClr val="88B42B">
                      <a:alpha val="7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4106" name="AutoShape 107"/>
            <p:cNvSpPr>
              <a:spLocks noChangeArrowheads="1"/>
            </p:cNvSpPr>
            <p:nvPr/>
          </p:nvSpPr>
          <p:spPr bwMode="auto">
            <a:xfrm>
              <a:off x="3059113" y="4963070"/>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None/>
              </a:pPr>
              <a:r>
                <a:rPr lang="zh-CN" altLang="zh-CN" sz="1800" dirty="0" smtClean="0">
                  <a:solidFill>
                    <a:srgbClr val="FFFFFF"/>
                  </a:solidFill>
                  <a:latin typeface="Arial" pitchFamily="34" charset="0"/>
                  <a:ea typeface="宋体" pitchFamily="2" charset="-122"/>
                </a:rPr>
                <a:t> </a:t>
              </a:r>
              <a:r>
                <a:rPr lang="zh-CN" altLang="en-US" sz="2400" dirty="0">
                  <a:latin typeface="黑体" panose="02010609060101010101" pitchFamily="49" charset="-122"/>
                  <a:ea typeface="黑体" panose="02010609060101010101" pitchFamily="49" charset="-122"/>
                </a:rPr>
                <a:t>结语</a:t>
              </a:r>
              <a:endParaRPr lang="zh-CN" altLang="zh-CN" sz="2400" dirty="0">
                <a:latin typeface="黑体" panose="02010609060101010101" pitchFamily="49" charset="-122"/>
                <a:ea typeface="黑体" panose="02010609060101010101" pitchFamily="49" charset="-122"/>
                <a:sym typeface="Arial" pitchFamily="34" charset="0"/>
              </a:endParaRPr>
            </a:p>
          </p:txBody>
        </p:sp>
      </p:grpSp>
      <p:sp>
        <p:nvSpPr>
          <p:cNvPr id="6156" name="AutoShape 109"/>
          <p:cNvSpPr>
            <a:spLocks noChangeArrowheads="1"/>
          </p:cNvSpPr>
          <p:nvPr/>
        </p:nvSpPr>
        <p:spPr bwMode="auto">
          <a:xfrm>
            <a:off x="1447800" y="1524000"/>
            <a:ext cx="6553200" cy="568325"/>
          </a:xfrm>
          <a:prstGeom prst="roundRect">
            <a:avLst>
              <a:gd name="adj" fmla="val 42181"/>
            </a:avLst>
          </a:prstGeom>
          <a:solidFill>
            <a:srgbClr val="FFFFFF"/>
          </a:solidFill>
          <a:ln w="19050" cap="rnd">
            <a:solidFill>
              <a:srgbClr val="1C1C1C"/>
            </a:solidFill>
            <a:prstDash val="sysDot"/>
            <a:round/>
            <a:headEnd/>
            <a:tailEnd/>
          </a:ln>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fontAlgn="base">
              <a:spcBef>
                <a:spcPct val="0"/>
              </a:spcBef>
              <a:spcAft>
                <a:spcPct val="0"/>
              </a:spcAft>
              <a:buFontTx/>
              <a:buNone/>
            </a:pPr>
            <a:r>
              <a:rPr lang="zh-CN" altLang="en-US" sz="2400" dirty="0" smtClean="0">
                <a:solidFill>
                  <a:srgbClr val="000000"/>
                </a:solidFill>
                <a:latin typeface="黑体" panose="02010609060101010101" pitchFamily="49" charset="-122"/>
                <a:ea typeface="黑体" panose="02010609060101010101" pitchFamily="49" charset="-122"/>
              </a:rPr>
              <a:t>中文微博实体链接研究</a:t>
            </a:r>
          </a:p>
        </p:txBody>
      </p:sp>
      <p:grpSp>
        <p:nvGrpSpPr>
          <p:cNvPr id="26" name="组合 25"/>
          <p:cNvGrpSpPr/>
          <p:nvPr/>
        </p:nvGrpSpPr>
        <p:grpSpPr>
          <a:xfrm>
            <a:off x="2252663" y="4005064"/>
            <a:ext cx="5089525" cy="469900"/>
            <a:chOff x="2266950" y="2311028"/>
            <a:chExt cx="5089525" cy="469900"/>
          </a:xfrm>
        </p:grpSpPr>
        <p:grpSp>
          <p:nvGrpSpPr>
            <p:cNvPr id="27" name="Group 15"/>
            <p:cNvGrpSpPr>
              <a:grpSpLocks/>
            </p:cNvGrpSpPr>
            <p:nvPr/>
          </p:nvGrpSpPr>
          <p:grpSpPr bwMode="auto">
            <a:xfrm>
              <a:off x="2266950" y="2311028"/>
              <a:ext cx="5089525" cy="469900"/>
              <a:chOff x="0" y="0"/>
              <a:chExt cx="3206" cy="338"/>
            </a:xfrm>
          </p:grpSpPr>
          <p:sp>
            <p:nvSpPr>
              <p:cNvPr id="29" name="AutoShape 102"/>
              <p:cNvSpPr>
                <a:spLocks noChangeArrowheads="1"/>
              </p:cNvSpPr>
              <p:nvPr/>
            </p:nvSpPr>
            <p:spPr bwMode="auto">
              <a:xfrm>
                <a:off x="0" y="0"/>
                <a:ext cx="3206" cy="338"/>
              </a:xfrm>
              <a:prstGeom prst="roundRect">
                <a:avLst>
                  <a:gd name="adj" fmla="val 16667"/>
                </a:avLst>
              </a:prstGeom>
              <a:solidFill>
                <a:srgbClr val="88B42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30" name="AutoShape 103"/>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rgbClr val="88B42B">
                      <a:alpha val="70000"/>
                    </a:srgb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28" name="AutoShape 110"/>
            <p:cNvSpPr>
              <a:spLocks noChangeArrowheads="1"/>
            </p:cNvSpPr>
            <p:nvPr/>
          </p:nvSpPr>
          <p:spPr bwMode="auto">
            <a:xfrm>
              <a:off x="3067050" y="2382465"/>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Font typeface="Wingdings" pitchFamily="2" charset="2"/>
                <a:buNone/>
              </a:pPr>
              <a:r>
                <a:rPr lang="zh-CN" altLang="en-US" sz="2400" dirty="0" smtClean="0">
                  <a:latin typeface="黑体" panose="02010609060101010101" pitchFamily="49" charset="-122"/>
                  <a:ea typeface="黑体" panose="02010609060101010101" pitchFamily="49" charset="-122"/>
                  <a:sym typeface="Arial" pitchFamily="34" charset="0"/>
                </a:rPr>
                <a:t>实验结果</a:t>
              </a:r>
            </a:p>
          </p:txBody>
        </p:sp>
      </p:grpSp>
      <p:grpSp>
        <p:nvGrpSpPr>
          <p:cNvPr id="31" name="组合 30"/>
          <p:cNvGrpSpPr/>
          <p:nvPr/>
        </p:nvGrpSpPr>
        <p:grpSpPr>
          <a:xfrm>
            <a:off x="2268538" y="3175124"/>
            <a:ext cx="5089525" cy="469900"/>
            <a:chOff x="899592" y="188640"/>
            <a:chExt cx="5089525" cy="469900"/>
          </a:xfrm>
        </p:grpSpPr>
        <p:grpSp>
          <p:nvGrpSpPr>
            <p:cNvPr id="32" name="Group 3"/>
            <p:cNvGrpSpPr>
              <a:grpSpLocks/>
            </p:cNvGrpSpPr>
            <p:nvPr/>
          </p:nvGrpSpPr>
          <p:grpSpPr bwMode="auto">
            <a:xfrm>
              <a:off x="899592" y="188640"/>
              <a:ext cx="5089525" cy="469900"/>
              <a:chOff x="0" y="0"/>
              <a:chExt cx="3206" cy="338"/>
            </a:xfrm>
          </p:grpSpPr>
          <p:sp>
            <p:nvSpPr>
              <p:cNvPr id="34" name="AutoShape 90"/>
              <p:cNvSpPr>
                <a:spLocks noChangeArrowheads="1"/>
              </p:cNvSpPr>
              <p:nvPr/>
            </p:nvSpPr>
            <p:spPr bwMode="auto">
              <a:xfrm>
                <a:off x="0" y="0"/>
                <a:ext cx="3206" cy="338"/>
              </a:xfrm>
              <a:prstGeom prst="roundRect">
                <a:avLst>
                  <a:gd name="adj" fmla="val 16667"/>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sp>
            <p:nvSpPr>
              <p:cNvPr id="35" name="AutoShape 91"/>
              <p:cNvSpPr>
                <a:spLocks noChangeArrowheads="1"/>
              </p:cNvSpPr>
              <p:nvPr/>
            </p:nvSpPr>
            <p:spPr bwMode="auto">
              <a:xfrm>
                <a:off x="10" y="6"/>
                <a:ext cx="3187" cy="152"/>
              </a:xfrm>
              <a:prstGeom prst="roundRect">
                <a:avLst>
                  <a:gd name="adj" fmla="val 28356"/>
                </a:avLst>
              </a:prstGeom>
              <a:gradFill rotWithShape="1">
                <a:gsLst>
                  <a:gs pos="0">
                    <a:srgbClr val="FFFFFF">
                      <a:alpha val="70000"/>
                    </a:srgbClr>
                  </a:gs>
                  <a:gs pos="100000">
                    <a:schemeClr val="accent1">
                      <a:alpha val="70000"/>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fontAlgn="base">
                  <a:spcBef>
                    <a:spcPct val="0"/>
                  </a:spcBef>
                  <a:spcAft>
                    <a:spcPct val="0"/>
                  </a:spcAft>
                  <a:buFontTx/>
                  <a:buNone/>
                </a:pPr>
                <a:endParaRPr lang="zh-CN" altLang="zh-CN" sz="1800" b="0" smtClean="0">
                  <a:solidFill>
                    <a:srgbClr val="000000"/>
                  </a:solidFill>
                  <a:latin typeface="Arial" pitchFamily="34" charset="0"/>
                  <a:ea typeface="宋体" pitchFamily="2" charset="-122"/>
                </a:endParaRPr>
              </a:p>
            </p:txBody>
          </p:sp>
        </p:grpSp>
        <p:sp>
          <p:nvSpPr>
            <p:cNvPr id="33" name="AutoShape 108"/>
            <p:cNvSpPr>
              <a:spLocks noChangeArrowheads="1"/>
            </p:cNvSpPr>
            <p:nvPr/>
          </p:nvSpPr>
          <p:spPr bwMode="auto">
            <a:xfrm>
              <a:off x="1748905" y="244202"/>
              <a:ext cx="3505200" cy="333375"/>
            </a:xfrm>
            <a:prstGeom prst="roundRect">
              <a:avLst>
                <a:gd name="adj" fmla="val 757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gn="l">
                <a:buChar char="v"/>
                <a:defRPr sz="2800" b="1">
                  <a:solidFill>
                    <a:schemeClr val="tx1"/>
                  </a:solidFill>
                  <a:latin typeface="Verdana" pitchFamily="34" charset="0"/>
                  <a:cs typeface="Arial" pitchFamily="34" charset="0"/>
                </a:defRPr>
              </a:lvl1pPr>
              <a:lvl2pPr marL="742950" indent="-285750" algn="l">
                <a:buClr>
                  <a:schemeClr val="accent1"/>
                </a:buClr>
                <a:buChar char="§"/>
                <a:defRPr sz="2800">
                  <a:solidFill>
                    <a:schemeClr val="tx1"/>
                  </a:solidFill>
                  <a:latin typeface="Arial" pitchFamily="34" charset="0"/>
                  <a:cs typeface="Arial" pitchFamily="34" charset="0"/>
                </a:defRPr>
              </a:lvl2pPr>
              <a:lvl3pPr marL="1143000" indent="-228600" algn="l">
                <a:buChar char="•"/>
                <a:defRPr sz="2400">
                  <a:solidFill>
                    <a:schemeClr val="tx1"/>
                  </a:solidFill>
                  <a:latin typeface="Arial" pitchFamily="34" charset="0"/>
                  <a:cs typeface="Arial" pitchFamily="34" charset="0"/>
                </a:defRPr>
              </a:lvl3pPr>
              <a:lvl4pPr marL="1600200" indent="-228600" algn="l">
                <a:buChar char="–"/>
                <a:defRPr sz="2000">
                  <a:solidFill>
                    <a:schemeClr val="tx1"/>
                  </a:solidFill>
                  <a:latin typeface="Arial" pitchFamily="34" charset="0"/>
                  <a:cs typeface="Arial" pitchFamily="34" charset="0"/>
                </a:defRPr>
              </a:lvl4pPr>
              <a:lvl5pPr marL="2057400" indent="-228600" algn="l">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0" fontAlgn="base" hangingPunct="0">
                <a:lnSpc>
                  <a:spcPct val="90000"/>
                </a:lnSpc>
                <a:spcBef>
                  <a:spcPct val="20000"/>
                </a:spcBef>
                <a:spcAft>
                  <a:spcPct val="0"/>
                </a:spcAft>
                <a:buClr>
                  <a:srgbClr val="A6C701"/>
                </a:buClr>
                <a:buNone/>
              </a:pPr>
              <a:r>
                <a:rPr lang="zh-CN" altLang="en-US" sz="2400" dirty="0" smtClean="0">
                  <a:latin typeface="黑体" panose="02010609060101010101" pitchFamily="49" charset="-122"/>
                  <a:ea typeface="黑体" panose="02010609060101010101" pitchFamily="49" charset="-122"/>
                  <a:sym typeface="Arial" pitchFamily="34" charset="0"/>
                </a:rPr>
                <a:t>方法实现流程</a:t>
              </a:r>
              <a:endParaRPr lang="zh-CN" altLang="en-US" sz="2400" dirty="0">
                <a:latin typeface="黑体" panose="02010609060101010101" pitchFamily="49" charset="-122"/>
                <a:ea typeface="黑体" panose="02010609060101010101" pitchFamily="49" charset="-122"/>
                <a:sym typeface="Arial" pitchFamily="34" charset="0"/>
              </a:endParaRPr>
            </a:p>
          </p:txBody>
        </p:sp>
      </p:grpSp>
    </p:spTree>
    <p:extLst>
      <p:ext uri="{BB962C8B-B14F-4D97-AF65-F5344CB8AC3E}">
        <p14:creationId xmlns:p14="http://schemas.microsoft.com/office/powerpoint/2010/main" val="294920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dirty="0" smtClean="0">
                <a:latin typeface="黑体" panose="02010609060101010101" pitchFamily="49" charset="-122"/>
                <a:ea typeface="黑体" panose="02010609060101010101" pitchFamily="49" charset="-122"/>
              </a:rPr>
              <a:t>方法实现流程</a:t>
            </a:r>
          </a:p>
        </p:txBody>
      </p:sp>
      <p:sp>
        <p:nvSpPr>
          <p:cNvPr id="3" name="立方体 2"/>
          <p:cNvSpPr/>
          <p:nvPr/>
        </p:nvSpPr>
        <p:spPr bwMode="auto">
          <a:xfrm>
            <a:off x="323528" y="2780928"/>
            <a:ext cx="2376264" cy="1440160"/>
          </a:xfrm>
          <a:prstGeom prst="cube">
            <a:avLst/>
          </a:prstGeom>
          <a:ln>
            <a:headEnd type="none" w="med" len="me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pPr>
            <a:r>
              <a:rPr kumimoji="0" lang="zh-CN" altLang="en-US" sz="28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Arial" pitchFamily="34" charset="0"/>
              </a:rPr>
              <a:t>数据预处理</a:t>
            </a:r>
          </a:p>
        </p:txBody>
      </p:sp>
      <p:sp>
        <p:nvSpPr>
          <p:cNvPr id="46" name="立方体 45"/>
          <p:cNvSpPr/>
          <p:nvPr/>
        </p:nvSpPr>
        <p:spPr bwMode="auto">
          <a:xfrm>
            <a:off x="3347864" y="2780928"/>
            <a:ext cx="2448272" cy="1440160"/>
          </a:xfrm>
          <a:prstGeom prst="cube">
            <a:avLst/>
          </a:prstGeom>
          <a:ln>
            <a:headEnd type="none" w="med" len="me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pPr>
            <a:r>
              <a:rPr kumimoji="0" lang="zh-CN" altLang="en-US" sz="28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Arial" pitchFamily="34" charset="0"/>
              </a:rPr>
              <a:t>实体链接</a:t>
            </a:r>
          </a:p>
        </p:txBody>
      </p:sp>
      <p:sp>
        <p:nvSpPr>
          <p:cNvPr id="47" name="立方体 46"/>
          <p:cNvSpPr/>
          <p:nvPr/>
        </p:nvSpPr>
        <p:spPr bwMode="auto">
          <a:xfrm>
            <a:off x="6444208" y="2737317"/>
            <a:ext cx="2448272" cy="1440160"/>
          </a:xfrm>
          <a:prstGeom prst="cube">
            <a:avLst/>
          </a:prstGeom>
          <a:ln>
            <a:headEnd type="none" w="med" len="me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pPr>
            <a:r>
              <a:rPr kumimoji="0" lang="zh-CN" altLang="en-US" sz="28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cs typeface="Arial" pitchFamily="34" charset="0"/>
              </a:rPr>
              <a:t>实体消歧</a:t>
            </a:r>
          </a:p>
        </p:txBody>
      </p:sp>
      <p:sp>
        <p:nvSpPr>
          <p:cNvPr id="6" name="右箭头 5"/>
          <p:cNvSpPr/>
          <p:nvPr/>
        </p:nvSpPr>
        <p:spPr bwMode="auto">
          <a:xfrm>
            <a:off x="2627784" y="3402405"/>
            <a:ext cx="720080" cy="316429"/>
          </a:xfrm>
          <a:prstGeom prst="rightArrow">
            <a:avLst/>
          </a:prstGeom>
          <a:ln>
            <a:headEnd type="none" w="med" len="me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pPr>
            <a:endParaRPr kumimoji="0" lang="zh-CN" altLang="en-US" sz="2400" b="1" i="0" u="none" strike="noStrike" cap="none" normalizeH="0" baseline="0" smtClean="0">
              <a:ln>
                <a:noFill/>
              </a:ln>
              <a:solidFill>
                <a:schemeClr val="tx1"/>
              </a:solidFill>
              <a:effectLst/>
              <a:latin typeface="Verdana" pitchFamily="34" charset="0"/>
              <a:cs typeface="Arial" pitchFamily="34" charset="0"/>
            </a:endParaRPr>
          </a:p>
        </p:txBody>
      </p:sp>
      <p:sp>
        <p:nvSpPr>
          <p:cNvPr id="7" name="右箭头 6"/>
          <p:cNvSpPr/>
          <p:nvPr/>
        </p:nvSpPr>
        <p:spPr bwMode="auto">
          <a:xfrm>
            <a:off x="5652120" y="3402405"/>
            <a:ext cx="792088" cy="316429"/>
          </a:xfrm>
          <a:prstGeom prst="rightArrow">
            <a:avLst/>
          </a:prstGeom>
          <a:ln>
            <a:headEnd type="none" w="med" len="me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pPr>
            <a:endParaRPr kumimoji="0" lang="zh-CN" altLang="en-US" sz="2400" b="1" i="0" u="none" strike="noStrike" cap="none" normalizeH="0" baseline="0" smtClean="0">
              <a:ln>
                <a:noFill/>
              </a:ln>
              <a:solidFill>
                <a:schemeClr val="tx1"/>
              </a:solidFill>
              <a:effectLst/>
              <a:latin typeface="Verdana" pitchFamily="34" charset="0"/>
              <a:cs typeface="Arial" pitchFamily="34" charset="0"/>
            </a:endParaRPr>
          </a:p>
        </p:txBody>
      </p:sp>
    </p:spTree>
    <p:extLst>
      <p:ext uri="{BB962C8B-B14F-4D97-AF65-F5344CB8AC3E}">
        <p14:creationId xmlns:p14="http://schemas.microsoft.com/office/powerpoint/2010/main" val="64292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46"/>
                                        </p:tgtEl>
                                        <p:attrNameLst>
                                          <p:attrName>style.visibility</p:attrName>
                                        </p:attrNameLst>
                                      </p:cBhvr>
                                      <p:to>
                                        <p:strVal val="visible"/>
                                      </p:to>
                                    </p:set>
                                    <p:anim calcmode="lin" valueType="num">
                                      <p:cBhvr additive="base">
                                        <p:cTn id="22" dur="500" fill="hold"/>
                                        <p:tgtEl>
                                          <p:spTgt spid="46"/>
                                        </p:tgtEl>
                                        <p:attrNameLst>
                                          <p:attrName>ppt_x</p:attrName>
                                        </p:attrNameLst>
                                      </p:cBhvr>
                                      <p:tavLst>
                                        <p:tav tm="0">
                                          <p:val>
                                            <p:strVal val="#ppt_x"/>
                                          </p:val>
                                        </p:tav>
                                        <p:tav tm="100000">
                                          <p:val>
                                            <p:strVal val="#ppt_x"/>
                                          </p:val>
                                        </p:tav>
                                      </p:tavLst>
                                    </p:anim>
                                    <p:anim calcmode="lin" valueType="num">
                                      <p:cBhvr additive="base">
                                        <p:cTn id="23"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additive="base">
                                        <p:cTn id="32" dur="500" fill="hold"/>
                                        <p:tgtEl>
                                          <p:spTgt spid="47"/>
                                        </p:tgtEl>
                                        <p:attrNameLst>
                                          <p:attrName>ppt_x</p:attrName>
                                        </p:attrNameLst>
                                      </p:cBhvr>
                                      <p:tavLst>
                                        <p:tav tm="0">
                                          <p:val>
                                            <p:strVal val="#ppt_x"/>
                                          </p:val>
                                        </p:tav>
                                        <p:tav tm="100000">
                                          <p:val>
                                            <p:strVal val="#ppt_x"/>
                                          </p:val>
                                        </p:tav>
                                      </p:tavLst>
                                    </p:anim>
                                    <p:anim calcmode="lin" valueType="num">
                                      <p:cBhvr additive="base">
                                        <p:cTn id="33"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3" grpId="0" animBg="1"/>
      <p:bldP spid="46" grpId="0" animBg="1"/>
      <p:bldP spid="47"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dirty="0">
                <a:latin typeface="黑体" panose="02010609060101010101" pitchFamily="49" charset="-122"/>
                <a:ea typeface="黑体" panose="02010609060101010101" pitchFamily="49" charset="-122"/>
              </a:rPr>
              <a:t>方法实现</a:t>
            </a:r>
            <a:r>
              <a:rPr lang="zh-CN" altLang="en-US" dirty="0" smtClean="0">
                <a:latin typeface="黑体" panose="02010609060101010101" pitchFamily="49" charset="-122"/>
                <a:ea typeface="黑体" panose="02010609060101010101" pitchFamily="49" charset="-122"/>
              </a:rPr>
              <a:t>流程 </a:t>
            </a:r>
            <a:r>
              <a:rPr lang="en-US" altLang="zh-CN" sz="2500" dirty="0" smtClean="0">
                <a:latin typeface="黑体" panose="02010609060101010101" pitchFamily="49" charset="-122"/>
                <a:ea typeface="黑体" panose="02010609060101010101" pitchFamily="49" charset="-122"/>
              </a:rPr>
              <a:t>—— </a:t>
            </a:r>
            <a:r>
              <a:rPr lang="zh-CN" altLang="en-US" sz="2500" dirty="0" smtClean="0">
                <a:latin typeface="黑体" panose="02010609060101010101" pitchFamily="49" charset="-122"/>
                <a:ea typeface="黑体" panose="02010609060101010101" pitchFamily="49" charset="-122"/>
              </a:rPr>
              <a:t>数据预处理</a:t>
            </a:r>
          </a:p>
        </p:txBody>
      </p:sp>
      <p:grpSp>
        <p:nvGrpSpPr>
          <p:cNvPr id="2" name="组合 1"/>
          <p:cNvGrpSpPr/>
          <p:nvPr/>
        </p:nvGrpSpPr>
        <p:grpSpPr>
          <a:xfrm>
            <a:off x="141648" y="1315244"/>
            <a:ext cx="8625978" cy="1007988"/>
            <a:chOff x="141648" y="1315244"/>
            <a:chExt cx="8625978" cy="1007988"/>
          </a:xfrm>
        </p:grpSpPr>
        <p:sp>
          <p:nvSpPr>
            <p:cNvPr id="72" name="Rectangle 3"/>
            <p:cNvSpPr>
              <a:spLocks noChangeArrowheads="1"/>
            </p:cNvSpPr>
            <p:nvPr/>
          </p:nvSpPr>
          <p:spPr bwMode="auto">
            <a:xfrm>
              <a:off x="141648" y="1315244"/>
              <a:ext cx="8625978" cy="1007988"/>
            </a:xfrm>
            <a:prstGeom prst="rect">
              <a:avLst/>
            </a:prstGeom>
            <a:gradFill rotWithShape="1">
              <a:gsLst>
                <a:gs pos="0">
                  <a:srgbClr val="DDDDDD">
                    <a:gamma/>
                    <a:tint val="44314"/>
                    <a:invGamma/>
                  </a:srgbClr>
                </a:gs>
                <a:gs pos="100000">
                  <a:srgbClr val="DDDDDD"/>
                </a:gs>
              </a:gsLst>
              <a:lin ang="5400000" scaled="1"/>
            </a:gradFill>
            <a:ln w="9525">
              <a:noFill/>
              <a:miter lim="800000"/>
              <a:headEnd/>
              <a:tailEnd/>
            </a:ln>
            <a:effectLst>
              <a:outerShdw dist="107763" dir="2700000" algn="ctr" rotWithShape="0">
                <a:srgbClr val="808080">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a:ln>
                  <a:noFill/>
                </a:ln>
                <a:solidFill>
                  <a:srgbClr val="3333CC"/>
                </a:solidFill>
                <a:effectLst/>
                <a:uLnTx/>
                <a:uFillTx/>
                <a:latin typeface="Arial" pitchFamily="34" charset="0"/>
                <a:ea typeface="华文楷体"/>
              </a:endParaRPr>
            </a:p>
          </p:txBody>
        </p:sp>
        <p:sp>
          <p:nvSpPr>
            <p:cNvPr id="75" name="Rectangle 6"/>
            <p:cNvSpPr>
              <a:spLocks noChangeArrowheads="1"/>
            </p:cNvSpPr>
            <p:nvPr/>
          </p:nvSpPr>
          <p:spPr bwMode="auto">
            <a:xfrm>
              <a:off x="2627948" y="1525326"/>
              <a:ext cx="6139678" cy="616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lIns="0" tIns="0" rIns="0" bIns="0" anchor="ctr">
              <a:spAutoFit/>
            </a:bodyPr>
            <a:lstStyle>
              <a:lvl1pPr defTabSz="330200">
                <a:tabLst>
                  <a:tab pos="8521700" algn="r"/>
                </a:tabLst>
                <a:defRPr i="1">
                  <a:solidFill>
                    <a:schemeClr val="accent2"/>
                  </a:solidFill>
                  <a:latin typeface="Arial" charset="0"/>
                  <a:ea typeface="华文楷体" pitchFamily="2" charset="-122"/>
                </a:defRPr>
              </a:lvl1pPr>
              <a:lvl2pPr marL="742950" indent="-285750" defTabSz="330200">
                <a:tabLst>
                  <a:tab pos="8521700" algn="r"/>
                </a:tabLst>
                <a:defRPr i="1">
                  <a:solidFill>
                    <a:schemeClr val="accent2"/>
                  </a:solidFill>
                  <a:latin typeface="Arial" charset="0"/>
                  <a:ea typeface="华文楷体" pitchFamily="2" charset="-122"/>
                </a:defRPr>
              </a:lvl2pPr>
              <a:lvl3pPr marL="1143000" indent="-228600" defTabSz="330200">
                <a:tabLst>
                  <a:tab pos="8521700" algn="r"/>
                </a:tabLst>
                <a:defRPr i="1">
                  <a:solidFill>
                    <a:schemeClr val="accent2"/>
                  </a:solidFill>
                  <a:latin typeface="Arial" charset="0"/>
                  <a:ea typeface="华文楷体" pitchFamily="2" charset="-122"/>
                </a:defRPr>
              </a:lvl3pPr>
              <a:lvl4pPr marL="1600200" indent="-228600" defTabSz="330200">
                <a:tabLst>
                  <a:tab pos="8521700" algn="r"/>
                </a:tabLst>
                <a:defRPr i="1">
                  <a:solidFill>
                    <a:schemeClr val="accent2"/>
                  </a:solidFill>
                  <a:latin typeface="Arial" charset="0"/>
                  <a:ea typeface="华文楷体" pitchFamily="2" charset="-122"/>
                </a:defRPr>
              </a:lvl4pPr>
              <a:lvl5pPr marL="2057400" indent="-228600" defTabSz="330200">
                <a:tabLst>
                  <a:tab pos="8521700" algn="r"/>
                </a:tabLst>
                <a:defRPr i="1">
                  <a:solidFill>
                    <a:schemeClr val="accent2"/>
                  </a:solidFill>
                  <a:latin typeface="Arial" charset="0"/>
                  <a:ea typeface="华文楷体" pitchFamily="2" charset="-122"/>
                </a:defRPr>
              </a:lvl5pPr>
              <a:lvl6pPr marL="25146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6pPr>
              <a:lvl7pPr marL="29718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7pPr>
              <a:lvl8pPr marL="34290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8pPr>
              <a:lvl9pPr marL="38862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9pPr>
            </a:lstStyle>
            <a:p>
              <a:pPr lvl="0" defTabSz="914400">
                <a:tabLst/>
              </a:pPr>
              <a:r>
                <a:rPr lang="zh-CN" altLang="en-US" sz="2000" i="0" dirty="0" smtClean="0">
                  <a:solidFill>
                    <a:srgbClr val="000000"/>
                  </a:solidFill>
                  <a:latin typeface="黑体" panose="02010609060101010101" pitchFamily="49" charset="-122"/>
                  <a:ea typeface="黑体" panose="02010609060101010101" pitchFamily="49" charset="-122"/>
                </a:rPr>
                <a:t>通过统计</a:t>
              </a:r>
              <a:r>
                <a:rPr lang="en-US" altLang="zh-CN" sz="2000" b="1" i="0" dirty="0" smtClean="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facts</a:t>
              </a:r>
              <a:r>
                <a:rPr lang="zh-CN" altLang="en-US" sz="2000" i="0" dirty="0">
                  <a:solidFill>
                    <a:srgbClr val="000000"/>
                  </a:solidFill>
                  <a:latin typeface="黑体" panose="02010609060101010101" pitchFamily="49" charset="-122"/>
                  <a:ea typeface="黑体" panose="02010609060101010101" pitchFamily="49" charset="-122"/>
                </a:rPr>
                <a:t>属性</a:t>
              </a:r>
              <a:r>
                <a:rPr lang="zh-CN" altLang="en-US" sz="2000" i="0" dirty="0" smtClean="0">
                  <a:solidFill>
                    <a:srgbClr val="000000"/>
                  </a:solidFill>
                  <a:latin typeface="黑体" panose="02010609060101010101" pitchFamily="49" charset="-122"/>
                  <a:ea typeface="黑体" panose="02010609060101010101" pitchFamily="49" charset="-122"/>
                </a:rPr>
                <a:t>中的二级属性频率，选出具有</a:t>
              </a:r>
              <a:r>
                <a:rPr lang="zh-CN" altLang="en-US" sz="2000" i="0" dirty="0">
                  <a:solidFill>
                    <a:srgbClr val="000000"/>
                  </a:solidFill>
                  <a:latin typeface="黑体" panose="02010609060101010101" pitchFamily="49" charset="-122"/>
                  <a:ea typeface="黑体" panose="02010609060101010101" pitchFamily="49" charset="-122"/>
                </a:rPr>
                <a:t>代表性的二级属性，将知识库中的实体重新分类</a:t>
              </a:r>
            </a:p>
          </p:txBody>
        </p:sp>
        <p:sp>
          <p:nvSpPr>
            <p:cNvPr id="81" name="AutoShape 28"/>
            <p:cNvSpPr>
              <a:spLocks noChangeArrowheads="1"/>
            </p:cNvSpPr>
            <p:nvPr/>
          </p:nvSpPr>
          <p:spPr bwMode="gray">
            <a:xfrm>
              <a:off x="288014" y="1412205"/>
              <a:ext cx="2195493" cy="824167"/>
            </a:xfrm>
            <a:prstGeom prst="roundRect">
              <a:avLst>
                <a:gd name="adj" fmla="val 11921"/>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smtClean="0">
                <a:ln>
                  <a:noFill/>
                </a:ln>
                <a:solidFill>
                  <a:srgbClr val="3333CC"/>
                </a:solidFill>
                <a:effectLst/>
                <a:uLnTx/>
                <a:uFillTx/>
                <a:latin typeface="Arial" charset="0"/>
                <a:ea typeface="华文楷体" pitchFamily="2" charset="-122"/>
              </a:endParaRPr>
            </a:p>
          </p:txBody>
        </p:sp>
        <p:sp>
          <p:nvSpPr>
            <p:cNvPr id="82" name="Text Box 29"/>
            <p:cNvSpPr txBox="1">
              <a:spLocks noChangeArrowheads="1"/>
            </p:cNvSpPr>
            <p:nvPr/>
          </p:nvSpPr>
          <p:spPr bwMode="gray">
            <a:xfrm>
              <a:off x="467120" y="1557646"/>
              <a:ext cx="1731358" cy="462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2400" b="1" i="0" u="none" strike="noStrike" kern="0" cap="none" spc="0" normalizeH="0" baseline="0" noProof="0" dirty="0" smtClean="0">
                  <a:ln>
                    <a:noFill/>
                  </a:ln>
                  <a:solidFill>
                    <a:schemeClr val="tx1"/>
                  </a:solidFill>
                  <a:effectLst/>
                  <a:uLnTx/>
                  <a:uFillTx/>
                  <a:latin typeface="黑体" pitchFamily="49" charset="-122"/>
                  <a:ea typeface="黑体" pitchFamily="49" charset="-122"/>
                </a:rPr>
                <a:t>知识库优化</a:t>
              </a:r>
            </a:p>
          </p:txBody>
        </p:sp>
      </p:grpSp>
      <p:sp>
        <p:nvSpPr>
          <p:cNvPr id="83" name="Line 30"/>
          <p:cNvSpPr>
            <a:spLocks noChangeShapeType="1"/>
          </p:cNvSpPr>
          <p:nvPr/>
        </p:nvSpPr>
        <p:spPr bwMode="auto">
          <a:xfrm>
            <a:off x="1364576" y="2276872"/>
            <a:ext cx="0" cy="458544"/>
          </a:xfrm>
          <a:prstGeom prst="line">
            <a:avLst/>
          </a:prstGeom>
          <a:noFill/>
          <a:ln w="57150">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smtClean="0">
              <a:ln>
                <a:noFill/>
              </a:ln>
              <a:solidFill>
                <a:srgbClr val="3333CC"/>
              </a:solidFill>
              <a:effectLst/>
              <a:uLnTx/>
              <a:uFillTx/>
              <a:latin typeface="Arial" charset="0"/>
              <a:ea typeface="华文楷体" pitchFamily="2" charset="-122"/>
            </a:endParaRPr>
          </a:p>
        </p:txBody>
      </p:sp>
      <p:grpSp>
        <p:nvGrpSpPr>
          <p:cNvPr id="6" name="组合 5"/>
          <p:cNvGrpSpPr/>
          <p:nvPr/>
        </p:nvGrpSpPr>
        <p:grpSpPr>
          <a:xfrm>
            <a:off x="141648" y="2709044"/>
            <a:ext cx="8649088" cy="1007988"/>
            <a:chOff x="141648" y="2709044"/>
            <a:chExt cx="8649088" cy="1007988"/>
          </a:xfrm>
        </p:grpSpPr>
        <p:sp>
          <p:nvSpPr>
            <p:cNvPr id="71" name="Rectangle 2"/>
            <p:cNvSpPr>
              <a:spLocks noChangeArrowheads="1"/>
            </p:cNvSpPr>
            <p:nvPr/>
          </p:nvSpPr>
          <p:spPr bwMode="auto">
            <a:xfrm>
              <a:off x="141648" y="2709044"/>
              <a:ext cx="8649088" cy="1007988"/>
            </a:xfrm>
            <a:prstGeom prst="rect">
              <a:avLst/>
            </a:prstGeom>
            <a:gradFill rotWithShape="1">
              <a:gsLst>
                <a:gs pos="0">
                  <a:srgbClr val="DDDDDD">
                    <a:gamma/>
                    <a:tint val="44314"/>
                    <a:invGamma/>
                  </a:srgbClr>
                </a:gs>
                <a:gs pos="100000">
                  <a:srgbClr val="DDDDDD"/>
                </a:gs>
              </a:gsLst>
              <a:lin ang="5400000" scaled="1"/>
            </a:gradFill>
            <a:ln w="9525">
              <a:noFill/>
              <a:miter lim="800000"/>
              <a:headEnd/>
              <a:tailEnd/>
            </a:ln>
            <a:effectLst>
              <a:outerShdw dist="107763" dir="2700000" algn="ctr" rotWithShape="0">
                <a:srgbClr val="808080">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a:ln>
                  <a:noFill/>
                </a:ln>
                <a:solidFill>
                  <a:srgbClr val="3333CC"/>
                </a:solidFill>
                <a:effectLst/>
                <a:uLnTx/>
                <a:uFillTx/>
                <a:latin typeface="Arial" pitchFamily="34" charset="0"/>
                <a:ea typeface="华文楷体"/>
              </a:endParaRPr>
            </a:p>
          </p:txBody>
        </p:sp>
        <p:sp>
          <p:nvSpPr>
            <p:cNvPr id="76" name="Rectangle 16">
              <a:hlinkClick r:id="rId2" action="ppaction://hlinksldjump"/>
            </p:cNvPr>
            <p:cNvSpPr>
              <a:spLocks noChangeArrowheads="1"/>
            </p:cNvSpPr>
            <p:nvPr/>
          </p:nvSpPr>
          <p:spPr bwMode="auto">
            <a:xfrm>
              <a:off x="2651058" y="2907006"/>
              <a:ext cx="6027977" cy="616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lIns="0" tIns="0" rIns="0" bIns="0" anchor="ctr">
              <a:spAutoFit/>
            </a:bodyPr>
            <a:lstStyle>
              <a:lvl1pPr defTabSz="330200">
                <a:tabLst>
                  <a:tab pos="8521700" algn="r"/>
                </a:tabLst>
                <a:defRPr i="1">
                  <a:solidFill>
                    <a:schemeClr val="accent2"/>
                  </a:solidFill>
                  <a:latin typeface="Arial" charset="0"/>
                  <a:ea typeface="华文楷体" pitchFamily="2" charset="-122"/>
                </a:defRPr>
              </a:lvl1pPr>
              <a:lvl2pPr marL="742950" indent="-285750" defTabSz="330200">
                <a:tabLst>
                  <a:tab pos="8521700" algn="r"/>
                </a:tabLst>
                <a:defRPr i="1">
                  <a:solidFill>
                    <a:schemeClr val="accent2"/>
                  </a:solidFill>
                  <a:latin typeface="Arial" charset="0"/>
                  <a:ea typeface="华文楷体" pitchFamily="2" charset="-122"/>
                </a:defRPr>
              </a:lvl2pPr>
              <a:lvl3pPr marL="1143000" indent="-228600" defTabSz="330200">
                <a:tabLst>
                  <a:tab pos="8521700" algn="r"/>
                </a:tabLst>
                <a:defRPr i="1">
                  <a:solidFill>
                    <a:schemeClr val="accent2"/>
                  </a:solidFill>
                  <a:latin typeface="Arial" charset="0"/>
                  <a:ea typeface="华文楷体" pitchFamily="2" charset="-122"/>
                </a:defRPr>
              </a:lvl3pPr>
              <a:lvl4pPr marL="1600200" indent="-228600" defTabSz="330200">
                <a:tabLst>
                  <a:tab pos="8521700" algn="r"/>
                </a:tabLst>
                <a:defRPr i="1">
                  <a:solidFill>
                    <a:schemeClr val="accent2"/>
                  </a:solidFill>
                  <a:latin typeface="Arial" charset="0"/>
                  <a:ea typeface="华文楷体" pitchFamily="2" charset="-122"/>
                </a:defRPr>
              </a:lvl4pPr>
              <a:lvl5pPr marL="2057400" indent="-228600" defTabSz="330200">
                <a:tabLst>
                  <a:tab pos="8521700" algn="r"/>
                </a:tabLst>
                <a:defRPr i="1">
                  <a:solidFill>
                    <a:schemeClr val="accent2"/>
                  </a:solidFill>
                  <a:latin typeface="Arial" charset="0"/>
                  <a:ea typeface="华文楷体" pitchFamily="2" charset="-122"/>
                </a:defRPr>
              </a:lvl5pPr>
              <a:lvl6pPr marL="25146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6pPr>
              <a:lvl7pPr marL="29718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7pPr>
              <a:lvl8pPr marL="34290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8pPr>
              <a:lvl9pPr marL="38862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9pPr>
            </a:lstStyle>
            <a:p>
              <a:pPr lvl="0" defTabSz="914400">
                <a:tabLst/>
              </a:pPr>
              <a:r>
                <a:rPr lang="zh-CN" altLang="en-US" sz="2000" i="0" dirty="0">
                  <a:solidFill>
                    <a:srgbClr val="000000"/>
                  </a:solidFill>
                  <a:latin typeface="黑体" panose="02010609060101010101" pitchFamily="49" charset="-122"/>
                  <a:ea typeface="黑体" panose="02010609060101010101" pitchFamily="49" charset="-122"/>
                </a:rPr>
                <a:t>抽取了百度百科的所有同义词词条并创建了同义词表，共计</a:t>
              </a:r>
              <a:r>
                <a:rPr lang="en-US" altLang="zh-CN" sz="2000" b="1" i="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114697</a:t>
              </a:r>
              <a:endParaRPr lang="zh-CN" altLang="en-US" sz="2000" b="1" i="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84" name="AutoShape 31"/>
            <p:cNvSpPr>
              <a:spLocks noChangeArrowheads="1"/>
            </p:cNvSpPr>
            <p:nvPr/>
          </p:nvSpPr>
          <p:spPr bwMode="gray">
            <a:xfrm>
              <a:off x="288014" y="2806005"/>
              <a:ext cx="2195493" cy="824167"/>
            </a:xfrm>
            <a:prstGeom prst="roundRect">
              <a:avLst>
                <a:gd name="adj" fmla="val 1192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smtClean="0">
                <a:ln>
                  <a:noFill/>
                </a:ln>
                <a:solidFill>
                  <a:srgbClr val="3333CC"/>
                </a:solidFill>
                <a:effectLst/>
                <a:uLnTx/>
                <a:uFillTx/>
                <a:latin typeface="Arial" charset="0"/>
                <a:ea typeface="华文楷体" pitchFamily="2" charset="-122"/>
              </a:endParaRPr>
            </a:p>
          </p:txBody>
        </p:sp>
        <p:sp>
          <p:nvSpPr>
            <p:cNvPr id="85" name="Text Box 32"/>
            <p:cNvSpPr txBox="1">
              <a:spLocks noChangeArrowheads="1"/>
            </p:cNvSpPr>
            <p:nvPr/>
          </p:nvSpPr>
          <p:spPr bwMode="gray">
            <a:xfrm>
              <a:off x="370827" y="2969626"/>
              <a:ext cx="2041424" cy="462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2400" b="1" i="0" u="none" strike="noStrike" kern="0" cap="none" spc="0" normalizeH="0" baseline="0" noProof="0" dirty="0" smtClean="0">
                  <a:ln>
                    <a:noFill/>
                  </a:ln>
                  <a:solidFill>
                    <a:schemeClr val="tx1"/>
                  </a:solidFill>
                  <a:effectLst/>
                  <a:uLnTx/>
                  <a:uFillTx/>
                  <a:latin typeface="黑体" pitchFamily="49" charset="-122"/>
                  <a:ea typeface="黑体" pitchFamily="49" charset="-122"/>
                </a:rPr>
                <a:t>同义词表构建</a:t>
              </a:r>
            </a:p>
          </p:txBody>
        </p:sp>
      </p:grpSp>
      <p:sp>
        <p:nvSpPr>
          <p:cNvPr id="87" name="Line 34"/>
          <p:cNvSpPr>
            <a:spLocks noChangeShapeType="1"/>
          </p:cNvSpPr>
          <p:nvPr/>
        </p:nvSpPr>
        <p:spPr bwMode="auto">
          <a:xfrm>
            <a:off x="1341466" y="3501008"/>
            <a:ext cx="0" cy="458544"/>
          </a:xfrm>
          <a:prstGeom prst="line">
            <a:avLst/>
          </a:prstGeom>
          <a:noFill/>
          <a:ln w="57150">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smtClean="0">
              <a:ln>
                <a:noFill/>
              </a:ln>
              <a:solidFill>
                <a:srgbClr val="3333CC"/>
              </a:solidFill>
              <a:effectLst/>
              <a:uLnTx/>
              <a:uFillTx/>
              <a:latin typeface="Arial" charset="0"/>
              <a:ea typeface="华文楷体" pitchFamily="2" charset="-122"/>
            </a:endParaRPr>
          </a:p>
        </p:txBody>
      </p:sp>
      <p:grpSp>
        <p:nvGrpSpPr>
          <p:cNvPr id="7" name="组合 6"/>
          <p:cNvGrpSpPr/>
          <p:nvPr/>
        </p:nvGrpSpPr>
        <p:grpSpPr>
          <a:xfrm>
            <a:off x="141648" y="3933180"/>
            <a:ext cx="8625978" cy="1007988"/>
            <a:chOff x="141648" y="3874605"/>
            <a:chExt cx="8625978" cy="1007988"/>
          </a:xfrm>
        </p:grpSpPr>
        <p:sp>
          <p:nvSpPr>
            <p:cNvPr id="86" name="Rectangle 33"/>
            <p:cNvSpPr>
              <a:spLocks noChangeArrowheads="1"/>
            </p:cNvSpPr>
            <p:nvPr/>
          </p:nvSpPr>
          <p:spPr bwMode="auto">
            <a:xfrm>
              <a:off x="141648" y="3874605"/>
              <a:ext cx="8625978" cy="1007988"/>
            </a:xfrm>
            <a:prstGeom prst="rect">
              <a:avLst/>
            </a:prstGeom>
            <a:gradFill rotWithShape="1">
              <a:gsLst>
                <a:gs pos="0">
                  <a:srgbClr val="DDDDDD">
                    <a:gamma/>
                    <a:tint val="44314"/>
                    <a:invGamma/>
                  </a:srgbClr>
                </a:gs>
                <a:gs pos="100000">
                  <a:srgbClr val="DDDDDD"/>
                </a:gs>
              </a:gsLst>
              <a:lin ang="5400000" scaled="1"/>
            </a:gradFill>
            <a:ln w="9525">
              <a:noFill/>
              <a:miter lim="800000"/>
              <a:headEnd/>
              <a:tailEnd/>
            </a:ln>
            <a:effectLst>
              <a:outerShdw dist="107763" dir="2700000" algn="ctr" rotWithShape="0">
                <a:srgbClr val="808080">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a:ln>
                  <a:noFill/>
                </a:ln>
                <a:solidFill>
                  <a:srgbClr val="3333CC"/>
                </a:solidFill>
                <a:effectLst/>
                <a:uLnTx/>
                <a:uFillTx/>
                <a:latin typeface="Arial" pitchFamily="34" charset="0"/>
                <a:ea typeface="华文楷体"/>
              </a:endParaRPr>
            </a:p>
          </p:txBody>
        </p:sp>
        <p:sp>
          <p:nvSpPr>
            <p:cNvPr id="88" name="AutoShape 35"/>
            <p:cNvSpPr>
              <a:spLocks noChangeArrowheads="1"/>
            </p:cNvSpPr>
            <p:nvPr/>
          </p:nvSpPr>
          <p:spPr bwMode="gray">
            <a:xfrm>
              <a:off x="288014" y="3971566"/>
              <a:ext cx="2195493" cy="824167"/>
            </a:xfrm>
            <a:prstGeom prst="roundRect">
              <a:avLst>
                <a:gd name="adj" fmla="val 11921"/>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smtClean="0">
                <a:ln>
                  <a:noFill/>
                </a:ln>
                <a:solidFill>
                  <a:srgbClr val="3333CC"/>
                </a:solidFill>
                <a:effectLst/>
                <a:uLnTx/>
                <a:uFillTx/>
                <a:latin typeface="Arial" charset="0"/>
                <a:ea typeface="华文楷体" pitchFamily="2" charset="-122"/>
              </a:endParaRPr>
            </a:p>
          </p:txBody>
        </p:sp>
        <p:sp>
          <p:nvSpPr>
            <p:cNvPr id="89" name="Text Box 36"/>
            <p:cNvSpPr txBox="1">
              <a:spLocks noChangeArrowheads="1"/>
            </p:cNvSpPr>
            <p:nvPr/>
          </p:nvSpPr>
          <p:spPr bwMode="gray">
            <a:xfrm>
              <a:off x="207128" y="4119027"/>
              <a:ext cx="2349563" cy="462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2400" b="1" i="0" u="none" strike="noStrike" kern="0" cap="none" spc="0" normalizeH="0" baseline="0" noProof="0" dirty="0" smtClean="0">
                  <a:ln>
                    <a:noFill/>
                  </a:ln>
                  <a:solidFill>
                    <a:schemeClr val="tx1"/>
                  </a:solidFill>
                  <a:effectLst/>
                  <a:uLnTx/>
                  <a:uFillTx/>
                  <a:latin typeface="黑体" pitchFamily="49" charset="-122"/>
                  <a:ea typeface="黑体" pitchFamily="49" charset="-122"/>
                </a:rPr>
                <a:t>词条访问量提取</a:t>
              </a:r>
            </a:p>
          </p:txBody>
        </p:sp>
        <p:sp>
          <p:nvSpPr>
            <p:cNvPr id="90" name="Rectangle 37"/>
            <p:cNvSpPr>
              <a:spLocks noChangeArrowheads="1"/>
            </p:cNvSpPr>
            <p:nvPr/>
          </p:nvSpPr>
          <p:spPr bwMode="auto">
            <a:xfrm>
              <a:off x="2662614" y="4157407"/>
              <a:ext cx="5929758" cy="616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lIns="0" tIns="0" rIns="0" bIns="0" anchor="ctr">
              <a:spAutoFit/>
            </a:bodyPr>
            <a:lstStyle>
              <a:lvl1pPr defTabSz="330200">
                <a:tabLst>
                  <a:tab pos="8521700" algn="r"/>
                </a:tabLst>
                <a:defRPr i="1">
                  <a:solidFill>
                    <a:schemeClr val="accent2"/>
                  </a:solidFill>
                  <a:latin typeface="Arial" charset="0"/>
                  <a:ea typeface="华文楷体" pitchFamily="2" charset="-122"/>
                </a:defRPr>
              </a:lvl1pPr>
              <a:lvl2pPr marL="742950" indent="-285750" defTabSz="330200">
                <a:tabLst>
                  <a:tab pos="8521700" algn="r"/>
                </a:tabLst>
                <a:defRPr i="1">
                  <a:solidFill>
                    <a:schemeClr val="accent2"/>
                  </a:solidFill>
                  <a:latin typeface="Arial" charset="0"/>
                  <a:ea typeface="华文楷体" pitchFamily="2" charset="-122"/>
                </a:defRPr>
              </a:lvl2pPr>
              <a:lvl3pPr marL="1143000" indent="-228600" defTabSz="330200">
                <a:tabLst>
                  <a:tab pos="8521700" algn="r"/>
                </a:tabLst>
                <a:defRPr i="1">
                  <a:solidFill>
                    <a:schemeClr val="accent2"/>
                  </a:solidFill>
                  <a:latin typeface="Arial" charset="0"/>
                  <a:ea typeface="华文楷体" pitchFamily="2" charset="-122"/>
                </a:defRPr>
              </a:lvl3pPr>
              <a:lvl4pPr marL="1600200" indent="-228600" defTabSz="330200">
                <a:tabLst>
                  <a:tab pos="8521700" algn="r"/>
                </a:tabLst>
                <a:defRPr i="1">
                  <a:solidFill>
                    <a:schemeClr val="accent2"/>
                  </a:solidFill>
                  <a:latin typeface="Arial" charset="0"/>
                  <a:ea typeface="华文楷体" pitchFamily="2" charset="-122"/>
                </a:defRPr>
              </a:lvl4pPr>
              <a:lvl5pPr marL="2057400" indent="-228600" defTabSz="330200">
                <a:tabLst>
                  <a:tab pos="8521700" algn="r"/>
                </a:tabLst>
                <a:defRPr i="1">
                  <a:solidFill>
                    <a:schemeClr val="accent2"/>
                  </a:solidFill>
                  <a:latin typeface="Arial" charset="0"/>
                  <a:ea typeface="华文楷体" pitchFamily="2" charset="-122"/>
                </a:defRPr>
              </a:lvl5pPr>
              <a:lvl6pPr marL="25146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6pPr>
              <a:lvl7pPr marL="29718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7pPr>
              <a:lvl8pPr marL="34290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8pPr>
              <a:lvl9pPr marL="38862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9pPr>
            </a:lstStyle>
            <a:p>
              <a:pPr lvl="0" defTabSz="914400">
                <a:tabLst/>
              </a:pPr>
              <a:r>
                <a:rPr lang="zh-CN" altLang="en-US" sz="2000" i="0" dirty="0">
                  <a:solidFill>
                    <a:srgbClr val="000000"/>
                  </a:solidFill>
                  <a:latin typeface="黑体" panose="02010609060101010101" pitchFamily="49" charset="-122"/>
                  <a:ea typeface="黑体" panose="02010609060101010101" pitchFamily="49" charset="-122"/>
                </a:rPr>
                <a:t>提取百度百科词条的访问次数作为候选实体知名度的评判标准</a:t>
              </a:r>
            </a:p>
          </p:txBody>
        </p:sp>
      </p:grpSp>
      <p:sp>
        <p:nvSpPr>
          <p:cNvPr id="92" name="Line 39"/>
          <p:cNvSpPr>
            <a:spLocks noChangeShapeType="1"/>
          </p:cNvSpPr>
          <p:nvPr/>
        </p:nvSpPr>
        <p:spPr bwMode="auto">
          <a:xfrm>
            <a:off x="1341466" y="4797152"/>
            <a:ext cx="0" cy="458544"/>
          </a:xfrm>
          <a:prstGeom prst="line">
            <a:avLst/>
          </a:prstGeom>
          <a:noFill/>
          <a:ln w="57150">
            <a:solidFill>
              <a:srgbClr val="3333CC"/>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smtClean="0">
              <a:ln>
                <a:noFill/>
              </a:ln>
              <a:solidFill>
                <a:srgbClr val="3333CC"/>
              </a:solidFill>
              <a:effectLst/>
              <a:uLnTx/>
              <a:uFillTx/>
              <a:latin typeface="Arial" charset="0"/>
              <a:ea typeface="华文楷体" pitchFamily="2" charset="-122"/>
            </a:endParaRPr>
          </a:p>
        </p:txBody>
      </p:sp>
      <p:grpSp>
        <p:nvGrpSpPr>
          <p:cNvPr id="8" name="组合 7"/>
          <p:cNvGrpSpPr/>
          <p:nvPr/>
        </p:nvGrpSpPr>
        <p:grpSpPr>
          <a:xfrm>
            <a:off x="141648" y="5209124"/>
            <a:ext cx="8625978" cy="1028188"/>
            <a:chOff x="141648" y="5137116"/>
            <a:chExt cx="8625978" cy="1028188"/>
          </a:xfrm>
        </p:grpSpPr>
        <p:sp>
          <p:nvSpPr>
            <p:cNvPr id="77" name="Rectangle 8"/>
            <p:cNvSpPr>
              <a:spLocks noChangeArrowheads="1"/>
            </p:cNvSpPr>
            <p:nvPr/>
          </p:nvSpPr>
          <p:spPr bwMode="auto">
            <a:xfrm>
              <a:off x="815703" y="5137116"/>
              <a:ext cx="957158" cy="387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lIns="0" tIns="0" rIns="0" bIns="0" anchor="ctr">
              <a:spAutoFit/>
            </a:bodyPr>
            <a:lstStyle>
              <a:lvl1pPr defTabSz="330200">
                <a:tabLst>
                  <a:tab pos="8521700" algn="r"/>
                </a:tabLst>
                <a:defRPr i="1">
                  <a:solidFill>
                    <a:schemeClr val="accent2"/>
                  </a:solidFill>
                  <a:latin typeface="Arial" charset="0"/>
                  <a:ea typeface="华文楷体" pitchFamily="2" charset="-122"/>
                </a:defRPr>
              </a:lvl1pPr>
              <a:lvl2pPr marL="742950" indent="-285750" defTabSz="330200">
                <a:tabLst>
                  <a:tab pos="8521700" algn="r"/>
                </a:tabLst>
                <a:defRPr i="1">
                  <a:solidFill>
                    <a:schemeClr val="accent2"/>
                  </a:solidFill>
                  <a:latin typeface="Arial" charset="0"/>
                  <a:ea typeface="华文楷体" pitchFamily="2" charset="-122"/>
                </a:defRPr>
              </a:lvl2pPr>
              <a:lvl3pPr marL="1143000" indent="-228600" defTabSz="330200">
                <a:tabLst>
                  <a:tab pos="8521700" algn="r"/>
                </a:tabLst>
                <a:defRPr i="1">
                  <a:solidFill>
                    <a:schemeClr val="accent2"/>
                  </a:solidFill>
                  <a:latin typeface="Arial" charset="0"/>
                  <a:ea typeface="华文楷体" pitchFamily="2" charset="-122"/>
                </a:defRPr>
              </a:lvl3pPr>
              <a:lvl4pPr marL="1600200" indent="-228600" defTabSz="330200">
                <a:tabLst>
                  <a:tab pos="8521700" algn="r"/>
                </a:tabLst>
                <a:defRPr i="1">
                  <a:solidFill>
                    <a:schemeClr val="accent2"/>
                  </a:solidFill>
                  <a:latin typeface="Arial" charset="0"/>
                  <a:ea typeface="华文楷体" pitchFamily="2" charset="-122"/>
                </a:defRPr>
              </a:lvl4pPr>
              <a:lvl5pPr marL="2057400" indent="-228600" defTabSz="330200">
                <a:tabLst>
                  <a:tab pos="8521700" algn="r"/>
                </a:tabLst>
                <a:defRPr i="1">
                  <a:solidFill>
                    <a:schemeClr val="accent2"/>
                  </a:solidFill>
                  <a:latin typeface="Arial" charset="0"/>
                  <a:ea typeface="华文楷体" pitchFamily="2" charset="-122"/>
                </a:defRPr>
              </a:lvl5pPr>
              <a:lvl6pPr marL="25146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6pPr>
              <a:lvl7pPr marL="29718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7pPr>
              <a:lvl8pPr marL="34290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8pPr>
              <a:lvl9pPr marL="38862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9pPr>
            </a:lstStyle>
            <a:p>
              <a:pPr marL="0" marR="0" lvl="0" indent="0" algn="ctr" defTabSz="330200" eaLnBrk="0" fontAlgn="base" latinLnBrk="0" hangingPunct="0">
                <a:lnSpc>
                  <a:spcPct val="100000"/>
                </a:lnSpc>
                <a:spcBef>
                  <a:spcPct val="20000"/>
                </a:spcBef>
                <a:spcAft>
                  <a:spcPct val="0"/>
                </a:spcAft>
                <a:buClr>
                  <a:srgbClr val="2E7E02"/>
                </a:buClr>
                <a:buSzTx/>
                <a:buFont typeface="Wingdings" pitchFamily="2" charset="2"/>
                <a:buNone/>
                <a:tabLst>
                  <a:tab pos="8521700" algn="r"/>
                </a:tabLst>
                <a:defRPr/>
              </a:pPr>
              <a:r>
                <a:rPr kumimoji="0" lang="zh-CN" altLang="en-US" sz="2000" b="1" i="0" u="none" strike="noStrike" kern="0" cap="none" spc="0" normalizeH="0" baseline="0" noProof="0" smtClean="0">
                  <a:ln>
                    <a:noFill/>
                  </a:ln>
                  <a:solidFill>
                    <a:srgbClr val="FFFFFF"/>
                  </a:solidFill>
                  <a:effectLst/>
                  <a:uLnTx/>
                  <a:uFillTx/>
                  <a:latin typeface="宋体" charset="-122"/>
                  <a:ea typeface="华文楷体" pitchFamily="2" charset="-122"/>
                </a:rPr>
                <a:t>机制</a:t>
              </a:r>
              <a:endParaRPr kumimoji="0" lang="en-US" altLang="de-DE" sz="2000" b="1" i="0" u="none" strike="noStrike" kern="0" cap="none" spc="0" normalizeH="0" baseline="0" noProof="0" smtClean="0">
                <a:ln>
                  <a:noFill/>
                </a:ln>
                <a:solidFill>
                  <a:srgbClr val="FFFFFF"/>
                </a:solidFill>
                <a:effectLst/>
                <a:uLnTx/>
                <a:uFillTx/>
                <a:latin typeface="宋体" charset="-122"/>
                <a:ea typeface="华文楷体" pitchFamily="2" charset="-122"/>
              </a:endParaRPr>
            </a:p>
          </p:txBody>
        </p:sp>
        <p:sp>
          <p:nvSpPr>
            <p:cNvPr id="91" name="Rectangle 38"/>
            <p:cNvSpPr>
              <a:spLocks noChangeArrowheads="1"/>
            </p:cNvSpPr>
            <p:nvPr/>
          </p:nvSpPr>
          <p:spPr bwMode="auto">
            <a:xfrm>
              <a:off x="141648" y="5157316"/>
              <a:ext cx="8625978" cy="1007988"/>
            </a:xfrm>
            <a:prstGeom prst="rect">
              <a:avLst/>
            </a:prstGeom>
            <a:gradFill rotWithShape="1">
              <a:gsLst>
                <a:gs pos="0">
                  <a:srgbClr val="DDDDDD">
                    <a:gamma/>
                    <a:tint val="44314"/>
                    <a:invGamma/>
                  </a:srgbClr>
                </a:gs>
                <a:gs pos="100000">
                  <a:srgbClr val="DDDDDD"/>
                </a:gs>
              </a:gsLst>
              <a:lin ang="5400000" scaled="1"/>
            </a:gradFill>
            <a:ln w="9525">
              <a:noFill/>
              <a:miter lim="800000"/>
              <a:headEnd/>
              <a:tailEnd/>
            </a:ln>
            <a:effectLst>
              <a:outerShdw dist="107763" dir="2700000" algn="ctr" rotWithShape="0">
                <a:srgbClr val="808080">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a:ln>
                  <a:noFill/>
                </a:ln>
                <a:solidFill>
                  <a:srgbClr val="3333CC"/>
                </a:solidFill>
                <a:effectLst/>
                <a:uLnTx/>
                <a:uFillTx/>
                <a:latin typeface="Arial" pitchFamily="34" charset="0"/>
                <a:ea typeface="华文楷体"/>
              </a:endParaRPr>
            </a:p>
          </p:txBody>
        </p:sp>
        <p:grpSp>
          <p:nvGrpSpPr>
            <p:cNvPr id="5" name="组合 4"/>
            <p:cNvGrpSpPr/>
            <p:nvPr/>
          </p:nvGrpSpPr>
          <p:grpSpPr>
            <a:xfrm>
              <a:off x="207128" y="5254276"/>
              <a:ext cx="8385243" cy="824167"/>
              <a:chOff x="207128" y="5254276"/>
              <a:chExt cx="8385243" cy="824167"/>
            </a:xfrm>
          </p:grpSpPr>
          <p:sp>
            <p:nvSpPr>
              <p:cNvPr id="93" name="AutoShape 40"/>
              <p:cNvSpPr>
                <a:spLocks noChangeArrowheads="1"/>
              </p:cNvSpPr>
              <p:nvPr/>
            </p:nvSpPr>
            <p:spPr bwMode="gray">
              <a:xfrm>
                <a:off x="288014" y="5254276"/>
                <a:ext cx="2195493" cy="824167"/>
              </a:xfrm>
              <a:prstGeom prst="roundRect">
                <a:avLst>
                  <a:gd name="adj" fmla="val 1192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1" u="none" strike="noStrike" kern="0" cap="none" spc="0" normalizeH="0" baseline="0" noProof="0" smtClean="0">
                  <a:ln>
                    <a:noFill/>
                  </a:ln>
                  <a:solidFill>
                    <a:srgbClr val="3333CC"/>
                  </a:solidFill>
                  <a:effectLst/>
                  <a:uLnTx/>
                  <a:uFillTx/>
                  <a:latin typeface="Arial" charset="0"/>
                  <a:ea typeface="华文楷体" pitchFamily="2" charset="-122"/>
                </a:endParaRPr>
              </a:p>
            </p:txBody>
          </p:sp>
          <p:sp>
            <p:nvSpPr>
              <p:cNvPr id="94" name="Text Box 41"/>
              <p:cNvSpPr txBox="1">
                <a:spLocks noChangeArrowheads="1"/>
              </p:cNvSpPr>
              <p:nvPr/>
            </p:nvSpPr>
            <p:spPr bwMode="gray">
              <a:xfrm>
                <a:off x="207128" y="5413858"/>
                <a:ext cx="2349563" cy="462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2400" b="1" i="0" u="none" strike="noStrike" kern="0" cap="none" spc="0" normalizeH="0" baseline="0" noProof="0" dirty="0" smtClean="0">
                    <a:ln>
                      <a:noFill/>
                    </a:ln>
                    <a:solidFill>
                      <a:schemeClr val="tx1"/>
                    </a:solidFill>
                    <a:effectLst/>
                    <a:uLnTx/>
                    <a:uFillTx/>
                    <a:latin typeface="黑体" pitchFamily="49" charset="-122"/>
                    <a:ea typeface="黑体" pitchFamily="49" charset="-122"/>
                  </a:rPr>
                  <a:t>微博语句预处理</a:t>
                </a:r>
              </a:p>
            </p:txBody>
          </p:sp>
          <p:sp>
            <p:nvSpPr>
              <p:cNvPr id="95" name="Rectangle 42"/>
              <p:cNvSpPr>
                <a:spLocks noChangeArrowheads="1"/>
              </p:cNvSpPr>
              <p:nvPr/>
            </p:nvSpPr>
            <p:spPr bwMode="auto">
              <a:xfrm>
                <a:off x="2674169" y="5349217"/>
                <a:ext cx="5918202" cy="616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0" tIns="0" rIns="0" bIns="0" anchor="ctr">
                <a:spAutoFit/>
              </a:bodyPr>
              <a:lstStyle>
                <a:lvl1pPr defTabSz="330200">
                  <a:tabLst>
                    <a:tab pos="8521700" algn="r"/>
                  </a:tabLst>
                  <a:defRPr i="1">
                    <a:solidFill>
                      <a:schemeClr val="accent2"/>
                    </a:solidFill>
                    <a:latin typeface="Arial" charset="0"/>
                    <a:ea typeface="华文楷体" pitchFamily="2" charset="-122"/>
                  </a:defRPr>
                </a:lvl1pPr>
                <a:lvl2pPr marL="742950" indent="-285750" defTabSz="330200">
                  <a:tabLst>
                    <a:tab pos="8521700" algn="r"/>
                  </a:tabLst>
                  <a:defRPr i="1">
                    <a:solidFill>
                      <a:schemeClr val="accent2"/>
                    </a:solidFill>
                    <a:latin typeface="Arial" charset="0"/>
                    <a:ea typeface="华文楷体" pitchFamily="2" charset="-122"/>
                  </a:defRPr>
                </a:lvl2pPr>
                <a:lvl3pPr marL="1143000" indent="-228600" defTabSz="330200">
                  <a:tabLst>
                    <a:tab pos="8521700" algn="r"/>
                  </a:tabLst>
                  <a:defRPr i="1">
                    <a:solidFill>
                      <a:schemeClr val="accent2"/>
                    </a:solidFill>
                    <a:latin typeface="Arial" charset="0"/>
                    <a:ea typeface="华文楷体" pitchFamily="2" charset="-122"/>
                  </a:defRPr>
                </a:lvl3pPr>
                <a:lvl4pPr marL="1600200" indent="-228600" defTabSz="330200">
                  <a:tabLst>
                    <a:tab pos="8521700" algn="r"/>
                  </a:tabLst>
                  <a:defRPr i="1">
                    <a:solidFill>
                      <a:schemeClr val="accent2"/>
                    </a:solidFill>
                    <a:latin typeface="Arial" charset="0"/>
                    <a:ea typeface="华文楷体" pitchFamily="2" charset="-122"/>
                  </a:defRPr>
                </a:lvl4pPr>
                <a:lvl5pPr marL="2057400" indent="-228600" defTabSz="330200">
                  <a:tabLst>
                    <a:tab pos="8521700" algn="r"/>
                  </a:tabLst>
                  <a:defRPr i="1">
                    <a:solidFill>
                      <a:schemeClr val="accent2"/>
                    </a:solidFill>
                    <a:latin typeface="Arial" charset="0"/>
                    <a:ea typeface="华文楷体" pitchFamily="2" charset="-122"/>
                  </a:defRPr>
                </a:lvl5pPr>
                <a:lvl6pPr marL="25146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6pPr>
                <a:lvl7pPr marL="29718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7pPr>
                <a:lvl8pPr marL="34290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8pPr>
                <a:lvl9pPr marL="38862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9pPr>
              </a:lstStyle>
              <a:p>
                <a:pPr lvl="0" eaLnBrk="0" fontAlgn="base" hangingPunct="0">
                  <a:spcBef>
                    <a:spcPct val="20000"/>
                  </a:spcBef>
                  <a:spcAft>
                    <a:spcPct val="0"/>
                  </a:spcAft>
                  <a:buClr>
                    <a:srgbClr val="2E7E02"/>
                  </a:buClr>
                </a:pPr>
                <a:r>
                  <a:rPr lang="zh-CN" altLang="en-US" sz="2000" i="0" kern="0" dirty="0" smtClean="0">
                    <a:solidFill>
                      <a:srgbClr val="000000"/>
                    </a:solidFill>
                    <a:latin typeface="黑体" pitchFamily="49" charset="-122"/>
                    <a:ea typeface="黑体" pitchFamily="49" charset="-122"/>
                  </a:rPr>
                  <a:t>采用西南交大耶宝分词</a:t>
                </a:r>
                <a:r>
                  <a:rPr lang="zh-CN" altLang="en-US" sz="2000" i="0" kern="0" dirty="0">
                    <a:solidFill>
                      <a:srgbClr val="000000"/>
                    </a:solidFill>
                    <a:latin typeface="黑体" pitchFamily="49" charset="-122"/>
                    <a:ea typeface="黑体" pitchFamily="49" charset="-122"/>
                  </a:rPr>
                  <a:t>平台对微博进行分词、词性标注、实体标注预处理</a:t>
                </a:r>
              </a:p>
            </p:txBody>
          </p:sp>
        </p:grpSp>
      </p:grpSp>
    </p:spTree>
    <p:extLst>
      <p:ext uri="{BB962C8B-B14F-4D97-AF65-F5344CB8AC3E}">
        <p14:creationId xmlns:p14="http://schemas.microsoft.com/office/powerpoint/2010/main" val="398810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fade">
                                      <p:cBhvr>
                                        <p:cTn id="17" dur="500"/>
                                        <p:tgtEl>
                                          <p:spTgt spid="83"/>
                                        </p:tgtEl>
                                      </p:cBhvr>
                                    </p:animEffect>
                                  </p:childTnLst>
                                </p:cTn>
                              </p:par>
                              <p:par>
                                <p:cTn id="18" presetID="10"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7"/>
                                        </p:tgtEl>
                                        <p:attrNameLst>
                                          <p:attrName>style.visibility</p:attrName>
                                        </p:attrNameLst>
                                      </p:cBhvr>
                                      <p:to>
                                        <p:strVal val="visible"/>
                                      </p:to>
                                    </p:set>
                                    <p:animEffect transition="in" filter="fade">
                                      <p:cBhvr>
                                        <p:cTn id="25" dur="500"/>
                                        <p:tgtEl>
                                          <p:spTgt spid="87"/>
                                        </p:tgtEl>
                                      </p:cBhvr>
                                    </p:animEffect>
                                  </p:childTnLst>
                                </p:cTn>
                              </p:par>
                              <p:par>
                                <p:cTn id="26" presetID="10"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2"/>
                                        </p:tgtEl>
                                        <p:attrNameLst>
                                          <p:attrName>style.visibility</p:attrName>
                                        </p:attrNameLst>
                                      </p:cBhvr>
                                      <p:to>
                                        <p:strVal val="visible"/>
                                      </p:to>
                                    </p:set>
                                    <p:animEffect transition="in" filter="fade">
                                      <p:cBhvr>
                                        <p:cTn id="33" dur="500"/>
                                        <p:tgtEl>
                                          <p:spTgt spid="92"/>
                                        </p:tgtEl>
                                      </p:cBhvr>
                                    </p:animEffect>
                                  </p:childTnLst>
                                </p:cTn>
                              </p:par>
                              <p:par>
                                <p:cTn id="34" presetID="10" presetClass="entr" presetSubtype="0" fill="hold"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83" grpId="0" animBg="1"/>
      <p:bldP spid="87" grpId="0" animBg="1"/>
      <p:bldP spid="9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dirty="0">
                <a:latin typeface="黑体" panose="02010609060101010101" pitchFamily="49" charset="-122"/>
                <a:ea typeface="黑体" panose="02010609060101010101" pitchFamily="49" charset="-122"/>
              </a:rPr>
              <a:t>方法实现流程 </a:t>
            </a:r>
            <a:r>
              <a:rPr lang="en-US" altLang="zh-CN" sz="2400" dirty="0">
                <a:latin typeface="黑体" panose="02010609060101010101" pitchFamily="49" charset="-122"/>
                <a:ea typeface="黑体" panose="02010609060101010101" pitchFamily="49" charset="-122"/>
              </a:rPr>
              <a:t>—— </a:t>
            </a:r>
            <a:r>
              <a:rPr lang="zh-CN" altLang="en-US" sz="2400" dirty="0" smtClean="0">
                <a:latin typeface="黑体" panose="02010609060101010101" pitchFamily="49" charset="-122"/>
                <a:ea typeface="黑体" panose="02010609060101010101" pitchFamily="49" charset="-122"/>
              </a:rPr>
              <a:t>实体链接</a:t>
            </a:r>
            <a:endParaRPr lang="zh-CN" altLang="en-US" sz="2400" dirty="0" smtClean="0"/>
          </a:p>
        </p:txBody>
      </p:sp>
      <p:sp>
        <p:nvSpPr>
          <p:cNvPr id="3" name="内容占位符 2"/>
          <p:cNvSpPr>
            <a:spLocks noGrp="1"/>
          </p:cNvSpPr>
          <p:nvPr>
            <p:ph idx="1"/>
          </p:nvPr>
        </p:nvSpPr>
        <p:spPr/>
        <p:txBody>
          <a:bodyPr/>
          <a:lstStyle/>
          <a:p>
            <a:endParaRPr lang="en-US" altLang="zh-CN" dirty="0" smtClean="0"/>
          </a:p>
          <a:p>
            <a:endParaRPr lang="en-US" altLang="zh-CN" dirty="0"/>
          </a:p>
          <a:p>
            <a:endParaRPr lang="en-US" altLang="zh-CN" dirty="0" smtClean="0"/>
          </a:p>
          <a:p>
            <a:endParaRPr lang="en-US" altLang="zh-CN" dirty="0" smtClean="0"/>
          </a:p>
          <a:p>
            <a:pPr marL="0" indent="0">
              <a:buNone/>
            </a:pPr>
            <a:endParaRPr lang="en-US" altLang="zh-CN" dirty="0"/>
          </a:p>
        </p:txBody>
      </p:sp>
      <p:grpSp>
        <p:nvGrpSpPr>
          <p:cNvPr id="48" name="组合 47"/>
          <p:cNvGrpSpPr/>
          <p:nvPr/>
        </p:nvGrpSpPr>
        <p:grpSpPr>
          <a:xfrm>
            <a:off x="107504" y="1950253"/>
            <a:ext cx="4320480" cy="1262723"/>
            <a:chOff x="551317" y="1012721"/>
            <a:chExt cx="7920038" cy="1150524"/>
          </a:xfrm>
        </p:grpSpPr>
        <p:sp>
          <p:nvSpPr>
            <p:cNvPr id="49" name="AutoShape 2"/>
            <p:cNvSpPr>
              <a:spLocks noChangeArrowheads="1"/>
            </p:cNvSpPr>
            <p:nvPr/>
          </p:nvSpPr>
          <p:spPr bwMode="gray">
            <a:xfrm>
              <a:off x="551317" y="1055948"/>
              <a:ext cx="7920038" cy="1107297"/>
            </a:xfrm>
            <a:prstGeom prst="roundRect">
              <a:avLst>
                <a:gd name="adj" fmla="val 10889"/>
              </a:avLst>
            </a:prstGeom>
            <a:gradFill rotWithShape="1">
              <a:gsLst>
                <a:gs pos="0">
                  <a:schemeClr val="bg1"/>
                </a:gs>
                <a:gs pos="100000">
                  <a:srgbClr val="FFCCCC"/>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50" name="Rectangle 3"/>
            <p:cNvSpPr>
              <a:spLocks noChangeArrowheads="1"/>
            </p:cNvSpPr>
            <p:nvPr/>
          </p:nvSpPr>
          <p:spPr bwMode="gray">
            <a:xfrm>
              <a:off x="655385" y="1012721"/>
              <a:ext cx="7662862" cy="92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a:lnSpc>
                  <a:spcPct val="150000"/>
                </a:lnSpc>
                <a:buBlip>
                  <a:blip r:embed="rId2"/>
                </a:buBlip>
              </a:pPr>
              <a:r>
                <a:rPr lang="zh-CN" altLang="en-US" sz="2400" b="1" i="0" dirty="0">
                  <a:solidFill>
                    <a:schemeClr val="tx1"/>
                  </a:solidFill>
                  <a:latin typeface="黑体" pitchFamily="49" charset="-122"/>
                  <a:ea typeface="黑体" pitchFamily="49" charset="-122"/>
                </a:rPr>
                <a:t>输入：</a:t>
              </a:r>
              <a:endParaRPr lang="en-US" altLang="zh-CN" sz="2400" b="1" i="0" dirty="0">
                <a:solidFill>
                  <a:schemeClr val="tx1"/>
                </a:solidFill>
                <a:latin typeface="黑体" pitchFamily="49" charset="-122"/>
                <a:ea typeface="黑体" pitchFamily="49" charset="-122"/>
              </a:endParaRPr>
            </a:p>
            <a:p>
              <a:pPr>
                <a:buClr>
                  <a:srgbClr val="FF0000"/>
                </a:buClr>
              </a:pPr>
              <a:r>
                <a:rPr lang="zh-CN" altLang="en-US" sz="2400" i="0" kern="0" dirty="0">
                  <a:solidFill>
                    <a:srgbClr val="000000"/>
                  </a:solidFill>
                  <a:latin typeface="黑体" panose="02010609060101010101" pitchFamily="49" charset="-122"/>
                  <a:ea typeface="黑体" panose="02010609060101010101" pitchFamily="49" charset="-122"/>
                </a:rPr>
                <a:t>要查询的微博指称项</a:t>
              </a:r>
              <a:r>
                <a:rPr lang="en-US" altLang="zh-CN" sz="24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name</a:t>
              </a:r>
            </a:p>
          </p:txBody>
        </p:sp>
      </p:grpSp>
      <p:grpSp>
        <p:nvGrpSpPr>
          <p:cNvPr id="51" name="组合 50"/>
          <p:cNvGrpSpPr/>
          <p:nvPr/>
        </p:nvGrpSpPr>
        <p:grpSpPr>
          <a:xfrm>
            <a:off x="107504" y="3912577"/>
            <a:ext cx="4320481" cy="1388631"/>
            <a:chOff x="813438" y="1489906"/>
            <a:chExt cx="7923213" cy="2153506"/>
          </a:xfrm>
        </p:grpSpPr>
        <p:sp>
          <p:nvSpPr>
            <p:cNvPr id="52" name="AutoShape 4"/>
            <p:cNvSpPr>
              <a:spLocks noChangeArrowheads="1"/>
            </p:cNvSpPr>
            <p:nvPr/>
          </p:nvSpPr>
          <p:spPr bwMode="gray">
            <a:xfrm>
              <a:off x="813438" y="1627287"/>
              <a:ext cx="7923213" cy="2016125"/>
            </a:xfrm>
            <a:prstGeom prst="roundRect">
              <a:avLst>
                <a:gd name="adj" fmla="val 10889"/>
              </a:avLst>
            </a:prstGeom>
            <a:gradFill rotWithShape="1">
              <a:gsLst>
                <a:gs pos="0">
                  <a:schemeClr val="bg1"/>
                </a:gs>
                <a:gs pos="100000">
                  <a:srgbClr val="99CCFF"/>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53" name="Rectangle 5"/>
            <p:cNvSpPr>
              <a:spLocks noChangeArrowheads="1"/>
            </p:cNvSpPr>
            <p:nvPr/>
          </p:nvSpPr>
          <p:spPr bwMode="gray">
            <a:xfrm>
              <a:off x="948375" y="1489906"/>
              <a:ext cx="7777161" cy="214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a:lnSpc>
                  <a:spcPct val="150000"/>
                </a:lnSpc>
                <a:buBlip>
                  <a:blip r:embed="rId2"/>
                </a:buBlip>
              </a:pPr>
              <a:r>
                <a:rPr lang="zh-CN" altLang="en-US" sz="2400" b="1" i="0" dirty="0">
                  <a:solidFill>
                    <a:schemeClr val="tx1"/>
                  </a:solidFill>
                  <a:latin typeface="黑体" pitchFamily="49" charset="-122"/>
                  <a:ea typeface="黑体" pitchFamily="49" charset="-122"/>
                </a:rPr>
                <a:t>输出：</a:t>
              </a:r>
              <a:endParaRPr lang="en-US" altLang="zh-CN" sz="2400" b="1" i="0" dirty="0">
                <a:solidFill>
                  <a:schemeClr val="tx1"/>
                </a:solidFill>
                <a:latin typeface="黑体" pitchFamily="49" charset="-122"/>
                <a:ea typeface="黑体" pitchFamily="49" charset="-122"/>
              </a:endParaRPr>
            </a:p>
            <a:p>
              <a:r>
                <a:rPr lang="zh-CN" altLang="en-US" sz="2400" i="0" dirty="0">
                  <a:solidFill>
                    <a:schemeClr val="tx1"/>
                  </a:solidFill>
                  <a:latin typeface="黑体" pitchFamily="49" charset="-122"/>
                  <a:ea typeface="黑体" pitchFamily="49" charset="-122"/>
                </a:rPr>
                <a:t>知识库中实体名为</a:t>
              </a:r>
              <a:r>
                <a:rPr lang="en-US" altLang="zh-CN" sz="24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name</a:t>
              </a:r>
              <a:r>
                <a:rPr lang="zh-CN" altLang="en-US" sz="2400" i="0" dirty="0">
                  <a:solidFill>
                    <a:schemeClr val="tx1"/>
                  </a:solidFill>
                  <a:latin typeface="黑体" pitchFamily="49" charset="-122"/>
                  <a:ea typeface="黑体" pitchFamily="49" charset="-122"/>
                </a:rPr>
                <a:t>的</a:t>
              </a:r>
              <a:r>
                <a:rPr lang="en-US" altLang="zh-CN" sz="24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KB</a:t>
              </a:r>
              <a:r>
                <a:rPr lang="zh-CN" altLang="en-US" sz="2400" i="0" dirty="0">
                  <a:solidFill>
                    <a:schemeClr val="tx1"/>
                  </a:solidFill>
                  <a:latin typeface="黑体" pitchFamily="49" charset="-122"/>
                  <a:ea typeface="黑体" pitchFamily="49" charset="-122"/>
                </a:rPr>
                <a:t>号</a:t>
              </a:r>
            </a:p>
          </p:txBody>
        </p:sp>
      </p:grpSp>
      <p:grpSp>
        <p:nvGrpSpPr>
          <p:cNvPr id="61" name="组合 60"/>
          <p:cNvGrpSpPr/>
          <p:nvPr/>
        </p:nvGrpSpPr>
        <p:grpSpPr>
          <a:xfrm>
            <a:off x="5564211" y="686819"/>
            <a:ext cx="2957540" cy="5955352"/>
            <a:chOff x="5564211" y="686819"/>
            <a:chExt cx="2957540" cy="5955352"/>
          </a:xfrm>
        </p:grpSpPr>
        <p:grpSp>
          <p:nvGrpSpPr>
            <p:cNvPr id="62" name="组合 61"/>
            <p:cNvGrpSpPr/>
            <p:nvPr/>
          </p:nvGrpSpPr>
          <p:grpSpPr>
            <a:xfrm>
              <a:off x="5578475" y="980728"/>
              <a:ext cx="2943276" cy="5295526"/>
              <a:chOff x="5578475" y="980728"/>
              <a:chExt cx="2943276" cy="5295526"/>
            </a:xfrm>
          </p:grpSpPr>
          <p:grpSp>
            <p:nvGrpSpPr>
              <p:cNvPr id="65" name="组合 20"/>
              <p:cNvGrpSpPr>
                <a:grpSpLocks/>
              </p:cNvGrpSpPr>
              <p:nvPr/>
            </p:nvGrpSpPr>
            <p:grpSpPr bwMode="auto">
              <a:xfrm>
                <a:off x="5578475" y="1324818"/>
                <a:ext cx="2943276" cy="4696544"/>
                <a:chOff x="6009772" y="1126041"/>
                <a:chExt cx="2944199" cy="4696479"/>
              </a:xfrm>
            </p:grpSpPr>
            <p:sp>
              <p:nvSpPr>
                <p:cNvPr id="68" name="AutoShape 35"/>
                <p:cNvSpPr>
                  <a:spLocks noChangeArrowheads="1"/>
                </p:cNvSpPr>
                <p:nvPr/>
              </p:nvSpPr>
              <p:spPr bwMode="gray">
                <a:xfrm>
                  <a:off x="6011410" y="1126041"/>
                  <a:ext cx="2942561" cy="808027"/>
                </a:xfrm>
                <a:prstGeom prst="roundRect">
                  <a:avLst>
                    <a:gd name="adj" fmla="val 11921"/>
                  </a:avLst>
                </a:prstGeom>
                <a:ln>
                  <a:headEnd/>
                  <a:tailEnd/>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algn="ctr" fontAlgn="auto">
                    <a:spcBef>
                      <a:spcPts val="0"/>
                    </a:spcBef>
                    <a:spcAft>
                      <a:spcPts val="0"/>
                    </a:spcAft>
                    <a:defRPr/>
                  </a:pPr>
                  <a:r>
                    <a:rPr lang="zh-CN" altLang="en-US" sz="2000" i="0" dirty="0" smtClean="0">
                      <a:solidFill>
                        <a:schemeClr val="tx1"/>
                      </a:solidFill>
                      <a:latin typeface="黑体" panose="02010609060101010101" pitchFamily="49" charset="-122"/>
                      <a:ea typeface="黑体" panose="02010609060101010101" pitchFamily="49" charset="-122"/>
                    </a:rPr>
                    <a:t>知识库直接查找链接</a:t>
                  </a:r>
                  <a:endParaRPr lang="zh-CN" altLang="en-US" sz="2000" i="0" dirty="0">
                    <a:solidFill>
                      <a:schemeClr val="tx1"/>
                    </a:solidFill>
                    <a:latin typeface="黑体" panose="02010609060101010101" pitchFamily="49" charset="-122"/>
                    <a:ea typeface="黑体" panose="02010609060101010101" pitchFamily="49" charset="-122"/>
                  </a:endParaRPr>
                </a:p>
              </p:txBody>
            </p:sp>
            <p:sp>
              <p:nvSpPr>
                <p:cNvPr id="69" name="Line 39"/>
                <p:cNvSpPr>
                  <a:spLocks noChangeShapeType="1"/>
                </p:cNvSpPr>
                <p:nvPr/>
              </p:nvSpPr>
              <p:spPr bwMode="auto">
                <a:xfrm flipH="1">
                  <a:off x="7499314" y="1934068"/>
                  <a:ext cx="198" cy="498172"/>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a:lstStyle/>
                <a:p>
                  <a:pPr fontAlgn="auto">
                    <a:spcBef>
                      <a:spcPts val="0"/>
                    </a:spcBef>
                    <a:spcAft>
                      <a:spcPts val="0"/>
                    </a:spcAft>
                    <a:defRPr/>
                  </a:pPr>
                  <a:endParaRPr lang="zh-CN" altLang="en-US"/>
                </a:p>
              </p:txBody>
            </p:sp>
            <p:sp>
              <p:nvSpPr>
                <p:cNvPr id="70" name="AutoShape 40"/>
                <p:cNvSpPr>
                  <a:spLocks noChangeArrowheads="1"/>
                </p:cNvSpPr>
                <p:nvPr/>
              </p:nvSpPr>
              <p:spPr bwMode="gray">
                <a:xfrm>
                  <a:off x="6009772" y="2422167"/>
                  <a:ext cx="2942561" cy="808027"/>
                </a:xfrm>
                <a:prstGeom prst="roundRect">
                  <a:avLst>
                    <a:gd name="adj" fmla="val 11921"/>
                  </a:avLst>
                </a:prstGeom>
                <a:ln>
                  <a:headEnd/>
                  <a:tailEnd/>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algn="ctr" fontAlgn="auto">
                    <a:spcBef>
                      <a:spcPts val="0"/>
                    </a:spcBef>
                    <a:spcAft>
                      <a:spcPts val="0"/>
                    </a:spcAft>
                    <a:defRPr/>
                  </a:pPr>
                  <a:r>
                    <a:rPr lang="zh-CN" altLang="en-US" sz="2000" i="0" dirty="0" smtClean="0">
                      <a:solidFill>
                        <a:schemeClr val="tx1"/>
                      </a:solidFill>
                      <a:latin typeface="黑体" panose="02010609060101010101" pitchFamily="49" charset="-122"/>
                      <a:ea typeface="黑体" panose="02010609060101010101" pitchFamily="49" charset="-122"/>
                    </a:rPr>
                    <a:t>同义词表查找链接</a:t>
                  </a:r>
                  <a:endParaRPr lang="zh-CN" altLang="en-US" sz="2000" i="0" dirty="0">
                    <a:solidFill>
                      <a:schemeClr val="tx1"/>
                    </a:solidFill>
                    <a:latin typeface="黑体" panose="02010609060101010101" pitchFamily="49" charset="-122"/>
                    <a:ea typeface="黑体" panose="02010609060101010101" pitchFamily="49" charset="-122"/>
                  </a:endParaRPr>
                </a:p>
              </p:txBody>
            </p:sp>
            <p:sp>
              <p:nvSpPr>
                <p:cNvPr id="71" name="AutoShape 35"/>
                <p:cNvSpPr>
                  <a:spLocks noChangeArrowheads="1"/>
                </p:cNvSpPr>
                <p:nvPr/>
              </p:nvSpPr>
              <p:spPr bwMode="gray">
                <a:xfrm>
                  <a:off x="6009772" y="3733425"/>
                  <a:ext cx="2942561" cy="785801"/>
                </a:xfrm>
                <a:prstGeom prst="roundRect">
                  <a:avLst>
                    <a:gd name="adj" fmla="val 11921"/>
                  </a:avLst>
                </a:prstGeom>
                <a:ln>
                  <a:headEnd/>
                  <a:tailEnd/>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algn="ctr" fontAlgn="auto">
                    <a:spcBef>
                      <a:spcPts val="0"/>
                    </a:spcBef>
                    <a:spcAft>
                      <a:spcPts val="0"/>
                    </a:spcAft>
                    <a:defRPr/>
                  </a:pPr>
                  <a:r>
                    <a:rPr lang="zh-CN" altLang="en-US" sz="2000" i="0" dirty="0" smtClean="0">
                      <a:solidFill>
                        <a:schemeClr val="tx1"/>
                      </a:solidFill>
                      <a:latin typeface="黑体" panose="02010609060101010101" pitchFamily="49" charset="-122"/>
                      <a:ea typeface="黑体" panose="02010609060101010101" pitchFamily="49" charset="-122"/>
                    </a:rPr>
                    <a:t>采用改进的拼音编辑</a:t>
                  </a:r>
                  <a:endParaRPr lang="en-US" altLang="zh-CN" sz="2000" i="0" dirty="0" smtClean="0">
                    <a:solidFill>
                      <a:schemeClr val="tx1"/>
                    </a:solidFill>
                    <a:latin typeface="黑体" panose="02010609060101010101" pitchFamily="49" charset="-122"/>
                    <a:ea typeface="黑体" panose="02010609060101010101" pitchFamily="49" charset="-122"/>
                  </a:endParaRPr>
                </a:p>
                <a:p>
                  <a:pPr algn="ctr" fontAlgn="auto">
                    <a:spcBef>
                      <a:spcPts val="0"/>
                    </a:spcBef>
                    <a:spcAft>
                      <a:spcPts val="0"/>
                    </a:spcAft>
                    <a:defRPr/>
                  </a:pPr>
                  <a:r>
                    <a:rPr lang="zh-CN" altLang="en-US" sz="2000" i="0" dirty="0" smtClean="0">
                      <a:solidFill>
                        <a:schemeClr val="tx1"/>
                      </a:solidFill>
                      <a:latin typeface="黑体" panose="02010609060101010101" pitchFamily="49" charset="-122"/>
                      <a:ea typeface="黑体" panose="02010609060101010101" pitchFamily="49" charset="-122"/>
                    </a:rPr>
                    <a:t>距离算法查找链接</a:t>
                  </a:r>
                  <a:endParaRPr lang="zh-CN" altLang="en-US" sz="2000" i="0" dirty="0">
                    <a:solidFill>
                      <a:schemeClr val="tx1"/>
                    </a:solidFill>
                    <a:latin typeface="黑体" panose="02010609060101010101" pitchFamily="49" charset="-122"/>
                    <a:ea typeface="黑体" panose="02010609060101010101" pitchFamily="49" charset="-122"/>
                  </a:endParaRPr>
                </a:p>
              </p:txBody>
            </p:sp>
            <p:sp>
              <p:nvSpPr>
                <p:cNvPr id="72" name="Line 39"/>
                <p:cNvSpPr>
                  <a:spLocks noChangeShapeType="1"/>
                </p:cNvSpPr>
                <p:nvPr/>
              </p:nvSpPr>
              <p:spPr bwMode="auto">
                <a:xfrm flipH="1">
                  <a:off x="7465966" y="4526320"/>
                  <a:ext cx="1067" cy="481535"/>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a:lstStyle/>
                <a:p>
                  <a:pPr fontAlgn="auto">
                    <a:spcBef>
                      <a:spcPts val="0"/>
                    </a:spcBef>
                    <a:spcAft>
                      <a:spcPts val="0"/>
                    </a:spcAft>
                    <a:defRPr/>
                  </a:pPr>
                  <a:endParaRPr lang="zh-CN" altLang="en-US"/>
                </a:p>
              </p:txBody>
            </p:sp>
            <p:sp>
              <p:nvSpPr>
                <p:cNvPr id="73" name="Line 39"/>
                <p:cNvSpPr>
                  <a:spLocks noChangeShapeType="1"/>
                </p:cNvSpPr>
                <p:nvPr/>
              </p:nvSpPr>
              <p:spPr bwMode="auto">
                <a:xfrm flipH="1">
                  <a:off x="7465966" y="3220267"/>
                  <a:ext cx="1067" cy="525858"/>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a:lstStyle/>
                <a:p>
                  <a:pPr fontAlgn="auto">
                    <a:spcBef>
                      <a:spcPts val="0"/>
                    </a:spcBef>
                    <a:spcAft>
                      <a:spcPts val="0"/>
                    </a:spcAft>
                    <a:defRPr/>
                  </a:pPr>
                  <a:endParaRPr lang="zh-CN" altLang="en-US"/>
                </a:p>
              </p:txBody>
            </p:sp>
            <p:sp>
              <p:nvSpPr>
                <p:cNvPr id="74" name="AutoShape 40"/>
                <p:cNvSpPr>
                  <a:spLocks noChangeArrowheads="1"/>
                </p:cNvSpPr>
                <p:nvPr/>
              </p:nvSpPr>
              <p:spPr bwMode="gray">
                <a:xfrm>
                  <a:off x="6009772" y="5030369"/>
                  <a:ext cx="2942561" cy="792151"/>
                </a:xfrm>
                <a:prstGeom prst="roundRect">
                  <a:avLst>
                    <a:gd name="adj" fmla="val 11921"/>
                  </a:avLst>
                </a:prstGeom>
                <a:ln>
                  <a:headEnd/>
                  <a:tailEnd/>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algn="ctr" fontAlgn="auto">
                    <a:spcBef>
                      <a:spcPts val="0"/>
                    </a:spcBef>
                    <a:spcAft>
                      <a:spcPts val="0"/>
                    </a:spcAft>
                    <a:defRPr/>
                  </a:pPr>
                  <a:r>
                    <a:rPr lang="zh-CN" altLang="en-US" sz="2000" i="0" dirty="0" smtClean="0">
                      <a:solidFill>
                        <a:schemeClr val="tx1"/>
                      </a:solidFill>
                      <a:latin typeface="黑体" panose="02010609060101010101" pitchFamily="49" charset="-122"/>
                      <a:ea typeface="黑体" panose="02010609060101010101" pitchFamily="49" charset="-122"/>
                    </a:rPr>
                    <a:t>采用后缀词表匹配法</a:t>
                  </a:r>
                  <a:endParaRPr lang="en-US" altLang="zh-CN" sz="2000" i="0" dirty="0" smtClean="0">
                    <a:solidFill>
                      <a:schemeClr val="tx1"/>
                    </a:solidFill>
                    <a:latin typeface="黑体" panose="02010609060101010101" pitchFamily="49" charset="-122"/>
                    <a:ea typeface="黑体" panose="02010609060101010101" pitchFamily="49" charset="-122"/>
                  </a:endParaRPr>
                </a:p>
                <a:p>
                  <a:pPr algn="ctr" fontAlgn="auto">
                    <a:spcBef>
                      <a:spcPts val="0"/>
                    </a:spcBef>
                    <a:spcAft>
                      <a:spcPts val="0"/>
                    </a:spcAft>
                    <a:defRPr/>
                  </a:pPr>
                  <a:r>
                    <a:rPr lang="zh-CN" altLang="en-US" sz="2000" i="0" dirty="0" smtClean="0">
                      <a:solidFill>
                        <a:schemeClr val="tx1"/>
                      </a:solidFill>
                      <a:latin typeface="黑体" panose="02010609060101010101" pitchFamily="49" charset="-122"/>
                      <a:ea typeface="黑体" panose="02010609060101010101" pitchFamily="49" charset="-122"/>
                    </a:rPr>
                    <a:t>查找链接</a:t>
                  </a:r>
                  <a:endParaRPr lang="zh-CN" altLang="en-US" sz="2000" i="0" dirty="0">
                    <a:solidFill>
                      <a:schemeClr val="tx1"/>
                    </a:solidFill>
                    <a:latin typeface="黑体" panose="02010609060101010101" pitchFamily="49" charset="-122"/>
                    <a:ea typeface="黑体" panose="02010609060101010101" pitchFamily="49" charset="-122"/>
                  </a:endParaRPr>
                </a:p>
              </p:txBody>
            </p:sp>
            <p:sp>
              <p:nvSpPr>
                <p:cNvPr id="75" name="TextBox 18"/>
                <p:cNvSpPr txBox="1">
                  <a:spLocks noChangeArrowheads="1"/>
                </p:cNvSpPr>
                <p:nvPr/>
              </p:nvSpPr>
              <p:spPr bwMode="auto">
                <a:xfrm>
                  <a:off x="7466836" y="1996778"/>
                  <a:ext cx="1108344" cy="369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1"/>
                      </a:solidFill>
                      <a:latin typeface="Verdana" pitchFamily="34" charset="0"/>
                      <a:cs typeface="Arial" pitchFamily="34" charset="0"/>
                    </a:defRPr>
                  </a:lvl1pPr>
                  <a:lvl2pPr marL="742950" indent="-285750" eaLnBrk="0" hangingPunct="0">
                    <a:spcBef>
                      <a:spcPct val="20000"/>
                    </a:spcBef>
                    <a:buClr>
                      <a:schemeClr val="accent1"/>
                    </a:buClr>
                    <a:buFont typeface="Wingdings" pitchFamily="2" charset="2"/>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ClrTx/>
                    <a:buFontTx/>
                    <a:buNone/>
                  </a:pPr>
                  <a:r>
                    <a:rPr lang="zh-CN" altLang="en-US" sz="1800" b="0" dirty="0">
                      <a:latin typeface="黑体" pitchFamily="49" charset="-122"/>
                      <a:ea typeface="黑体" pitchFamily="49" charset="-122"/>
                    </a:rPr>
                    <a:t>没有</a:t>
                  </a:r>
                  <a:r>
                    <a:rPr lang="zh-CN" altLang="en-US" sz="1800" b="0" dirty="0" smtClean="0">
                      <a:latin typeface="黑体" pitchFamily="49" charset="-122"/>
                      <a:ea typeface="黑体" pitchFamily="49" charset="-122"/>
                    </a:rPr>
                    <a:t>找到</a:t>
                  </a:r>
                  <a:endParaRPr lang="zh-CN" altLang="en-US" sz="1800" b="0" dirty="0">
                    <a:latin typeface="黑体" pitchFamily="49" charset="-122"/>
                    <a:ea typeface="黑体" pitchFamily="49" charset="-122"/>
                  </a:endParaRPr>
                </a:p>
              </p:txBody>
            </p:sp>
            <p:sp>
              <p:nvSpPr>
                <p:cNvPr id="76" name="TextBox 67"/>
                <p:cNvSpPr txBox="1">
                  <a:spLocks noChangeArrowheads="1"/>
                </p:cNvSpPr>
                <p:nvPr/>
              </p:nvSpPr>
              <p:spPr bwMode="auto">
                <a:xfrm>
                  <a:off x="7466836" y="3292904"/>
                  <a:ext cx="1108344" cy="369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1"/>
                      </a:solidFill>
                      <a:latin typeface="Verdana" pitchFamily="34" charset="0"/>
                      <a:cs typeface="Arial" pitchFamily="34" charset="0"/>
                    </a:defRPr>
                  </a:lvl1pPr>
                  <a:lvl2pPr marL="742950" indent="-285750" eaLnBrk="0" hangingPunct="0">
                    <a:spcBef>
                      <a:spcPct val="20000"/>
                    </a:spcBef>
                    <a:buClr>
                      <a:schemeClr val="accent1"/>
                    </a:buClr>
                    <a:buFont typeface="Wingdings" pitchFamily="2" charset="2"/>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ClrTx/>
                    <a:buFontTx/>
                    <a:buNone/>
                  </a:pPr>
                  <a:r>
                    <a:rPr lang="zh-CN" altLang="en-US" sz="1800" b="0" dirty="0">
                      <a:latin typeface="黑体" pitchFamily="49" charset="-122"/>
                      <a:ea typeface="黑体" pitchFamily="49" charset="-122"/>
                    </a:rPr>
                    <a:t>没有</a:t>
                  </a:r>
                  <a:r>
                    <a:rPr lang="zh-CN" altLang="en-US" sz="1800" b="0" dirty="0" smtClean="0">
                      <a:latin typeface="黑体" pitchFamily="49" charset="-122"/>
                      <a:ea typeface="黑体" pitchFamily="49" charset="-122"/>
                    </a:rPr>
                    <a:t>找到</a:t>
                  </a:r>
                  <a:endParaRPr lang="zh-CN" altLang="en-US" sz="1800" b="0" dirty="0">
                    <a:latin typeface="黑体" pitchFamily="49" charset="-122"/>
                    <a:ea typeface="黑体" pitchFamily="49" charset="-122"/>
                  </a:endParaRPr>
                </a:p>
              </p:txBody>
            </p:sp>
            <p:sp>
              <p:nvSpPr>
                <p:cNvPr id="77" name="TextBox 68"/>
                <p:cNvSpPr txBox="1">
                  <a:spLocks noChangeArrowheads="1"/>
                </p:cNvSpPr>
                <p:nvPr/>
              </p:nvSpPr>
              <p:spPr bwMode="auto">
                <a:xfrm>
                  <a:off x="7466836" y="4589030"/>
                  <a:ext cx="1108344" cy="369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Font typeface="Wingdings" pitchFamily="2" charset="2"/>
                    <a:buChar char="v"/>
                    <a:defRPr sz="2800" b="1">
                      <a:solidFill>
                        <a:schemeClr val="tx1"/>
                      </a:solidFill>
                      <a:latin typeface="Verdana" pitchFamily="34" charset="0"/>
                      <a:cs typeface="Arial" pitchFamily="34" charset="0"/>
                    </a:defRPr>
                  </a:lvl1pPr>
                  <a:lvl2pPr marL="742950" indent="-285750" eaLnBrk="0" hangingPunct="0">
                    <a:spcBef>
                      <a:spcPct val="20000"/>
                    </a:spcBef>
                    <a:buClr>
                      <a:schemeClr val="accent1"/>
                    </a:buClr>
                    <a:buFont typeface="Wingdings" pitchFamily="2" charset="2"/>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ClrTx/>
                    <a:buFontTx/>
                    <a:buNone/>
                  </a:pPr>
                  <a:r>
                    <a:rPr lang="zh-CN" altLang="en-US" sz="1800" b="0" dirty="0">
                      <a:latin typeface="黑体" pitchFamily="49" charset="-122"/>
                      <a:ea typeface="黑体" pitchFamily="49" charset="-122"/>
                    </a:rPr>
                    <a:t>没有</a:t>
                  </a:r>
                  <a:r>
                    <a:rPr lang="zh-CN" altLang="en-US" sz="1800" b="0" dirty="0" smtClean="0">
                      <a:latin typeface="黑体" pitchFamily="49" charset="-122"/>
                      <a:ea typeface="黑体" pitchFamily="49" charset="-122"/>
                    </a:rPr>
                    <a:t>找到</a:t>
                  </a:r>
                  <a:endParaRPr lang="zh-CN" altLang="en-US" sz="1800" b="0" dirty="0">
                    <a:latin typeface="黑体" pitchFamily="49" charset="-122"/>
                    <a:ea typeface="黑体" pitchFamily="49" charset="-122"/>
                  </a:endParaRPr>
                </a:p>
              </p:txBody>
            </p:sp>
          </p:grpSp>
          <p:sp>
            <p:nvSpPr>
              <p:cNvPr id="66" name="Line 39"/>
              <p:cNvSpPr>
                <a:spLocks noChangeShapeType="1"/>
              </p:cNvSpPr>
              <p:nvPr/>
            </p:nvSpPr>
            <p:spPr bwMode="auto">
              <a:xfrm>
                <a:off x="7067748" y="980728"/>
                <a:ext cx="0" cy="360040"/>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a:lstStyle/>
              <a:p>
                <a:pPr fontAlgn="auto">
                  <a:spcBef>
                    <a:spcPts val="0"/>
                  </a:spcBef>
                  <a:spcAft>
                    <a:spcPts val="0"/>
                  </a:spcAft>
                  <a:defRPr/>
                </a:pPr>
                <a:endParaRPr lang="zh-CN" altLang="en-US"/>
              </a:p>
            </p:txBody>
          </p:sp>
          <p:sp>
            <p:nvSpPr>
              <p:cNvPr id="67" name="Line 39"/>
              <p:cNvSpPr>
                <a:spLocks noChangeShapeType="1"/>
              </p:cNvSpPr>
              <p:nvPr/>
            </p:nvSpPr>
            <p:spPr bwMode="auto">
              <a:xfrm flipH="1">
                <a:off x="7034211" y="6027165"/>
                <a:ext cx="18528" cy="249089"/>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a:lstStyle/>
              <a:p>
                <a:pPr fontAlgn="auto">
                  <a:spcBef>
                    <a:spcPts val="0"/>
                  </a:spcBef>
                  <a:spcAft>
                    <a:spcPts val="0"/>
                  </a:spcAft>
                  <a:defRPr/>
                </a:pPr>
                <a:endParaRPr lang="zh-CN" altLang="en-US"/>
              </a:p>
            </p:txBody>
          </p:sp>
        </p:grpSp>
        <p:sp>
          <p:nvSpPr>
            <p:cNvPr id="63" name="流程图: 数据 62"/>
            <p:cNvSpPr/>
            <p:nvPr/>
          </p:nvSpPr>
          <p:spPr bwMode="auto">
            <a:xfrm>
              <a:off x="5580112" y="686819"/>
              <a:ext cx="2940001" cy="365917"/>
            </a:xfrm>
            <a:prstGeom prst="flowChartInputOutput">
              <a:avLst/>
            </a:prstGeom>
            <a:ln>
              <a:headEnd type="none" w="med" len="med"/>
              <a:tailEnd type="triangl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indent="-342900" algn="ctr" eaLnBrk="0" hangingPunct="0">
                <a:lnSpc>
                  <a:spcPct val="90000"/>
                </a:lnSpc>
                <a:spcBef>
                  <a:spcPct val="20000"/>
                </a:spcBef>
                <a:buClr>
                  <a:schemeClr val="hlink"/>
                </a:buClr>
              </a:pPr>
              <a:r>
                <a:rPr lang="zh-CN" altLang="en-US" sz="2000" b="0" dirty="0" smtClean="0">
                  <a:latin typeface="黑体" pitchFamily="49" charset="-122"/>
                  <a:ea typeface="黑体" pitchFamily="49" charset="-122"/>
                </a:rPr>
                <a:t>输入</a:t>
              </a:r>
            </a:p>
            <a:p>
              <a: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pPr>
              <a:endParaRPr kumimoji="0" lang="zh-CN" altLang="en-US" sz="2400" b="1" i="0" u="none" strike="noStrike" cap="none" normalizeH="0" baseline="0" dirty="0" smtClean="0">
                <a:ln>
                  <a:noFill/>
                </a:ln>
                <a:solidFill>
                  <a:schemeClr val="tx1"/>
                </a:solidFill>
                <a:effectLst/>
                <a:latin typeface="Verdana" pitchFamily="34" charset="0"/>
                <a:cs typeface="Arial" pitchFamily="34" charset="0"/>
              </a:endParaRPr>
            </a:p>
          </p:txBody>
        </p:sp>
        <p:sp>
          <p:nvSpPr>
            <p:cNvPr id="64" name="流程图: 数据 63"/>
            <p:cNvSpPr/>
            <p:nvPr/>
          </p:nvSpPr>
          <p:spPr bwMode="auto">
            <a:xfrm>
              <a:off x="5564211" y="6276254"/>
              <a:ext cx="2940001" cy="365917"/>
            </a:xfrm>
            <a:prstGeom prst="flowChartInputOutput">
              <a:avLst/>
            </a:prstGeom>
            <a:ln>
              <a:headEnd type="none" w="med" len="med"/>
              <a:tailEnd type="triangl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pPr>
              <a:r>
                <a:rPr kumimoji="0" lang="zh-CN" altLang="en-US" sz="2000" b="1" i="0" u="none" strike="noStrike" cap="none" normalizeH="0" baseline="0" dirty="0" smtClean="0">
                  <a:ln>
                    <a:noFill/>
                  </a:ln>
                  <a:solidFill>
                    <a:schemeClr val="tx1"/>
                  </a:solidFill>
                  <a:effectLst/>
                  <a:latin typeface="Verdana" pitchFamily="34" charset="0"/>
                  <a:cs typeface="Arial" pitchFamily="34" charset="0"/>
                </a:rPr>
                <a:t>输出</a:t>
              </a:r>
            </a:p>
          </p:txBody>
        </p:sp>
      </p:grpSp>
    </p:spTree>
    <p:extLst>
      <p:ext uri="{BB962C8B-B14F-4D97-AF65-F5344CB8AC3E}">
        <p14:creationId xmlns:p14="http://schemas.microsoft.com/office/powerpoint/2010/main" val="289628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500"/>
                                        <p:tgtEl>
                                          <p:spTgt spid="5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50888" y="404664"/>
            <a:ext cx="7086600" cy="648072"/>
          </a:xfrm>
        </p:spPr>
        <p:txBody>
          <a:bodyPr/>
          <a:lstStyle/>
          <a:p>
            <a:pPr>
              <a:lnSpc>
                <a:spcPct val="150000"/>
              </a:lnSpc>
            </a:pPr>
            <a:r>
              <a:rPr lang="en-US" altLang="zh-CN" dirty="0" smtClean="0">
                <a:latin typeface="黑体" panose="02010609060101010101" pitchFamily="49" charset="-122"/>
                <a:ea typeface="黑体" panose="02010609060101010101" pitchFamily="49" charset="-122"/>
              </a:rPr>
              <a:t/>
            </a:r>
            <a:br>
              <a:rPr lang="en-US" altLang="zh-CN" dirty="0" smtClean="0">
                <a:latin typeface="黑体" panose="02010609060101010101" pitchFamily="49" charset="-122"/>
                <a:ea typeface="黑体" panose="02010609060101010101" pitchFamily="49" charset="-122"/>
              </a:rPr>
            </a:br>
            <a:r>
              <a:rPr lang="zh-CN" altLang="en-US" dirty="0" smtClean="0">
                <a:latin typeface="黑体" panose="02010609060101010101" pitchFamily="49" charset="-122"/>
                <a:ea typeface="黑体" panose="02010609060101010101" pitchFamily="49" charset="-122"/>
              </a:rPr>
              <a:t>方法</a:t>
            </a:r>
            <a:r>
              <a:rPr lang="zh-CN" altLang="en-US" dirty="0">
                <a:latin typeface="黑体" panose="02010609060101010101" pitchFamily="49" charset="-122"/>
                <a:ea typeface="黑体" panose="02010609060101010101" pitchFamily="49" charset="-122"/>
              </a:rPr>
              <a:t>实现流程 </a:t>
            </a: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实体</a:t>
            </a:r>
            <a:r>
              <a:rPr lang="zh-CN" altLang="en-US" sz="2400" dirty="0" smtClean="0">
                <a:latin typeface="黑体" panose="02010609060101010101" pitchFamily="49" charset="-122"/>
                <a:ea typeface="黑体" panose="02010609060101010101" pitchFamily="49" charset="-122"/>
              </a:rPr>
              <a:t>链接</a:t>
            </a:r>
            <a:r>
              <a:rPr lang="en-US" altLang="zh-CN" sz="2400" dirty="0" smtClean="0">
                <a:latin typeface="黑体" panose="02010609060101010101" pitchFamily="49" charset="-122"/>
                <a:ea typeface="黑体" panose="02010609060101010101" pitchFamily="49" charset="-122"/>
              </a:rPr>
              <a:t/>
            </a:r>
            <a:br>
              <a:rPr lang="en-US" altLang="zh-CN" sz="2400" dirty="0" smtClean="0">
                <a:latin typeface="黑体" panose="02010609060101010101" pitchFamily="49" charset="-122"/>
                <a:ea typeface="黑体" panose="02010609060101010101" pitchFamily="49" charset="-122"/>
              </a:rPr>
            </a:br>
            <a:endParaRPr lang="zh-CN" altLang="en-US" dirty="0" smtClean="0"/>
          </a:p>
        </p:txBody>
      </p:sp>
      <p:sp>
        <p:nvSpPr>
          <p:cNvPr id="3" name="内容占位符 2"/>
          <p:cNvSpPr>
            <a:spLocks noGrp="1"/>
          </p:cNvSpPr>
          <p:nvPr>
            <p:ph idx="1"/>
          </p:nvPr>
        </p:nvSpPr>
        <p:spPr>
          <a:xfrm>
            <a:off x="457200" y="1772816"/>
            <a:ext cx="8229600" cy="4551784"/>
          </a:xfrm>
        </p:spPr>
        <p:txBody>
          <a:bodyPr/>
          <a:lstStyle/>
          <a:p>
            <a:pPr marL="0" indent="0">
              <a:lnSpc>
                <a:spcPct val="150000"/>
              </a:lnSpc>
              <a:buNone/>
            </a:pPr>
            <a:endParaRPr lang="en-US" altLang="zh-CN" dirty="0" smtClean="0">
              <a:latin typeface="宋体" panose="02010600030101010101" pitchFamily="2" charset="-122"/>
              <a:ea typeface="宋体" panose="02010600030101010101" pitchFamily="2" charset="-122"/>
            </a:endParaRPr>
          </a:p>
          <a:p>
            <a:pPr marL="0" indent="0">
              <a:lnSpc>
                <a:spcPct val="150000"/>
              </a:lnSpc>
              <a:buNone/>
            </a:pPr>
            <a:endParaRPr lang="en-US" altLang="zh-CN" dirty="0">
              <a:latin typeface="宋体" panose="02010600030101010101" pitchFamily="2" charset="-122"/>
              <a:ea typeface="宋体" panose="02010600030101010101" pitchFamily="2" charset="-122"/>
            </a:endParaRPr>
          </a:p>
          <a:p>
            <a:pPr marL="0" indent="0">
              <a:buNone/>
            </a:pPr>
            <a:endParaRPr lang="en-US" altLang="zh-CN" dirty="0" smtClean="0">
              <a:latin typeface="宋体" panose="02010600030101010101" pitchFamily="2" charset="-122"/>
              <a:ea typeface="宋体" panose="02010600030101010101" pitchFamily="2" charset="-122"/>
            </a:endParaRPr>
          </a:p>
          <a:p>
            <a:pPr marL="0" indent="0">
              <a:buNone/>
            </a:pPr>
            <a:endParaRPr lang="en-US" altLang="zh-CN" dirty="0">
              <a:latin typeface="宋体" panose="02010600030101010101" pitchFamily="2" charset="-122"/>
              <a:ea typeface="宋体" panose="02010600030101010101" pitchFamily="2" charset="-122"/>
            </a:endParaRPr>
          </a:p>
          <a:p>
            <a:pPr marL="0" indent="0">
              <a:buNone/>
            </a:pPr>
            <a:endParaRPr lang="en-US" altLang="zh-CN" dirty="0" smtClean="0">
              <a:latin typeface="宋体" panose="02010600030101010101" pitchFamily="2" charset="-122"/>
              <a:ea typeface="宋体" panose="02010600030101010101" pitchFamily="2" charset="-122"/>
            </a:endParaRPr>
          </a:p>
        </p:txBody>
      </p:sp>
      <p:sp>
        <p:nvSpPr>
          <p:cNvPr id="5" name="Rectangle 2"/>
          <p:cNvSpPr txBox="1">
            <a:spLocks noChangeArrowheads="1"/>
          </p:cNvSpPr>
          <p:nvPr/>
        </p:nvSpPr>
        <p:spPr bwMode="auto">
          <a:xfrm>
            <a:off x="198240" y="908720"/>
            <a:ext cx="708660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Verdana" pitchFamily="34" charset="0"/>
                <a:cs typeface="Arial" pitchFamily="34" charset="0"/>
              </a:defRPr>
            </a:lvl2pPr>
            <a:lvl3pPr algn="l" rtl="0" eaLnBrk="0" fontAlgn="base" hangingPunct="0">
              <a:spcBef>
                <a:spcPct val="0"/>
              </a:spcBef>
              <a:spcAft>
                <a:spcPct val="0"/>
              </a:spcAft>
              <a:defRPr sz="2800" b="1">
                <a:solidFill>
                  <a:schemeClr val="tx2"/>
                </a:solidFill>
                <a:latin typeface="Verdana" pitchFamily="34" charset="0"/>
                <a:cs typeface="Arial" pitchFamily="34" charset="0"/>
              </a:defRPr>
            </a:lvl3pPr>
            <a:lvl4pPr algn="l" rtl="0" eaLnBrk="0" fontAlgn="base" hangingPunct="0">
              <a:spcBef>
                <a:spcPct val="0"/>
              </a:spcBef>
              <a:spcAft>
                <a:spcPct val="0"/>
              </a:spcAft>
              <a:defRPr sz="2800" b="1">
                <a:solidFill>
                  <a:schemeClr val="tx2"/>
                </a:solidFill>
                <a:latin typeface="Verdana" pitchFamily="34" charset="0"/>
                <a:cs typeface="Arial" pitchFamily="34" charset="0"/>
              </a:defRPr>
            </a:lvl4pPr>
            <a:lvl5pPr algn="l" rtl="0" eaLnBrk="0" fontAlgn="base" hangingPunct="0">
              <a:spcBef>
                <a:spcPct val="0"/>
              </a:spcBef>
              <a:spcAft>
                <a:spcPct val="0"/>
              </a:spcAft>
              <a:defRPr sz="2800" b="1">
                <a:solidFill>
                  <a:schemeClr val="tx2"/>
                </a:solidFill>
                <a:latin typeface="Verdana" pitchFamily="34" charset="0"/>
                <a:cs typeface="Arial" pitchFamily="34" charset="0"/>
              </a:defRPr>
            </a:lvl5pPr>
            <a:lvl6pPr marL="457200" algn="l" rtl="0" eaLnBrk="0" fontAlgn="base" hangingPunct="0">
              <a:spcBef>
                <a:spcPct val="0"/>
              </a:spcBef>
              <a:spcAft>
                <a:spcPct val="0"/>
              </a:spcAft>
              <a:defRPr sz="2800" b="1">
                <a:solidFill>
                  <a:schemeClr val="tx2"/>
                </a:solidFill>
                <a:latin typeface="Verdana" pitchFamily="34" charset="0"/>
                <a:cs typeface="Arial" pitchFamily="34" charset="0"/>
              </a:defRPr>
            </a:lvl6pPr>
            <a:lvl7pPr marL="914400" algn="l" rtl="0" eaLnBrk="0" fontAlgn="base" hangingPunct="0">
              <a:spcBef>
                <a:spcPct val="0"/>
              </a:spcBef>
              <a:spcAft>
                <a:spcPct val="0"/>
              </a:spcAft>
              <a:defRPr sz="2800" b="1">
                <a:solidFill>
                  <a:schemeClr val="tx2"/>
                </a:solidFill>
                <a:latin typeface="Verdana" pitchFamily="34" charset="0"/>
                <a:cs typeface="Arial" pitchFamily="34" charset="0"/>
              </a:defRPr>
            </a:lvl7pPr>
            <a:lvl8pPr marL="1371600" algn="l" rtl="0" eaLnBrk="0" fontAlgn="base" hangingPunct="0">
              <a:spcBef>
                <a:spcPct val="0"/>
              </a:spcBef>
              <a:spcAft>
                <a:spcPct val="0"/>
              </a:spcAft>
              <a:defRPr sz="2800" b="1">
                <a:solidFill>
                  <a:schemeClr val="tx2"/>
                </a:solidFill>
                <a:latin typeface="Verdana" pitchFamily="34" charset="0"/>
                <a:cs typeface="Arial" pitchFamily="34" charset="0"/>
              </a:defRPr>
            </a:lvl8pPr>
            <a:lvl9pPr marL="1828800" algn="l" rtl="0" eaLnBrk="0" fontAlgn="base" hangingPunct="0">
              <a:spcBef>
                <a:spcPct val="0"/>
              </a:spcBef>
              <a:spcAft>
                <a:spcPct val="0"/>
              </a:spcAft>
              <a:defRPr sz="2800" b="1">
                <a:solidFill>
                  <a:schemeClr val="tx2"/>
                </a:solidFill>
                <a:latin typeface="Verdana" pitchFamily="34" charset="0"/>
                <a:cs typeface="Arial" pitchFamily="34" charset="0"/>
              </a:defRPr>
            </a:lvl9pPr>
          </a:lstStyle>
          <a:p>
            <a:pPr>
              <a:lnSpc>
                <a:spcPct val="150000"/>
              </a:lnSpc>
            </a:pPr>
            <a:r>
              <a:rPr lang="en-US" altLang="zh-CN" kern="0" dirty="0" smtClean="0">
                <a:latin typeface="黑体" panose="02010609060101010101" pitchFamily="49" charset="-122"/>
                <a:ea typeface="黑体" panose="02010609060101010101" pitchFamily="49" charset="-122"/>
              </a:rPr>
              <a:t/>
            </a:r>
            <a:br>
              <a:rPr lang="en-US" altLang="zh-CN" kern="0" dirty="0" smtClean="0">
                <a:latin typeface="黑体" panose="02010609060101010101" pitchFamily="49" charset="-122"/>
                <a:ea typeface="黑体" panose="02010609060101010101" pitchFamily="49" charset="-122"/>
              </a:rPr>
            </a:br>
            <a:r>
              <a:rPr lang="zh-CN" altLang="en-US" sz="2400" kern="0" dirty="0" smtClean="0">
                <a:latin typeface="黑体" panose="02010609060101010101" pitchFamily="49" charset="-122"/>
                <a:ea typeface="黑体" panose="02010609060101010101" pitchFamily="49" charset="-122"/>
              </a:rPr>
              <a:t>改进的拼音编辑距离算法</a:t>
            </a:r>
            <a:r>
              <a:rPr lang="en-US" altLang="zh-CN" sz="2400" kern="0" dirty="0" smtClean="0">
                <a:latin typeface="黑体" panose="02010609060101010101" pitchFamily="49" charset="-122"/>
                <a:ea typeface="黑体" panose="02010609060101010101" pitchFamily="49" charset="-122"/>
              </a:rPr>
              <a:t/>
            </a:r>
            <a:br>
              <a:rPr lang="en-US" altLang="zh-CN" sz="2400" kern="0" dirty="0" smtClean="0">
                <a:latin typeface="黑体" panose="02010609060101010101" pitchFamily="49" charset="-122"/>
                <a:ea typeface="黑体" panose="02010609060101010101" pitchFamily="49" charset="-122"/>
              </a:rPr>
            </a:br>
            <a:endParaRPr lang="zh-CN" altLang="en-US" kern="0" dirty="0" smtClean="0"/>
          </a:p>
        </p:txBody>
      </p:sp>
      <p:grpSp>
        <p:nvGrpSpPr>
          <p:cNvPr id="6" name="组合 5"/>
          <p:cNvGrpSpPr/>
          <p:nvPr/>
        </p:nvGrpSpPr>
        <p:grpSpPr>
          <a:xfrm>
            <a:off x="606342" y="1488266"/>
            <a:ext cx="7920038" cy="1292662"/>
            <a:chOff x="551317" y="1012721"/>
            <a:chExt cx="7920038" cy="1177803"/>
          </a:xfrm>
        </p:grpSpPr>
        <p:sp>
          <p:nvSpPr>
            <p:cNvPr id="7" name="AutoShape 2"/>
            <p:cNvSpPr>
              <a:spLocks noChangeArrowheads="1"/>
            </p:cNvSpPr>
            <p:nvPr/>
          </p:nvSpPr>
          <p:spPr bwMode="gray">
            <a:xfrm>
              <a:off x="551317" y="1055948"/>
              <a:ext cx="7920038" cy="1107297"/>
            </a:xfrm>
            <a:prstGeom prst="roundRect">
              <a:avLst>
                <a:gd name="adj" fmla="val 10889"/>
              </a:avLst>
            </a:prstGeom>
            <a:gradFill rotWithShape="1">
              <a:gsLst>
                <a:gs pos="0">
                  <a:schemeClr val="bg1"/>
                </a:gs>
                <a:gs pos="100000">
                  <a:srgbClr val="FFCCCC"/>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8" name="Rectangle 3"/>
            <p:cNvSpPr>
              <a:spLocks noChangeArrowheads="1"/>
            </p:cNvSpPr>
            <p:nvPr/>
          </p:nvSpPr>
          <p:spPr bwMode="gray">
            <a:xfrm>
              <a:off x="655384" y="1012721"/>
              <a:ext cx="7662862" cy="1177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algn="l">
                <a:lnSpc>
                  <a:spcPct val="150000"/>
                </a:lnSpc>
                <a:buClr>
                  <a:srgbClr val="FF0000"/>
                </a:buClr>
                <a:buBlip>
                  <a:blip r:embed="rId2"/>
                </a:buBlip>
              </a:pPr>
              <a:r>
                <a:rPr lang="zh-CN" altLang="en-US" sz="2400" i="0" dirty="0" smtClean="0">
                  <a:solidFill>
                    <a:schemeClr val="tx2">
                      <a:lumMod val="60000"/>
                      <a:lumOff val="40000"/>
                    </a:schemeClr>
                  </a:solidFill>
                  <a:latin typeface="黑体" pitchFamily="49" charset="-122"/>
                  <a:ea typeface="黑体" pitchFamily="49" charset="-122"/>
                </a:rPr>
                <a:t>提出背景</a:t>
              </a:r>
              <a:endParaRPr lang="en-US" altLang="zh-CN" sz="2400" i="0" dirty="0" smtClean="0">
                <a:solidFill>
                  <a:schemeClr val="tx2">
                    <a:lumMod val="60000"/>
                    <a:lumOff val="40000"/>
                  </a:schemeClr>
                </a:solidFill>
                <a:latin typeface="黑体" pitchFamily="49" charset="-122"/>
                <a:ea typeface="黑体" pitchFamily="49" charset="-122"/>
              </a:endParaRPr>
            </a:p>
            <a:p>
              <a:pPr>
                <a:buClr>
                  <a:srgbClr val="FF0000"/>
                </a:buClr>
              </a:pPr>
              <a:r>
                <a:rPr lang="zh-CN" altLang="en-US" sz="2000" i="0" kern="0" dirty="0" smtClean="0">
                  <a:solidFill>
                    <a:srgbClr val="000000"/>
                  </a:solidFill>
                  <a:latin typeface="黑体" panose="02010609060101010101" pitchFamily="49" charset="-122"/>
                  <a:ea typeface="黑体" panose="02010609060101010101" pitchFamily="49" charset="-122"/>
                </a:rPr>
                <a:t>微</a:t>
              </a:r>
              <a:r>
                <a:rPr lang="zh-CN" altLang="en-US" sz="2000" i="0" kern="0" dirty="0">
                  <a:solidFill>
                    <a:srgbClr val="000000"/>
                  </a:solidFill>
                  <a:latin typeface="黑体" panose="02010609060101010101" pitchFamily="49" charset="-122"/>
                  <a:ea typeface="黑体" panose="02010609060101010101" pitchFamily="49" charset="-122"/>
                </a:rPr>
                <a:t>博具有很多噪声，针对错别字现象和外文人名音译时存在不一致</a:t>
              </a:r>
              <a:r>
                <a:rPr lang="zh-CN" altLang="en-US" sz="2000" i="0" kern="0" dirty="0" smtClean="0">
                  <a:solidFill>
                    <a:srgbClr val="000000"/>
                  </a:solidFill>
                  <a:latin typeface="黑体" panose="02010609060101010101" pitchFamily="49" charset="-122"/>
                  <a:ea typeface="黑体" panose="02010609060101010101" pitchFamily="49" charset="-122"/>
                </a:rPr>
                <a:t>问题</a:t>
              </a:r>
              <a:endParaRPr lang="zh-CN" altLang="en-US" sz="2200" i="0" dirty="0" smtClean="0">
                <a:solidFill>
                  <a:schemeClr val="tx1"/>
                </a:solidFill>
                <a:latin typeface="黑体" pitchFamily="49" charset="-122"/>
                <a:ea typeface="黑体" pitchFamily="49" charset="-122"/>
              </a:endParaRPr>
            </a:p>
          </p:txBody>
        </p:sp>
      </p:grpSp>
      <p:grpSp>
        <p:nvGrpSpPr>
          <p:cNvPr id="9" name="组合 8"/>
          <p:cNvGrpSpPr/>
          <p:nvPr/>
        </p:nvGrpSpPr>
        <p:grpSpPr>
          <a:xfrm>
            <a:off x="606342" y="2852937"/>
            <a:ext cx="7923213" cy="1224135"/>
            <a:chOff x="813438" y="1489906"/>
            <a:chExt cx="7923213" cy="2153506"/>
          </a:xfrm>
        </p:grpSpPr>
        <p:sp>
          <p:nvSpPr>
            <p:cNvPr id="10" name="AutoShape 4"/>
            <p:cNvSpPr>
              <a:spLocks noChangeArrowheads="1"/>
            </p:cNvSpPr>
            <p:nvPr/>
          </p:nvSpPr>
          <p:spPr bwMode="gray">
            <a:xfrm>
              <a:off x="813438" y="1627287"/>
              <a:ext cx="7923213" cy="2016125"/>
            </a:xfrm>
            <a:prstGeom prst="roundRect">
              <a:avLst>
                <a:gd name="adj" fmla="val 10889"/>
              </a:avLst>
            </a:prstGeom>
            <a:gradFill rotWithShape="1">
              <a:gsLst>
                <a:gs pos="0">
                  <a:schemeClr val="bg1"/>
                </a:gs>
                <a:gs pos="100000">
                  <a:srgbClr val="99CCFF"/>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11" name="Rectangle 5"/>
            <p:cNvSpPr>
              <a:spLocks noChangeArrowheads="1"/>
            </p:cNvSpPr>
            <p:nvPr/>
          </p:nvSpPr>
          <p:spPr bwMode="gray">
            <a:xfrm>
              <a:off x="948376" y="1489906"/>
              <a:ext cx="7777162" cy="189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a:lnSpc>
                  <a:spcPct val="150000"/>
                </a:lnSpc>
                <a:spcBef>
                  <a:spcPct val="20000"/>
                </a:spcBef>
                <a:buClr>
                  <a:srgbClr val="FF0000"/>
                </a:buClr>
                <a:buBlip>
                  <a:blip r:embed="rId2"/>
                </a:buBlip>
              </a:pPr>
              <a:r>
                <a:rPr lang="zh-CN" altLang="en-US" sz="2400" i="0" dirty="0">
                  <a:solidFill>
                    <a:schemeClr val="tx2">
                      <a:lumMod val="60000"/>
                      <a:lumOff val="40000"/>
                    </a:schemeClr>
                  </a:solidFill>
                  <a:latin typeface="黑体" pitchFamily="49" charset="-122"/>
                  <a:ea typeface="黑体" pitchFamily="49" charset="-122"/>
                </a:rPr>
                <a:t>发音相似的声母和韵母对</a:t>
              </a:r>
              <a:r>
                <a:rPr lang="zh-CN" altLang="en-US" sz="2400" i="0" dirty="0" smtClean="0">
                  <a:solidFill>
                    <a:schemeClr val="tx2">
                      <a:lumMod val="60000"/>
                      <a:lumOff val="40000"/>
                    </a:schemeClr>
                  </a:solidFill>
                  <a:latin typeface="黑体" pitchFamily="49" charset="-122"/>
                  <a:ea typeface="黑体" pitchFamily="49" charset="-122"/>
                </a:rPr>
                <a:t>集合</a:t>
              </a:r>
              <a:endParaRPr lang="en-US" altLang="zh-CN" sz="2400" i="0" dirty="0">
                <a:solidFill>
                  <a:schemeClr val="tx2">
                    <a:lumMod val="60000"/>
                    <a:lumOff val="40000"/>
                  </a:schemeClr>
                </a:solidFill>
                <a:latin typeface="黑体" pitchFamily="49" charset="-122"/>
                <a:ea typeface="黑体" pitchFamily="49" charset="-122"/>
              </a:endParaRPr>
            </a:p>
            <a:p>
              <a:pPr>
                <a:lnSpc>
                  <a:spcPct val="120000"/>
                </a:lnSpc>
                <a:spcBef>
                  <a:spcPct val="20000"/>
                </a:spcBef>
                <a:buClr>
                  <a:srgbClr val="FF0000"/>
                </a:buClr>
              </a:pPr>
              <a:r>
                <a:rPr lang="en-US" altLang="zh-CN" sz="20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Spell={(</a:t>
              </a:r>
              <a:r>
                <a:rPr lang="en-US" altLang="zh-CN" sz="2000" b="1" i="0" kern="0"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l,n</a:t>
              </a:r>
              <a:r>
                <a:rPr lang="en-US" altLang="zh-CN" sz="20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000" b="1" i="0" kern="0"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l,r</a:t>
              </a:r>
              <a:r>
                <a:rPr lang="en-US" altLang="zh-CN" sz="20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000" b="1" i="0" kern="0"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z,zh</a:t>
              </a:r>
              <a:r>
                <a:rPr lang="en-US" altLang="zh-CN" sz="20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000" b="1" i="0" kern="0"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c,ch</a:t>
              </a:r>
              <a:r>
                <a:rPr lang="en-US" altLang="zh-CN" sz="20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000" b="1" i="0" kern="0"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an,ang</a:t>
              </a:r>
              <a:r>
                <a:rPr lang="en-US" altLang="zh-CN" sz="20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000" b="1" i="0" kern="0"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en,eng</a:t>
              </a:r>
              <a:r>
                <a:rPr lang="en-US" altLang="zh-CN" sz="20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000" b="1" i="0" kern="0"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in,ing</a:t>
              </a:r>
              <a:r>
                <a:rPr lang="en-US" altLang="zh-CN" sz="20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000" b="1" i="0" kern="0"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ang,ong</a:t>
              </a:r>
              <a:r>
                <a:rPr lang="en-US" altLang="zh-CN" sz="20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 (</a:t>
              </a:r>
              <a:r>
                <a:rPr lang="en-US" altLang="zh-CN" sz="2000" b="1" i="0" kern="0" dirty="0" err="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si,ci</a:t>
              </a:r>
              <a:r>
                <a:rPr lang="en-US" altLang="zh-CN" sz="2000" b="1" i="0" kern="0" dirty="0" smtClean="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0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grpSp>
      <p:grpSp>
        <p:nvGrpSpPr>
          <p:cNvPr id="19" name="组合 18"/>
          <p:cNvGrpSpPr/>
          <p:nvPr/>
        </p:nvGrpSpPr>
        <p:grpSpPr>
          <a:xfrm>
            <a:off x="611560" y="4149080"/>
            <a:ext cx="7920038" cy="2394842"/>
            <a:chOff x="758742" y="1781200"/>
            <a:chExt cx="7920038" cy="2242697"/>
          </a:xfrm>
        </p:grpSpPr>
        <p:grpSp>
          <p:nvGrpSpPr>
            <p:cNvPr id="12" name="组合 11"/>
            <p:cNvGrpSpPr/>
            <p:nvPr/>
          </p:nvGrpSpPr>
          <p:grpSpPr>
            <a:xfrm>
              <a:off x="758742" y="1781200"/>
              <a:ext cx="7920038" cy="2242697"/>
              <a:chOff x="551317" y="1012721"/>
              <a:chExt cx="7920038" cy="1150524"/>
            </a:xfrm>
          </p:grpSpPr>
          <p:sp>
            <p:nvSpPr>
              <p:cNvPr id="13" name="AutoShape 2"/>
              <p:cNvSpPr>
                <a:spLocks noChangeArrowheads="1"/>
              </p:cNvSpPr>
              <p:nvPr/>
            </p:nvSpPr>
            <p:spPr bwMode="gray">
              <a:xfrm>
                <a:off x="551317" y="1055948"/>
                <a:ext cx="7920038" cy="1107297"/>
              </a:xfrm>
              <a:prstGeom prst="roundRect">
                <a:avLst>
                  <a:gd name="adj" fmla="val 10889"/>
                </a:avLst>
              </a:prstGeom>
              <a:gradFill rotWithShape="1">
                <a:gsLst>
                  <a:gs pos="0">
                    <a:schemeClr val="bg1"/>
                  </a:gs>
                  <a:gs pos="100000">
                    <a:srgbClr val="FFCCCC"/>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14" name="Rectangle 3"/>
              <p:cNvSpPr>
                <a:spLocks noChangeArrowheads="1"/>
              </p:cNvSpPr>
              <p:nvPr/>
            </p:nvSpPr>
            <p:spPr bwMode="gray">
              <a:xfrm>
                <a:off x="655384" y="1012721"/>
                <a:ext cx="7662862" cy="287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algn="l">
                  <a:lnSpc>
                    <a:spcPct val="150000"/>
                  </a:lnSpc>
                  <a:buClr>
                    <a:srgbClr val="FF0000"/>
                  </a:buClr>
                  <a:buBlip>
                    <a:blip r:embed="rId2"/>
                  </a:buBlip>
                </a:pPr>
                <a:r>
                  <a:rPr lang="zh-CN" altLang="en-US" sz="2400" i="0" dirty="0" smtClean="0">
                    <a:solidFill>
                      <a:schemeClr val="tx2">
                        <a:lumMod val="60000"/>
                        <a:lumOff val="40000"/>
                      </a:schemeClr>
                    </a:solidFill>
                    <a:latin typeface="黑体" pitchFamily="49" charset="-122"/>
                    <a:ea typeface="黑体" pitchFamily="49" charset="-122"/>
                  </a:rPr>
                  <a:t>算法</a:t>
                </a:r>
                <a:endParaRPr lang="en-US" altLang="zh-CN" sz="2400" i="0" dirty="0" smtClean="0">
                  <a:solidFill>
                    <a:schemeClr val="tx2">
                      <a:lumMod val="60000"/>
                      <a:lumOff val="40000"/>
                    </a:schemeClr>
                  </a:solidFill>
                  <a:latin typeface="黑体" pitchFamily="49" charset="-122"/>
                  <a:ea typeface="黑体" pitchFamily="49" charset="-122"/>
                </a:endParaRPr>
              </a:p>
            </p:txBody>
          </p:sp>
        </p:grpSp>
        <p:grpSp>
          <p:nvGrpSpPr>
            <p:cNvPr id="4" name="组合 3"/>
            <p:cNvGrpSpPr/>
            <p:nvPr/>
          </p:nvGrpSpPr>
          <p:grpSpPr>
            <a:xfrm>
              <a:off x="971600" y="2276872"/>
              <a:ext cx="7645847" cy="792163"/>
              <a:chOff x="1032933" y="2348880"/>
              <a:chExt cx="7645847" cy="792163"/>
            </a:xfrm>
          </p:grpSpPr>
          <p:sp>
            <p:nvSpPr>
              <p:cNvPr id="15" name="Rectangle 4"/>
              <p:cNvSpPr>
                <a:spLocks noChangeArrowheads="1"/>
              </p:cNvSpPr>
              <p:nvPr/>
            </p:nvSpPr>
            <p:spPr bwMode="auto">
              <a:xfrm>
                <a:off x="1032933" y="2348880"/>
                <a:ext cx="7485509" cy="792163"/>
              </a:xfrm>
              <a:prstGeom prst="rect">
                <a:avLst/>
              </a:prstGeom>
              <a:gradFill rotWithShape="1">
                <a:gsLst>
                  <a:gs pos="0">
                    <a:srgbClr val="DDDDDD">
                      <a:gamma/>
                      <a:tint val="44314"/>
                      <a:invGamma/>
                    </a:srgbClr>
                  </a:gs>
                  <a:gs pos="100000">
                    <a:srgbClr val="DDDDDD"/>
                  </a:gs>
                </a:gsLst>
                <a:lin ang="5400000" scaled="1"/>
              </a:gradFill>
              <a:ln w="9525">
                <a:noFill/>
                <a:miter lim="800000"/>
                <a:headEnd/>
                <a:tailEnd/>
              </a:ln>
              <a:effectLst>
                <a:outerShdw dist="107763" dir="2700000" algn="ctr" rotWithShape="0">
                  <a:schemeClr val="bg2">
                    <a:alpha val="50000"/>
                  </a:schemeClr>
                </a:outerShdw>
              </a:effectLst>
            </p:spPr>
            <p:txBody>
              <a:bodyPr wrap="none" anchor="ctr"/>
              <a:lstStyle/>
              <a:p>
                <a:pPr>
                  <a:defRPr/>
                </a:pPr>
                <a:endParaRPr lang="zh-CN" altLang="en-US">
                  <a:latin typeface="Arial" pitchFamily="34" charset="0"/>
                  <a:ea typeface="+mn-ea"/>
                </a:endParaRPr>
              </a:p>
            </p:txBody>
          </p:sp>
          <mc:AlternateContent xmlns:mc="http://schemas.openxmlformats.org/markup-compatibility/2006" xmlns:a14="http://schemas.microsoft.com/office/drawing/2010/main">
            <mc:Choice Requires="a14">
              <p:sp>
                <p:nvSpPr>
                  <p:cNvPr id="16" name="Rectangle 5"/>
                  <p:cNvSpPr>
                    <a:spLocks noChangeArrowheads="1"/>
                  </p:cNvSpPr>
                  <p:nvPr/>
                </p:nvSpPr>
                <p:spPr bwMode="auto">
                  <a:xfrm>
                    <a:off x="2673267" y="2461935"/>
                    <a:ext cx="6005513" cy="566052"/>
                  </a:xfrm>
                  <a:prstGeom prst="rect">
                    <a:avLst/>
                  </a:prstGeom>
                  <a:noFill/>
                  <a:ln>
                    <a:noFill/>
                  </a:ln>
                  <a:extLst>
                    <a:ext uri="{909E8E84-426E-40DD-AFC4-6F175D3DCCD1}">
                      <a14:hiddenFill>
                        <a:solidFill>
                          <a:srgbClr val="FFFFFF"/>
                        </a:solidFill>
                      </a14:hiddenFill>
                    </a:ext>
                    <a:ext uri="{91240B29-F687-4F45-9708-019B960494DF}">
                      <a14:hiddenLine w="6350" algn="ctr">
                        <a:solidFill>
                          <a:srgbClr val="000000"/>
                        </a:solidFill>
                        <a:miter lim="800000"/>
                        <a:headEnd/>
                        <a:tailEnd/>
                      </a14:hiddenLine>
                    </a:ext>
                  </a:extLst>
                </p:spPr>
                <p:txBody>
                  <a:bodyPr wrap="square" lIns="0" tIns="0" rIns="0" bIns="0" anchor="ctr">
                    <a:spAutoFit/>
                  </a:bodyPr>
                  <a:lstStyle>
                    <a:lvl1pPr defTabSz="330200">
                      <a:tabLst>
                        <a:tab pos="8521700" algn="r"/>
                      </a:tabLst>
                      <a:defRPr i="1">
                        <a:solidFill>
                          <a:schemeClr val="accent2"/>
                        </a:solidFill>
                        <a:latin typeface="Arial" charset="0"/>
                        <a:ea typeface="华文楷体" pitchFamily="2" charset="-122"/>
                      </a:defRPr>
                    </a:lvl1pPr>
                    <a:lvl2pPr marL="742950" indent="-285750" defTabSz="330200">
                      <a:tabLst>
                        <a:tab pos="8521700" algn="r"/>
                      </a:tabLst>
                      <a:defRPr i="1">
                        <a:solidFill>
                          <a:schemeClr val="accent2"/>
                        </a:solidFill>
                        <a:latin typeface="Arial" charset="0"/>
                        <a:ea typeface="华文楷体" pitchFamily="2" charset="-122"/>
                      </a:defRPr>
                    </a:lvl2pPr>
                    <a:lvl3pPr marL="1143000" indent="-228600" defTabSz="330200">
                      <a:tabLst>
                        <a:tab pos="8521700" algn="r"/>
                      </a:tabLst>
                      <a:defRPr i="1">
                        <a:solidFill>
                          <a:schemeClr val="accent2"/>
                        </a:solidFill>
                        <a:latin typeface="Arial" charset="0"/>
                        <a:ea typeface="华文楷体" pitchFamily="2" charset="-122"/>
                      </a:defRPr>
                    </a:lvl3pPr>
                    <a:lvl4pPr marL="1600200" indent="-228600" defTabSz="330200">
                      <a:tabLst>
                        <a:tab pos="8521700" algn="r"/>
                      </a:tabLst>
                      <a:defRPr i="1">
                        <a:solidFill>
                          <a:schemeClr val="accent2"/>
                        </a:solidFill>
                        <a:latin typeface="Arial" charset="0"/>
                        <a:ea typeface="华文楷体" pitchFamily="2" charset="-122"/>
                      </a:defRPr>
                    </a:lvl4pPr>
                    <a:lvl5pPr marL="2057400" indent="-228600" defTabSz="330200">
                      <a:tabLst>
                        <a:tab pos="8521700" algn="r"/>
                      </a:tabLst>
                      <a:defRPr i="1">
                        <a:solidFill>
                          <a:schemeClr val="accent2"/>
                        </a:solidFill>
                        <a:latin typeface="Arial" charset="0"/>
                        <a:ea typeface="华文楷体" pitchFamily="2" charset="-122"/>
                      </a:defRPr>
                    </a:lvl5pPr>
                    <a:lvl6pPr marL="25146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6pPr>
                    <a:lvl7pPr marL="29718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7pPr>
                    <a:lvl8pPr marL="34290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8pPr>
                    <a:lvl9pPr marL="38862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9pPr>
                  </a:lstStyle>
                  <a:p>
                    <a:pPr>
                      <a:spcBef>
                        <a:spcPct val="20000"/>
                      </a:spcBef>
                      <a:buClr>
                        <a:srgbClr val="2E7E02"/>
                      </a:buClr>
                    </a:pPr>
                    <a14:m>
                      <m:oMathPara xmlns:m="http://schemas.openxmlformats.org/officeDocument/2006/math">
                        <m:oMathParaPr>
                          <m:jc m:val="centerGroup"/>
                        </m:oMathParaPr>
                        <m:oMath xmlns:m="http://schemas.openxmlformats.org/officeDocument/2006/math">
                          <m:r>
                            <m:rPr>
                              <m:sty m:val="p"/>
                            </m:rPr>
                            <a:rPr lang="en-US" altLang="zh-CN" sz="2000" b="0" i="0" smtClean="0">
                              <a:solidFill>
                                <a:schemeClr val="tx1"/>
                              </a:solidFill>
                              <a:latin typeface="Cambria Math"/>
                              <a:ea typeface="宋体" panose="02010600030101010101" pitchFamily="2" charset="-122"/>
                            </a:rPr>
                            <m:t>DifferenceDegree</m:t>
                          </m:r>
                          <m:r>
                            <a:rPr lang="en-US" altLang="zh-CN" sz="2000" b="0" i="0" smtClean="0">
                              <a:solidFill>
                                <a:schemeClr val="tx1"/>
                              </a:solidFill>
                              <a:latin typeface="Cambria Math"/>
                              <a:ea typeface="宋体" panose="02010600030101010101" pitchFamily="2" charset="-122"/>
                            </a:rPr>
                            <m:t>=</m:t>
                          </m:r>
                          <m:d>
                            <m:dPr>
                              <m:begChr m:val="{"/>
                              <m:endChr m:val=""/>
                              <m:ctrlPr>
                                <a:rPr lang="en-US" altLang="zh-CN" sz="2000" i="1">
                                  <a:solidFill>
                                    <a:schemeClr val="tx1"/>
                                  </a:solidFill>
                                  <a:latin typeface="Cambria Math"/>
                                  <a:ea typeface="宋体" panose="02010600030101010101" pitchFamily="2" charset="-122"/>
                                </a:rPr>
                              </m:ctrlPr>
                            </m:dPr>
                            <m:e>
                              <m:eqArr>
                                <m:eqArrPr>
                                  <m:ctrlPr>
                                    <a:rPr lang="en-US" altLang="zh-CN" sz="2000" i="1">
                                      <a:solidFill>
                                        <a:schemeClr val="tx1"/>
                                      </a:solidFill>
                                      <a:latin typeface="Cambria Math"/>
                                      <a:ea typeface="宋体" panose="02010600030101010101" pitchFamily="2" charset="-122"/>
                                    </a:rPr>
                                  </m:ctrlPr>
                                </m:eqArrPr>
                                <m:e>
                                  <m:r>
                                    <a:rPr lang="en-US" altLang="zh-CN" sz="2000" b="0" i="1">
                                      <a:solidFill>
                                        <a:schemeClr val="tx1"/>
                                      </a:solidFill>
                                      <a:latin typeface="Cambria Math"/>
                                      <a:ea typeface="宋体" panose="02010600030101010101" pitchFamily="2" charset="-122"/>
                                    </a:rPr>
                                    <m:t>0</m:t>
                                  </m:r>
                                  <m:r>
                                    <a:rPr lang="en-US" altLang="zh-CN" sz="2000" b="0">
                                      <a:solidFill>
                                        <a:schemeClr val="tx1"/>
                                      </a:solidFill>
                                      <a:latin typeface="Cambria Math"/>
                                      <a:ea typeface="宋体" panose="02010600030101010101" pitchFamily="2" charset="-122"/>
                                    </a:rPr>
                                    <m:t>.</m:t>
                                  </m:r>
                                  <m:r>
                                    <a:rPr lang="en-US" altLang="zh-CN" sz="2000" b="0" i="1">
                                      <a:solidFill>
                                        <a:schemeClr val="tx1"/>
                                      </a:solidFill>
                                      <a:latin typeface="Cambria Math"/>
                                      <a:ea typeface="宋体" panose="02010600030101010101" pitchFamily="2" charset="-122"/>
                                    </a:rPr>
                                    <m:t>5</m:t>
                                  </m:r>
                                  <m:r>
                                    <a:rPr lang="en-US" altLang="zh-CN" sz="2000" b="0">
                                      <a:solidFill>
                                        <a:schemeClr val="tx1"/>
                                      </a:solidFill>
                                      <a:latin typeface="Cambria Math"/>
                                      <a:ea typeface="宋体" panose="02010600030101010101" pitchFamily="2" charset="-122"/>
                                    </a:rPr>
                                    <m:t>,  </m:t>
                                  </m:r>
                                  <m:r>
                                    <a:rPr lang="en-US" altLang="zh-CN" sz="2000" b="0" i="1">
                                      <a:solidFill>
                                        <a:schemeClr val="tx1"/>
                                      </a:solidFill>
                                      <a:latin typeface="Cambria Math"/>
                                      <a:ea typeface="宋体" panose="02010600030101010101" pitchFamily="2" charset="-122"/>
                                    </a:rPr>
                                    <m:t>𝐼</m:t>
                                  </m:r>
                                  <m:r>
                                    <a:rPr lang="en-US" altLang="zh-CN" sz="2000" b="0">
                                      <a:solidFill>
                                        <a:schemeClr val="tx1"/>
                                      </a:solidFill>
                                      <a:latin typeface="Cambria Math"/>
                                      <a:ea typeface="Cambria Math"/>
                                    </a:rPr>
                                    <m:t>∈</m:t>
                                  </m:r>
                                  <m:r>
                                    <a:rPr lang="en-US" altLang="zh-CN" sz="2000" b="0" i="1">
                                      <a:solidFill>
                                        <a:schemeClr val="tx1"/>
                                      </a:solidFill>
                                      <a:latin typeface="Cambria Math"/>
                                      <a:ea typeface="Cambria Math"/>
                                    </a:rPr>
                                    <m:t>𝑆𝑝𝑒𝑙𝑙</m:t>
                                  </m:r>
                                  <m:r>
                                    <a:rPr lang="en-US" altLang="zh-CN" sz="2000" b="0">
                                      <a:solidFill>
                                        <a:schemeClr val="tx1"/>
                                      </a:solidFill>
                                      <a:latin typeface="Cambria Math"/>
                                      <a:ea typeface="Cambria Math"/>
                                    </a:rPr>
                                    <m:t>, </m:t>
                                  </m:r>
                                  <m:sSup>
                                    <m:sSupPr>
                                      <m:ctrlPr>
                                        <a:rPr lang="en-US" altLang="zh-CN" sz="2000" i="1">
                                          <a:solidFill>
                                            <a:schemeClr val="tx1"/>
                                          </a:solidFill>
                                          <a:latin typeface="Cambria Math"/>
                                          <a:ea typeface="Cambria Math"/>
                                        </a:rPr>
                                      </m:ctrlPr>
                                    </m:sSupPr>
                                    <m:e>
                                      <m:r>
                                        <a:rPr lang="en-US" altLang="zh-CN" sz="2000" b="0" i="1">
                                          <a:solidFill>
                                            <a:schemeClr val="tx1"/>
                                          </a:solidFill>
                                          <a:latin typeface="Cambria Math"/>
                                          <a:ea typeface="Cambria Math"/>
                                        </a:rPr>
                                        <m:t>𝐼</m:t>
                                      </m:r>
                                    </m:e>
                                    <m:sup>
                                      <m:r>
                                        <a:rPr lang="en-US" altLang="zh-CN" sz="2000" b="0">
                                          <a:solidFill>
                                            <a:schemeClr val="tx1"/>
                                          </a:solidFill>
                                          <a:latin typeface="Cambria Math"/>
                                          <a:ea typeface="Cambria Math"/>
                                        </a:rPr>
                                        <m:t>,</m:t>
                                      </m:r>
                                    </m:sup>
                                  </m:sSup>
                                  <m:r>
                                    <a:rPr lang="en-US" altLang="zh-CN" sz="2000" b="0">
                                      <a:solidFill>
                                        <a:schemeClr val="tx1"/>
                                      </a:solidFill>
                                      <a:latin typeface="Cambria Math"/>
                                      <a:ea typeface="Cambria Math"/>
                                    </a:rPr>
                                    <m:t>∈</m:t>
                                  </m:r>
                                  <m:r>
                                    <a:rPr lang="en-US" altLang="zh-CN" sz="2000" b="0" i="1">
                                      <a:solidFill>
                                        <a:schemeClr val="tx1"/>
                                      </a:solidFill>
                                      <a:latin typeface="Cambria Math"/>
                                      <a:ea typeface="Cambria Math"/>
                                    </a:rPr>
                                    <m:t>𝑆𝑝𝑒𝑙𝑙</m:t>
                                  </m:r>
                                </m:e>
                                <m:e>
                                  <m:r>
                                    <a:rPr lang="en-US" altLang="zh-CN" sz="2000" b="0" i="1">
                                      <a:solidFill>
                                        <a:schemeClr val="tx1"/>
                                      </a:solidFill>
                                      <a:latin typeface="Cambria Math"/>
                                      <a:ea typeface="宋体" panose="02010600030101010101" pitchFamily="2" charset="-122"/>
                                    </a:rPr>
                                    <m:t>1</m:t>
                                  </m:r>
                                  <m:r>
                                    <a:rPr lang="en-US" altLang="zh-CN" sz="2000" b="0">
                                      <a:solidFill>
                                        <a:schemeClr val="tx1"/>
                                      </a:solidFill>
                                      <a:latin typeface="Cambria Math"/>
                                      <a:ea typeface="宋体" panose="02010600030101010101" pitchFamily="2" charset="-122"/>
                                    </a:rPr>
                                    <m:t>,                              </m:t>
                                  </m:r>
                                  <m:r>
                                    <a:rPr lang="en-US" altLang="zh-CN" sz="2000" b="0" i="1">
                                      <a:solidFill>
                                        <a:schemeClr val="tx1"/>
                                      </a:solidFill>
                                      <a:latin typeface="Cambria Math"/>
                                      <a:ea typeface="宋体" panose="02010600030101010101" pitchFamily="2" charset="-122"/>
                                    </a:rPr>
                                    <m:t>𝑂𝑡h𝑒𝑟</m:t>
                                  </m:r>
                                </m:e>
                              </m:eqArr>
                            </m:e>
                          </m:d>
                        </m:oMath>
                      </m:oMathPara>
                    </a14:m>
                    <a:endParaRPr lang="en-US" altLang="de-DE" sz="2000" i="0" dirty="0">
                      <a:solidFill>
                        <a:schemeClr val="tx1"/>
                      </a:solidFill>
                      <a:latin typeface="Times New Roman" panose="02020603050405020304" pitchFamily="18" charset="0"/>
                      <a:ea typeface="黑体" pitchFamily="49" charset="-122"/>
                      <a:cs typeface="Times New Roman" panose="02020603050405020304" pitchFamily="18" charset="0"/>
                    </a:endParaRPr>
                  </a:p>
                </p:txBody>
              </p:sp>
            </mc:Choice>
            <mc:Fallback xmlns="">
              <p:sp>
                <p:nvSpPr>
                  <p:cNvPr id="16" name="Rectangle 5"/>
                  <p:cNvSpPr>
                    <a:spLocks noRot="1" noChangeAspect="1" noMove="1" noResize="1" noEditPoints="1" noAdjustHandles="1" noChangeArrowheads="1" noChangeShapeType="1" noTextEdit="1"/>
                  </p:cNvSpPr>
                  <p:nvPr/>
                </p:nvSpPr>
                <p:spPr bwMode="auto">
                  <a:xfrm>
                    <a:off x="2673267" y="2461935"/>
                    <a:ext cx="6005513" cy="566052"/>
                  </a:xfrm>
                  <a:prstGeom prst="rect">
                    <a:avLst/>
                  </a:prstGeom>
                  <a:blipFill rotWithShape="1">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a:lstStyle/>
                  <a:p>
                    <a:r>
                      <a:rPr lang="zh-CN" altLang="en-US">
                        <a:noFill/>
                      </a:rPr>
                      <a:t> </a:t>
                    </a:r>
                  </a:p>
                </p:txBody>
              </p:sp>
            </mc:Fallback>
          </mc:AlternateContent>
          <p:sp>
            <p:nvSpPr>
              <p:cNvPr id="17" name="AutoShape 26"/>
              <p:cNvSpPr>
                <a:spLocks noChangeArrowheads="1"/>
              </p:cNvSpPr>
              <p:nvPr/>
            </p:nvSpPr>
            <p:spPr bwMode="gray">
              <a:xfrm>
                <a:off x="1187623" y="2427345"/>
                <a:ext cx="1629659" cy="647700"/>
              </a:xfrm>
              <a:prstGeom prst="roundRect">
                <a:avLst>
                  <a:gd name="adj" fmla="val 11921"/>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endParaRPr lang="zh-CN" altLang="en-US"/>
              </a:p>
            </p:txBody>
          </p:sp>
          <p:sp>
            <p:nvSpPr>
              <p:cNvPr id="18" name="Text Box 27"/>
              <p:cNvSpPr txBox="1">
                <a:spLocks noChangeArrowheads="1"/>
              </p:cNvSpPr>
              <p:nvPr/>
            </p:nvSpPr>
            <p:spPr bwMode="gray">
              <a:xfrm>
                <a:off x="1275483" y="2427345"/>
                <a:ext cx="154179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r>
                  <a:rPr lang="zh-CN" altLang="en-US" sz="2000" b="1" i="0" dirty="0" smtClean="0">
                    <a:solidFill>
                      <a:schemeClr val="tx1"/>
                    </a:solidFill>
                    <a:latin typeface="黑体" pitchFamily="49" charset="-122"/>
                    <a:ea typeface="黑体" pitchFamily="49" charset="-122"/>
                  </a:rPr>
                  <a:t>声母或韵母</a:t>
                </a:r>
                <a:endParaRPr lang="en-US" altLang="zh-CN" sz="2000" b="1" i="0" dirty="0" smtClean="0">
                  <a:solidFill>
                    <a:schemeClr val="tx1"/>
                  </a:solidFill>
                  <a:latin typeface="黑体" pitchFamily="49" charset="-122"/>
                  <a:ea typeface="黑体" pitchFamily="49" charset="-122"/>
                </a:endParaRPr>
              </a:p>
              <a:p>
                <a:r>
                  <a:rPr lang="zh-CN" altLang="en-US" sz="2000" b="1" i="0" dirty="0" smtClean="0">
                    <a:solidFill>
                      <a:schemeClr val="tx1"/>
                    </a:solidFill>
                    <a:latin typeface="黑体" pitchFamily="49" charset="-122"/>
                    <a:ea typeface="黑体" pitchFamily="49" charset="-122"/>
                  </a:rPr>
                  <a:t>间差异度</a:t>
                </a:r>
                <a:endParaRPr lang="zh-CN" altLang="en-US" sz="2000" b="1" i="0" dirty="0">
                  <a:solidFill>
                    <a:schemeClr val="tx1"/>
                  </a:solidFill>
                  <a:latin typeface="黑体" pitchFamily="49" charset="-122"/>
                  <a:ea typeface="黑体" pitchFamily="49" charset="-122"/>
                </a:endParaRPr>
              </a:p>
            </p:txBody>
          </p:sp>
        </p:grpSp>
      </p:grpSp>
      <p:grpSp>
        <p:nvGrpSpPr>
          <p:cNvPr id="20" name="组合 19"/>
          <p:cNvGrpSpPr/>
          <p:nvPr/>
        </p:nvGrpSpPr>
        <p:grpSpPr>
          <a:xfrm>
            <a:off x="824418" y="5661173"/>
            <a:ext cx="7645847" cy="844292"/>
            <a:chOff x="814585" y="5661098"/>
            <a:chExt cx="7645847" cy="844292"/>
          </a:xfrm>
        </p:grpSpPr>
        <p:sp>
          <p:nvSpPr>
            <p:cNvPr id="22" name="Rectangle 4"/>
            <p:cNvSpPr>
              <a:spLocks noChangeArrowheads="1"/>
            </p:cNvSpPr>
            <p:nvPr/>
          </p:nvSpPr>
          <p:spPr bwMode="auto">
            <a:xfrm>
              <a:off x="814585" y="5661098"/>
              <a:ext cx="7485509" cy="792163"/>
            </a:xfrm>
            <a:prstGeom prst="rect">
              <a:avLst/>
            </a:prstGeom>
            <a:gradFill rotWithShape="1">
              <a:gsLst>
                <a:gs pos="0">
                  <a:srgbClr val="DDDDDD">
                    <a:gamma/>
                    <a:tint val="44314"/>
                    <a:invGamma/>
                  </a:srgbClr>
                </a:gs>
                <a:gs pos="100000">
                  <a:srgbClr val="DDDDDD"/>
                </a:gs>
              </a:gsLst>
              <a:lin ang="5400000" scaled="1"/>
            </a:gradFill>
            <a:ln w="9525">
              <a:noFill/>
              <a:miter lim="800000"/>
              <a:headEnd/>
              <a:tailEnd/>
            </a:ln>
            <a:effectLst>
              <a:outerShdw dist="107763" dir="2700000" algn="ctr" rotWithShape="0">
                <a:schemeClr val="bg2">
                  <a:alpha val="50000"/>
                </a:schemeClr>
              </a:outerShdw>
            </a:effectLst>
          </p:spPr>
          <p:txBody>
            <a:bodyPr wrap="none" anchor="ctr"/>
            <a:lstStyle/>
            <a:p>
              <a:pPr>
                <a:defRPr/>
              </a:pPr>
              <a:endParaRPr lang="zh-CN" altLang="en-US">
                <a:latin typeface="Arial" pitchFamily="34" charset="0"/>
                <a:ea typeface="+mn-ea"/>
              </a:endParaRPr>
            </a:p>
          </p:txBody>
        </p:sp>
        <mc:AlternateContent xmlns:mc="http://schemas.openxmlformats.org/markup-compatibility/2006" xmlns:a14="http://schemas.microsoft.com/office/drawing/2010/main">
          <mc:Choice Requires="a14">
            <p:sp>
              <p:nvSpPr>
                <p:cNvPr id="23" name="Rectangle 5"/>
                <p:cNvSpPr>
                  <a:spLocks noChangeArrowheads="1"/>
                </p:cNvSpPr>
                <p:nvPr/>
              </p:nvSpPr>
              <p:spPr bwMode="auto">
                <a:xfrm>
                  <a:off x="2454919" y="5753133"/>
                  <a:ext cx="6005513" cy="752257"/>
                </a:xfrm>
                <a:prstGeom prst="rect">
                  <a:avLst/>
                </a:prstGeom>
                <a:noFill/>
                <a:ln>
                  <a:noFill/>
                </a:ln>
                <a:extLst>
                  <a:ext uri="{909E8E84-426E-40DD-AFC4-6F175D3DCCD1}">
                    <a14:hiddenFill>
                      <a:solidFill>
                        <a:srgbClr val="FFFFFF"/>
                      </a:solidFill>
                    </a14:hiddenFill>
                  </a:ext>
                  <a:ext uri="{91240B29-F687-4F45-9708-019B960494DF}">
                    <a14:hiddenLine w="6350" algn="ctr">
                      <a:solidFill>
                        <a:srgbClr val="000000"/>
                      </a:solidFill>
                      <a:miter lim="800000"/>
                      <a:headEnd/>
                      <a:tailEnd/>
                    </a14:hiddenLine>
                  </a:ext>
                </a:extLst>
              </p:spPr>
              <p:txBody>
                <a:bodyPr wrap="square" lIns="0" tIns="0" rIns="0" bIns="0" anchor="ctr">
                  <a:spAutoFit/>
                </a:bodyPr>
                <a:lstStyle>
                  <a:lvl1pPr defTabSz="330200">
                    <a:tabLst>
                      <a:tab pos="8521700" algn="r"/>
                    </a:tabLst>
                    <a:defRPr i="1">
                      <a:solidFill>
                        <a:schemeClr val="accent2"/>
                      </a:solidFill>
                      <a:latin typeface="Arial" charset="0"/>
                      <a:ea typeface="华文楷体" pitchFamily="2" charset="-122"/>
                    </a:defRPr>
                  </a:lvl1pPr>
                  <a:lvl2pPr marL="742950" indent="-285750" defTabSz="330200">
                    <a:tabLst>
                      <a:tab pos="8521700" algn="r"/>
                    </a:tabLst>
                    <a:defRPr i="1">
                      <a:solidFill>
                        <a:schemeClr val="accent2"/>
                      </a:solidFill>
                      <a:latin typeface="Arial" charset="0"/>
                      <a:ea typeface="华文楷体" pitchFamily="2" charset="-122"/>
                    </a:defRPr>
                  </a:lvl2pPr>
                  <a:lvl3pPr marL="1143000" indent="-228600" defTabSz="330200">
                    <a:tabLst>
                      <a:tab pos="8521700" algn="r"/>
                    </a:tabLst>
                    <a:defRPr i="1">
                      <a:solidFill>
                        <a:schemeClr val="accent2"/>
                      </a:solidFill>
                      <a:latin typeface="Arial" charset="0"/>
                      <a:ea typeface="华文楷体" pitchFamily="2" charset="-122"/>
                    </a:defRPr>
                  </a:lvl3pPr>
                  <a:lvl4pPr marL="1600200" indent="-228600" defTabSz="330200">
                    <a:tabLst>
                      <a:tab pos="8521700" algn="r"/>
                    </a:tabLst>
                    <a:defRPr i="1">
                      <a:solidFill>
                        <a:schemeClr val="accent2"/>
                      </a:solidFill>
                      <a:latin typeface="Arial" charset="0"/>
                      <a:ea typeface="华文楷体" pitchFamily="2" charset="-122"/>
                    </a:defRPr>
                  </a:lvl4pPr>
                  <a:lvl5pPr marL="2057400" indent="-228600" defTabSz="330200">
                    <a:tabLst>
                      <a:tab pos="8521700" algn="r"/>
                    </a:tabLst>
                    <a:defRPr i="1">
                      <a:solidFill>
                        <a:schemeClr val="accent2"/>
                      </a:solidFill>
                      <a:latin typeface="Arial" charset="0"/>
                      <a:ea typeface="华文楷体" pitchFamily="2" charset="-122"/>
                    </a:defRPr>
                  </a:lvl5pPr>
                  <a:lvl6pPr marL="25146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6pPr>
                  <a:lvl7pPr marL="29718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7pPr>
                  <a:lvl8pPr marL="34290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8pPr>
                  <a:lvl9pPr marL="3886200" indent="-228600" algn="ctr" defTabSz="330200" eaLnBrk="0" fontAlgn="base" hangingPunct="0">
                    <a:spcBef>
                      <a:spcPct val="0"/>
                    </a:spcBef>
                    <a:spcAft>
                      <a:spcPct val="0"/>
                    </a:spcAft>
                    <a:tabLst>
                      <a:tab pos="8521700" algn="r"/>
                    </a:tabLst>
                    <a:defRPr i="1">
                      <a:solidFill>
                        <a:schemeClr val="accent2"/>
                      </a:solidFill>
                      <a:latin typeface="Arial" charset="0"/>
                      <a:ea typeface="华文楷体" pitchFamily="2" charset="-122"/>
                    </a:defRPr>
                  </a:lvl9pPr>
                </a:lstStyle>
                <a:p>
                  <a:pPr>
                    <a:spcBef>
                      <a:spcPct val="20000"/>
                    </a:spcBef>
                    <a:buClr>
                      <a:srgbClr val="2E7E02"/>
                    </a:buClr>
                  </a:pPr>
                  <a14:m>
                    <m:oMathPara xmlns:m="http://schemas.openxmlformats.org/officeDocument/2006/math">
                      <m:oMathParaPr>
                        <m:jc m:val="centerGroup"/>
                      </m:oMathParaPr>
                      <m:oMath xmlns:m="http://schemas.openxmlformats.org/officeDocument/2006/math">
                        <m:r>
                          <m:rPr>
                            <m:sty m:val="p"/>
                          </m:rPr>
                          <a:rPr lang="en-US" altLang="zh-CN" sz="2000" i="0" smtClean="0">
                            <a:solidFill>
                              <a:schemeClr val="tx1"/>
                            </a:solidFill>
                            <a:latin typeface="Cambria Math"/>
                            <a:ea typeface="宋体" panose="02010600030101010101" pitchFamily="2" charset="-122"/>
                          </a:rPr>
                          <m:t>AllDifferenceDegree</m:t>
                        </m:r>
                        <m:r>
                          <a:rPr lang="en-US" altLang="zh-CN" sz="2000" i="1" smtClean="0">
                            <a:solidFill>
                              <a:schemeClr val="tx1"/>
                            </a:solidFill>
                            <a:latin typeface="Cambria Math"/>
                            <a:ea typeface="Cambria Math"/>
                          </a:rPr>
                          <m:t>=</m:t>
                        </m:r>
                        <m:nary>
                          <m:naryPr>
                            <m:chr m:val="∑"/>
                            <m:supHide m:val="on"/>
                            <m:ctrlPr>
                              <a:rPr lang="en-US" altLang="zh-CN" sz="2000" i="1" smtClean="0">
                                <a:solidFill>
                                  <a:schemeClr val="tx1"/>
                                </a:solidFill>
                                <a:latin typeface="Cambria Math"/>
                                <a:ea typeface="Cambria Math"/>
                              </a:rPr>
                            </m:ctrlPr>
                          </m:naryPr>
                          <m:sub>
                            <m:r>
                              <m:rPr>
                                <m:brk m:alnAt="7"/>
                              </m:rPr>
                              <a:rPr lang="en-US" altLang="zh-CN" sz="2000" b="0" i="1" smtClean="0">
                                <a:solidFill>
                                  <a:schemeClr val="tx1"/>
                                </a:solidFill>
                                <a:latin typeface="Cambria Math"/>
                                <a:ea typeface="Cambria Math"/>
                              </a:rPr>
                              <m:t>𝑖</m:t>
                            </m:r>
                            <m:r>
                              <a:rPr lang="en-US" altLang="zh-CN" sz="2000" b="0" i="1" smtClean="0">
                                <a:solidFill>
                                  <a:schemeClr val="tx1"/>
                                </a:solidFill>
                                <a:latin typeface="Cambria Math"/>
                                <a:ea typeface="Cambria Math"/>
                              </a:rPr>
                              <m:t>=1</m:t>
                            </m:r>
                          </m:sub>
                          <m:sup/>
                          <m:e>
                            <m:sSub>
                              <m:sSubPr>
                                <m:ctrlPr>
                                  <a:rPr lang="en-US" altLang="zh-CN" sz="2000" i="1" smtClean="0">
                                    <a:solidFill>
                                      <a:schemeClr val="tx1"/>
                                    </a:solidFill>
                                    <a:latin typeface="Cambria Math"/>
                                    <a:ea typeface="Cambria Math"/>
                                  </a:rPr>
                                </m:ctrlPr>
                              </m:sSubPr>
                              <m:e>
                                <m:r>
                                  <m:rPr>
                                    <m:sty m:val="p"/>
                                  </m:rPr>
                                  <a:rPr lang="en-US" altLang="zh-CN" sz="2000" i="0">
                                    <a:solidFill>
                                      <a:schemeClr val="tx1"/>
                                    </a:solidFill>
                                    <a:latin typeface="Cambria Math"/>
                                    <a:ea typeface="宋体" panose="02010600030101010101" pitchFamily="2" charset="-122"/>
                                  </a:rPr>
                                  <m:t>DifferenceDegree</m:t>
                                </m:r>
                              </m:e>
                              <m:sub>
                                <m:r>
                                  <a:rPr lang="en-US" altLang="zh-CN" sz="2000" b="0" i="1" smtClean="0">
                                    <a:solidFill>
                                      <a:schemeClr val="tx1"/>
                                    </a:solidFill>
                                    <a:latin typeface="Cambria Math"/>
                                    <a:ea typeface="Cambria Math"/>
                                  </a:rPr>
                                  <m:t>𝑖</m:t>
                                </m:r>
                              </m:sub>
                            </m:sSub>
                          </m:e>
                        </m:nary>
                      </m:oMath>
                    </m:oMathPara>
                  </a14:m>
                  <a:endParaRPr lang="en-US" altLang="de-DE" sz="2000" i="0" dirty="0">
                    <a:solidFill>
                      <a:schemeClr val="tx1"/>
                    </a:solidFill>
                    <a:latin typeface="Times New Roman" panose="02020603050405020304" pitchFamily="18" charset="0"/>
                    <a:ea typeface="黑体" pitchFamily="49" charset="-122"/>
                    <a:cs typeface="Times New Roman" panose="02020603050405020304" pitchFamily="18" charset="0"/>
                  </a:endParaRPr>
                </a:p>
              </p:txBody>
            </p:sp>
          </mc:Choice>
          <mc:Fallback xmlns="">
            <p:sp>
              <p:nvSpPr>
                <p:cNvPr id="23" name="Rectangle 5"/>
                <p:cNvSpPr>
                  <a:spLocks noRot="1" noChangeAspect="1" noMove="1" noResize="1" noEditPoints="1" noAdjustHandles="1" noChangeArrowheads="1" noChangeShapeType="1" noTextEdit="1"/>
                </p:cNvSpPr>
                <p:nvPr/>
              </p:nvSpPr>
              <p:spPr bwMode="auto">
                <a:xfrm>
                  <a:off x="2454919" y="5753133"/>
                  <a:ext cx="6005513" cy="752257"/>
                </a:xfrm>
                <a:prstGeom prst="rect">
                  <a:avLst/>
                </a:prstGeom>
                <a:blipFill rotWithShape="1">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a:lstStyle/>
                <a:p>
                  <a:r>
                    <a:rPr lang="zh-CN" altLang="en-US">
                      <a:noFill/>
                    </a:rPr>
                    <a:t> </a:t>
                  </a:r>
                </a:p>
              </p:txBody>
            </p:sp>
          </mc:Fallback>
        </mc:AlternateContent>
        <p:sp>
          <p:nvSpPr>
            <p:cNvPr id="24" name="AutoShape 26"/>
            <p:cNvSpPr>
              <a:spLocks noChangeArrowheads="1"/>
            </p:cNvSpPr>
            <p:nvPr/>
          </p:nvSpPr>
          <p:spPr bwMode="gray">
            <a:xfrm>
              <a:off x="969275" y="5733181"/>
              <a:ext cx="1629659" cy="647700"/>
            </a:xfrm>
            <a:prstGeom prst="roundRect">
              <a:avLst>
                <a:gd name="adj" fmla="val 1192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endParaRPr lang="zh-CN" altLang="en-US"/>
            </a:p>
          </p:txBody>
        </p:sp>
        <p:sp>
          <p:nvSpPr>
            <p:cNvPr id="25" name="Text Box 27"/>
            <p:cNvSpPr txBox="1">
              <a:spLocks noChangeArrowheads="1"/>
            </p:cNvSpPr>
            <p:nvPr/>
          </p:nvSpPr>
          <p:spPr bwMode="gray">
            <a:xfrm>
              <a:off x="1057135" y="5733181"/>
              <a:ext cx="154179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r>
                <a:rPr lang="zh-CN" altLang="en-US" sz="2000" b="1" i="0" dirty="0" smtClean="0">
                  <a:solidFill>
                    <a:schemeClr val="tx1"/>
                  </a:solidFill>
                  <a:latin typeface="黑体" pitchFamily="49" charset="-122"/>
                  <a:ea typeface="黑体" pitchFamily="49" charset="-122"/>
                </a:rPr>
                <a:t>指称项与实体间差异度</a:t>
              </a:r>
              <a:endParaRPr lang="zh-CN" altLang="en-US" sz="2000" b="1" i="0" dirty="0">
                <a:solidFill>
                  <a:schemeClr val="tx1"/>
                </a:solidFill>
                <a:latin typeface="黑体" pitchFamily="49" charset="-122"/>
                <a:ea typeface="黑体" pitchFamily="49" charset="-122"/>
              </a:endParaRPr>
            </a:p>
          </p:txBody>
        </p:sp>
      </p:grpSp>
    </p:spTree>
    <p:extLst>
      <p:ext uri="{BB962C8B-B14F-4D97-AF65-F5344CB8AC3E}">
        <p14:creationId xmlns:p14="http://schemas.microsoft.com/office/powerpoint/2010/main" val="237742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dirty="0">
                <a:latin typeface="黑体" panose="02010609060101010101" pitchFamily="49" charset="-122"/>
                <a:ea typeface="黑体" panose="02010609060101010101" pitchFamily="49" charset="-122"/>
              </a:rPr>
              <a:t>方法实现流程 </a:t>
            </a: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实体链接</a:t>
            </a:r>
            <a:endParaRPr lang="zh-CN" altLang="en-US" dirty="0" smtClean="0"/>
          </a:p>
        </p:txBody>
      </p:sp>
      <p:sp>
        <p:nvSpPr>
          <p:cNvPr id="3" name="内容占位符 2"/>
          <p:cNvSpPr>
            <a:spLocks noGrp="1"/>
          </p:cNvSpPr>
          <p:nvPr>
            <p:ph idx="1"/>
          </p:nvPr>
        </p:nvSpPr>
        <p:spPr>
          <a:xfrm>
            <a:off x="457200" y="1700808"/>
            <a:ext cx="8229600" cy="4623792"/>
          </a:xfrm>
        </p:spPr>
        <p:txBody>
          <a:bodyPr/>
          <a:lstStyle/>
          <a:p>
            <a:pPr marL="0" indent="0">
              <a:buNone/>
            </a:pPr>
            <a:endParaRPr lang="en-US" altLang="zh-CN" dirty="0" smtClean="0"/>
          </a:p>
          <a:p>
            <a:pPr marL="0" indent="0">
              <a:buNone/>
            </a:pPr>
            <a:endParaRPr lang="en-US" altLang="zh-CN" dirty="0" smtClean="0"/>
          </a:p>
          <a:p>
            <a:pPr marL="0" indent="0">
              <a:buNone/>
            </a:pPr>
            <a:endParaRPr lang="en-US" altLang="zh-CN" dirty="0" smtClean="0"/>
          </a:p>
          <a:p>
            <a:pPr marL="0" indent="0">
              <a:buNone/>
            </a:pPr>
            <a:endParaRPr lang="en-US" altLang="zh-CN" dirty="0"/>
          </a:p>
          <a:p>
            <a:pPr marL="0" indent="0">
              <a:buNone/>
            </a:pPr>
            <a:endParaRPr lang="en-US" altLang="zh-CN" dirty="0" smtClean="0"/>
          </a:p>
          <a:p>
            <a:pPr marL="0" indent="0">
              <a:buNone/>
            </a:pPr>
            <a:endParaRPr lang="en-US" altLang="zh-CN" sz="2400" b="0" dirty="0" smtClean="0"/>
          </a:p>
        </p:txBody>
      </p:sp>
      <p:sp>
        <p:nvSpPr>
          <p:cNvPr id="5" name="Rectangle 2"/>
          <p:cNvSpPr txBox="1">
            <a:spLocks noChangeArrowheads="1"/>
          </p:cNvSpPr>
          <p:nvPr/>
        </p:nvSpPr>
        <p:spPr bwMode="auto">
          <a:xfrm>
            <a:off x="251520" y="908720"/>
            <a:ext cx="708660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Verdana" pitchFamily="34" charset="0"/>
                <a:cs typeface="Arial" pitchFamily="34" charset="0"/>
              </a:defRPr>
            </a:lvl2pPr>
            <a:lvl3pPr algn="l" rtl="0" eaLnBrk="0" fontAlgn="base" hangingPunct="0">
              <a:spcBef>
                <a:spcPct val="0"/>
              </a:spcBef>
              <a:spcAft>
                <a:spcPct val="0"/>
              </a:spcAft>
              <a:defRPr sz="2800" b="1">
                <a:solidFill>
                  <a:schemeClr val="tx2"/>
                </a:solidFill>
                <a:latin typeface="Verdana" pitchFamily="34" charset="0"/>
                <a:cs typeface="Arial" pitchFamily="34" charset="0"/>
              </a:defRPr>
            </a:lvl3pPr>
            <a:lvl4pPr algn="l" rtl="0" eaLnBrk="0" fontAlgn="base" hangingPunct="0">
              <a:spcBef>
                <a:spcPct val="0"/>
              </a:spcBef>
              <a:spcAft>
                <a:spcPct val="0"/>
              </a:spcAft>
              <a:defRPr sz="2800" b="1">
                <a:solidFill>
                  <a:schemeClr val="tx2"/>
                </a:solidFill>
                <a:latin typeface="Verdana" pitchFamily="34" charset="0"/>
                <a:cs typeface="Arial" pitchFamily="34" charset="0"/>
              </a:defRPr>
            </a:lvl4pPr>
            <a:lvl5pPr algn="l" rtl="0" eaLnBrk="0" fontAlgn="base" hangingPunct="0">
              <a:spcBef>
                <a:spcPct val="0"/>
              </a:spcBef>
              <a:spcAft>
                <a:spcPct val="0"/>
              </a:spcAft>
              <a:defRPr sz="2800" b="1">
                <a:solidFill>
                  <a:schemeClr val="tx2"/>
                </a:solidFill>
                <a:latin typeface="Verdana" pitchFamily="34" charset="0"/>
                <a:cs typeface="Arial" pitchFamily="34" charset="0"/>
              </a:defRPr>
            </a:lvl5pPr>
            <a:lvl6pPr marL="457200" algn="l" rtl="0" eaLnBrk="0" fontAlgn="base" hangingPunct="0">
              <a:spcBef>
                <a:spcPct val="0"/>
              </a:spcBef>
              <a:spcAft>
                <a:spcPct val="0"/>
              </a:spcAft>
              <a:defRPr sz="2800" b="1">
                <a:solidFill>
                  <a:schemeClr val="tx2"/>
                </a:solidFill>
                <a:latin typeface="Verdana" pitchFamily="34" charset="0"/>
                <a:cs typeface="Arial" pitchFamily="34" charset="0"/>
              </a:defRPr>
            </a:lvl6pPr>
            <a:lvl7pPr marL="914400" algn="l" rtl="0" eaLnBrk="0" fontAlgn="base" hangingPunct="0">
              <a:spcBef>
                <a:spcPct val="0"/>
              </a:spcBef>
              <a:spcAft>
                <a:spcPct val="0"/>
              </a:spcAft>
              <a:defRPr sz="2800" b="1">
                <a:solidFill>
                  <a:schemeClr val="tx2"/>
                </a:solidFill>
                <a:latin typeface="Verdana" pitchFamily="34" charset="0"/>
                <a:cs typeface="Arial" pitchFamily="34" charset="0"/>
              </a:defRPr>
            </a:lvl7pPr>
            <a:lvl8pPr marL="1371600" algn="l" rtl="0" eaLnBrk="0" fontAlgn="base" hangingPunct="0">
              <a:spcBef>
                <a:spcPct val="0"/>
              </a:spcBef>
              <a:spcAft>
                <a:spcPct val="0"/>
              </a:spcAft>
              <a:defRPr sz="2800" b="1">
                <a:solidFill>
                  <a:schemeClr val="tx2"/>
                </a:solidFill>
                <a:latin typeface="Verdana" pitchFamily="34" charset="0"/>
                <a:cs typeface="Arial" pitchFamily="34" charset="0"/>
              </a:defRPr>
            </a:lvl8pPr>
            <a:lvl9pPr marL="1828800" algn="l" rtl="0" eaLnBrk="0" fontAlgn="base" hangingPunct="0">
              <a:spcBef>
                <a:spcPct val="0"/>
              </a:spcBef>
              <a:spcAft>
                <a:spcPct val="0"/>
              </a:spcAft>
              <a:defRPr sz="2800" b="1">
                <a:solidFill>
                  <a:schemeClr val="tx2"/>
                </a:solidFill>
                <a:latin typeface="Verdana" pitchFamily="34" charset="0"/>
                <a:cs typeface="Arial" pitchFamily="34" charset="0"/>
              </a:defRPr>
            </a:lvl9pPr>
          </a:lstStyle>
          <a:p>
            <a:pPr>
              <a:lnSpc>
                <a:spcPct val="150000"/>
              </a:lnSpc>
            </a:pPr>
            <a:r>
              <a:rPr lang="en-US" altLang="zh-CN" kern="0" dirty="0" smtClean="0">
                <a:latin typeface="黑体" panose="02010609060101010101" pitchFamily="49" charset="-122"/>
                <a:ea typeface="黑体" panose="02010609060101010101" pitchFamily="49" charset="-122"/>
              </a:rPr>
              <a:t/>
            </a:r>
            <a:br>
              <a:rPr lang="en-US" altLang="zh-CN" kern="0" dirty="0" smtClean="0">
                <a:latin typeface="黑体" panose="02010609060101010101" pitchFamily="49" charset="-122"/>
                <a:ea typeface="黑体" panose="02010609060101010101" pitchFamily="49" charset="-122"/>
              </a:rPr>
            </a:br>
            <a:r>
              <a:rPr lang="zh-CN" altLang="en-US" sz="2400" kern="0" dirty="0">
                <a:latin typeface="黑体" panose="02010609060101010101" pitchFamily="49" charset="-122"/>
                <a:ea typeface="黑体" panose="02010609060101010101" pitchFamily="49" charset="-122"/>
              </a:rPr>
              <a:t>后缀</a:t>
            </a:r>
            <a:r>
              <a:rPr lang="zh-CN" altLang="en-US" sz="2400" kern="0" dirty="0" smtClean="0">
                <a:latin typeface="黑体" panose="02010609060101010101" pitchFamily="49" charset="-122"/>
                <a:ea typeface="黑体" panose="02010609060101010101" pitchFamily="49" charset="-122"/>
              </a:rPr>
              <a:t>词表匹配法</a:t>
            </a:r>
            <a:r>
              <a:rPr lang="en-US" altLang="zh-CN" sz="2400" kern="0" dirty="0" smtClean="0">
                <a:latin typeface="黑体" panose="02010609060101010101" pitchFamily="49" charset="-122"/>
                <a:ea typeface="黑体" panose="02010609060101010101" pitchFamily="49" charset="-122"/>
              </a:rPr>
              <a:t/>
            </a:r>
            <a:br>
              <a:rPr lang="en-US" altLang="zh-CN" sz="2400" kern="0" dirty="0" smtClean="0">
                <a:latin typeface="黑体" panose="02010609060101010101" pitchFamily="49" charset="-122"/>
                <a:ea typeface="黑体" panose="02010609060101010101" pitchFamily="49" charset="-122"/>
              </a:rPr>
            </a:br>
            <a:endParaRPr lang="zh-CN" altLang="en-US" kern="0" dirty="0" smtClean="0"/>
          </a:p>
        </p:txBody>
      </p:sp>
      <p:grpSp>
        <p:nvGrpSpPr>
          <p:cNvPr id="6" name="组合 5"/>
          <p:cNvGrpSpPr/>
          <p:nvPr/>
        </p:nvGrpSpPr>
        <p:grpSpPr>
          <a:xfrm>
            <a:off x="595478" y="1484784"/>
            <a:ext cx="7920038" cy="984886"/>
            <a:chOff x="407786" y="1591769"/>
            <a:chExt cx="7920038" cy="1150525"/>
          </a:xfrm>
        </p:grpSpPr>
        <p:sp>
          <p:nvSpPr>
            <p:cNvPr id="7" name="AutoShape 2"/>
            <p:cNvSpPr>
              <a:spLocks noChangeArrowheads="1"/>
            </p:cNvSpPr>
            <p:nvPr/>
          </p:nvSpPr>
          <p:spPr bwMode="gray">
            <a:xfrm>
              <a:off x="407786" y="1634998"/>
              <a:ext cx="7920038" cy="1107296"/>
            </a:xfrm>
            <a:prstGeom prst="roundRect">
              <a:avLst>
                <a:gd name="adj" fmla="val 10889"/>
              </a:avLst>
            </a:prstGeom>
            <a:gradFill rotWithShape="1">
              <a:gsLst>
                <a:gs pos="0">
                  <a:schemeClr val="bg1"/>
                </a:gs>
                <a:gs pos="100000">
                  <a:srgbClr val="FFCCCC"/>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8" name="Rectangle 3"/>
            <p:cNvSpPr>
              <a:spLocks noChangeArrowheads="1"/>
            </p:cNvSpPr>
            <p:nvPr/>
          </p:nvSpPr>
          <p:spPr bwMode="gray">
            <a:xfrm>
              <a:off x="511853" y="1591769"/>
              <a:ext cx="7662862" cy="1114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algn="l">
                <a:lnSpc>
                  <a:spcPct val="150000"/>
                </a:lnSpc>
                <a:buClr>
                  <a:srgbClr val="FF0000"/>
                </a:buClr>
                <a:buBlip>
                  <a:blip r:embed="rId2"/>
                </a:buBlip>
              </a:pPr>
              <a:r>
                <a:rPr lang="zh-CN" altLang="en-US" sz="2400" i="0" dirty="0" smtClean="0">
                  <a:solidFill>
                    <a:schemeClr val="tx2">
                      <a:lumMod val="60000"/>
                      <a:lumOff val="40000"/>
                    </a:schemeClr>
                  </a:solidFill>
                  <a:latin typeface="黑体" pitchFamily="49" charset="-122"/>
                  <a:ea typeface="黑体" pitchFamily="49" charset="-122"/>
                </a:rPr>
                <a:t>提出背景</a:t>
              </a:r>
              <a:endParaRPr lang="en-US" altLang="zh-CN" sz="2400" i="0" dirty="0" smtClean="0">
                <a:solidFill>
                  <a:schemeClr val="tx2">
                    <a:lumMod val="60000"/>
                    <a:lumOff val="40000"/>
                  </a:schemeClr>
                </a:solidFill>
                <a:latin typeface="黑体" pitchFamily="49" charset="-122"/>
                <a:ea typeface="黑体" pitchFamily="49" charset="-122"/>
              </a:endParaRPr>
            </a:p>
            <a:p>
              <a:pPr>
                <a:buClr>
                  <a:srgbClr val="FF0000"/>
                </a:buClr>
              </a:pPr>
              <a:r>
                <a:rPr lang="zh-CN" altLang="en-US" sz="2000" i="0" kern="0" dirty="0">
                  <a:solidFill>
                    <a:srgbClr val="000000"/>
                  </a:solidFill>
                  <a:latin typeface="黑体" panose="02010609060101010101" pitchFamily="49" charset="-122"/>
                  <a:ea typeface="黑体" panose="02010609060101010101" pitchFamily="49" charset="-122"/>
                </a:rPr>
                <a:t>微博的简短性可能导致某些名称的后缀名被</a:t>
              </a:r>
              <a:r>
                <a:rPr lang="zh-CN" altLang="en-US" sz="2000" i="0" kern="0" dirty="0" smtClean="0">
                  <a:solidFill>
                    <a:srgbClr val="000000"/>
                  </a:solidFill>
                  <a:latin typeface="黑体" panose="02010609060101010101" pitchFamily="49" charset="-122"/>
                  <a:ea typeface="黑体" panose="02010609060101010101" pitchFamily="49" charset="-122"/>
                </a:rPr>
                <a:t>省略</a:t>
              </a:r>
              <a:endParaRPr lang="zh-CN" altLang="en-US" sz="2200" i="0" dirty="0" smtClean="0">
                <a:solidFill>
                  <a:schemeClr val="tx1"/>
                </a:solidFill>
                <a:latin typeface="黑体" pitchFamily="49" charset="-122"/>
                <a:ea typeface="黑体" pitchFamily="49" charset="-122"/>
              </a:endParaRPr>
            </a:p>
          </p:txBody>
        </p:sp>
      </p:grpSp>
      <p:grpSp>
        <p:nvGrpSpPr>
          <p:cNvPr id="9" name="组合 8"/>
          <p:cNvGrpSpPr/>
          <p:nvPr/>
        </p:nvGrpSpPr>
        <p:grpSpPr>
          <a:xfrm>
            <a:off x="611560" y="2564904"/>
            <a:ext cx="7923213" cy="1481369"/>
            <a:chOff x="1150647" y="2840899"/>
            <a:chExt cx="7923213" cy="2606034"/>
          </a:xfrm>
        </p:grpSpPr>
        <p:sp>
          <p:nvSpPr>
            <p:cNvPr id="10" name="AutoShape 4"/>
            <p:cNvSpPr>
              <a:spLocks noChangeArrowheads="1"/>
            </p:cNvSpPr>
            <p:nvPr/>
          </p:nvSpPr>
          <p:spPr bwMode="gray">
            <a:xfrm>
              <a:off x="1150647" y="2978279"/>
              <a:ext cx="7923213" cy="2468654"/>
            </a:xfrm>
            <a:prstGeom prst="roundRect">
              <a:avLst>
                <a:gd name="adj" fmla="val 10889"/>
              </a:avLst>
            </a:prstGeom>
            <a:gradFill rotWithShape="1">
              <a:gsLst>
                <a:gs pos="0">
                  <a:schemeClr val="bg1"/>
                </a:gs>
                <a:gs pos="100000">
                  <a:srgbClr val="99CCFF"/>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zh-CN" altLang="en-US">
                <a:latin typeface="Arial" pitchFamily="34" charset="0"/>
                <a:ea typeface="+mn-ea"/>
              </a:endParaRPr>
            </a:p>
          </p:txBody>
        </p:sp>
        <p:sp>
          <p:nvSpPr>
            <p:cNvPr id="11" name="Rectangle 5"/>
            <p:cNvSpPr>
              <a:spLocks noChangeArrowheads="1"/>
            </p:cNvSpPr>
            <p:nvPr/>
          </p:nvSpPr>
          <p:spPr bwMode="gray">
            <a:xfrm>
              <a:off x="1285585" y="2840899"/>
              <a:ext cx="7777162" cy="2544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a:lnSpc>
                  <a:spcPct val="150000"/>
                </a:lnSpc>
                <a:spcBef>
                  <a:spcPct val="20000"/>
                </a:spcBef>
                <a:buClr>
                  <a:srgbClr val="FF0000"/>
                </a:buClr>
                <a:buBlip>
                  <a:blip r:embed="rId2"/>
                </a:buBlip>
              </a:pPr>
              <a:r>
                <a:rPr lang="zh-CN" altLang="en-US" sz="2400" i="0" dirty="0" smtClean="0">
                  <a:solidFill>
                    <a:schemeClr val="tx2">
                      <a:lumMod val="60000"/>
                      <a:lumOff val="40000"/>
                    </a:schemeClr>
                  </a:solidFill>
                  <a:latin typeface="黑体" pitchFamily="49" charset="-122"/>
                  <a:ea typeface="黑体" pitchFamily="49" charset="-122"/>
                </a:rPr>
                <a:t>后缀词表</a:t>
              </a:r>
              <a:endParaRPr lang="en-US" altLang="zh-CN" sz="2400" i="0" dirty="0">
                <a:solidFill>
                  <a:schemeClr val="tx2">
                    <a:lumMod val="60000"/>
                    <a:lumOff val="40000"/>
                  </a:schemeClr>
                </a:solidFill>
                <a:latin typeface="黑体" pitchFamily="49" charset="-122"/>
                <a:ea typeface="黑体" pitchFamily="49" charset="-122"/>
              </a:endParaRPr>
            </a:p>
            <a:p>
              <a:pPr>
                <a:lnSpc>
                  <a:spcPct val="120000"/>
                </a:lnSpc>
                <a:spcBef>
                  <a:spcPct val="20000"/>
                </a:spcBef>
                <a:buClr>
                  <a:srgbClr val="FF0000"/>
                </a:buClr>
              </a:pPr>
              <a:r>
                <a:rPr lang="zh-CN" altLang="en-US" sz="2000"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找出百科词条里所有后缀词并进行是否常用词的筛选，共获得了</a:t>
              </a:r>
              <a:r>
                <a:rPr lang="en-US" altLang="zh-CN" sz="2000" b="1"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3374</a:t>
              </a:r>
              <a:r>
                <a:rPr lang="zh-CN" altLang="en-US" sz="2000"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个后缀词</a:t>
              </a:r>
              <a:endParaRPr lang="en-US" altLang="zh-CN" sz="2000" i="0" kern="0"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grpSp>
      <p:grpSp>
        <p:nvGrpSpPr>
          <p:cNvPr id="13" name="组合 12"/>
          <p:cNvGrpSpPr/>
          <p:nvPr/>
        </p:nvGrpSpPr>
        <p:grpSpPr>
          <a:xfrm>
            <a:off x="699545" y="4130502"/>
            <a:ext cx="7920038" cy="2394842"/>
            <a:chOff x="551317" y="1012721"/>
            <a:chExt cx="7920038" cy="1150524"/>
          </a:xfrm>
        </p:grpSpPr>
        <p:sp>
          <p:nvSpPr>
            <p:cNvPr id="19" name="AutoShape 2"/>
            <p:cNvSpPr>
              <a:spLocks noChangeArrowheads="1"/>
            </p:cNvSpPr>
            <p:nvPr/>
          </p:nvSpPr>
          <p:spPr bwMode="gray">
            <a:xfrm>
              <a:off x="551317" y="1055948"/>
              <a:ext cx="7920038" cy="1107297"/>
            </a:xfrm>
            <a:prstGeom prst="roundRect">
              <a:avLst>
                <a:gd name="adj" fmla="val 10889"/>
              </a:avLst>
            </a:prstGeom>
            <a:gradFill rotWithShape="1">
              <a:gsLst>
                <a:gs pos="0">
                  <a:schemeClr val="bg1"/>
                </a:gs>
                <a:gs pos="100000">
                  <a:srgbClr val="FFCCCC"/>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fontAlgn="base">
                <a:spcBef>
                  <a:spcPct val="0"/>
                </a:spcBef>
                <a:spcAft>
                  <a:spcPct val="0"/>
                </a:spcAft>
                <a:defRPr/>
              </a:pP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设微博指称</a:t>
              </a:r>
              <a:r>
                <a:rPr lang="en-US" altLang="zh-CN" sz="2000" b="1" dirty="0">
                  <a:latin typeface="Times New Roman" panose="02020603050405020304" pitchFamily="18" charset="0"/>
                  <a:ea typeface="黑体" panose="02010609060101010101" pitchFamily="49" charset="-122"/>
                  <a:cs typeface="Times New Roman" panose="02020603050405020304" pitchFamily="18" charset="0"/>
                </a:rPr>
                <a:t>A</a:t>
              </a: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，长度为</a:t>
              </a:r>
              <a:r>
                <a:rPr lang="en-US" altLang="zh-CN" sz="2000" b="1" dirty="0">
                  <a:latin typeface="Times New Roman" panose="02020603050405020304" pitchFamily="18" charset="0"/>
                  <a:ea typeface="黑体" panose="02010609060101010101" pitchFamily="49" charset="-122"/>
                  <a:cs typeface="Times New Roman" panose="02020603050405020304" pitchFamily="18" charset="0"/>
                </a:rPr>
                <a:t>N1</a:t>
              </a: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；知识库中的实体</a:t>
              </a:r>
              <a:r>
                <a:rPr lang="en-US" altLang="zh-CN" sz="2000" b="1" dirty="0" err="1">
                  <a:latin typeface="Times New Roman" panose="02020603050405020304" pitchFamily="18" charset="0"/>
                  <a:ea typeface="黑体" panose="02010609060101010101" pitchFamily="49" charset="-122"/>
                  <a:cs typeface="Times New Roman" panose="02020603050405020304" pitchFamily="18" charset="0"/>
                </a:rPr>
                <a:t>Aj</a:t>
              </a:r>
              <a:r>
                <a:rPr lang="en-US" altLang="zh-CN" sz="20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000" b="1" dirty="0" err="1">
                  <a:latin typeface="Times New Roman" panose="02020603050405020304" pitchFamily="18" charset="0"/>
                  <a:ea typeface="黑体" panose="02010609060101010101" pitchFamily="49" charset="-122"/>
                  <a:cs typeface="Times New Roman" panose="02020603050405020304" pitchFamily="18" charset="0"/>
                </a:rPr>
                <a:t>j</a:t>
              </a:r>
              <a:r>
                <a:rPr lang="en-US" altLang="zh-CN" sz="2000" b="1" dirty="0">
                  <a:latin typeface="Times New Roman" panose="02020603050405020304" pitchFamily="18" charset="0"/>
                  <a:ea typeface="黑体" panose="02010609060101010101" pitchFamily="49" charset="-122"/>
                  <a:cs typeface="Times New Roman" panose="02020603050405020304" pitchFamily="18" charset="0"/>
                </a:rPr>
                <a:t>=0,1,2…</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长度为</a:t>
              </a:r>
              <a:r>
                <a:rPr lang="en-US" altLang="zh-CN" sz="2000" b="1" dirty="0">
                  <a:latin typeface="Times New Roman" panose="02020603050405020304" pitchFamily="18" charset="0"/>
                  <a:ea typeface="黑体" panose="02010609060101010101" pitchFamily="49" charset="-122"/>
                  <a:cs typeface="Times New Roman" panose="02020603050405020304" pitchFamily="18" charset="0"/>
                </a:rPr>
                <a:t>N2</a:t>
              </a: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000" dirty="0">
                <a:latin typeface="Times New Roman" panose="02020603050405020304" pitchFamily="18" charset="0"/>
                <a:ea typeface="黑体" panose="02010609060101010101" pitchFamily="49" charset="-122"/>
                <a:cs typeface="Times New Roman" panose="02020603050405020304" pitchFamily="18" charset="0"/>
              </a:endParaRPr>
            </a:p>
            <a:p>
              <a:pPr fontAlgn="base">
                <a:spcBef>
                  <a:spcPct val="0"/>
                </a:spcBef>
                <a:spcAft>
                  <a:spcPct val="0"/>
                </a:spcAft>
                <a:defRPr/>
              </a:pPr>
              <a:r>
                <a:rPr lang="en-US" altLang="zh-CN" sz="2000" b="1" dirty="0" err="1">
                  <a:latin typeface="Times New Roman" panose="02020603050405020304" pitchFamily="18" charset="0"/>
                  <a:ea typeface="黑体" panose="02010609060101010101" pitchFamily="49" charset="-122"/>
                  <a:cs typeface="Times New Roman" panose="02020603050405020304" pitchFamily="18" charset="0"/>
                </a:rPr>
                <a:t>Rj</a:t>
              </a: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000" b="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000" b="1" dirty="0" err="1">
                  <a:latin typeface="Times New Roman" panose="02020603050405020304" pitchFamily="18" charset="0"/>
                  <a:ea typeface="黑体" panose="02010609060101010101" pitchFamily="49" charset="-122"/>
                  <a:cs typeface="Times New Roman" panose="02020603050405020304" pitchFamily="18" charset="0"/>
                </a:rPr>
                <a:t>Aj</a:t>
              </a: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的匹配度；</a:t>
              </a:r>
              <a:r>
                <a:rPr lang="en-US" altLang="zh-CN" sz="2000" b="1" dirty="0" err="1">
                  <a:latin typeface="Times New Roman" panose="02020603050405020304" pitchFamily="18" charset="0"/>
                  <a:ea typeface="黑体" panose="02010609060101010101" pitchFamily="49" charset="-122"/>
                  <a:cs typeface="Times New Roman" panose="02020603050405020304" pitchFamily="18" charset="0"/>
                </a:rPr>
                <a:t>Rij</a:t>
              </a: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为从</a:t>
              </a:r>
              <a:r>
                <a:rPr lang="en-US" altLang="zh-CN" sz="2000" b="1" dirty="0">
                  <a:latin typeface="Times New Roman" panose="02020603050405020304" pitchFamily="18" charset="0"/>
                  <a:ea typeface="黑体" panose="02010609060101010101" pitchFamily="49" charset="-122"/>
                  <a:cs typeface="Times New Roman" panose="02020603050405020304" pitchFamily="18" charset="0"/>
                </a:rPr>
                <a:t>A </a:t>
              </a: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的第</a:t>
              </a:r>
              <a:r>
                <a:rPr lang="en-US" altLang="zh-CN" sz="2000" b="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个字符开始，有连续</a:t>
              </a:r>
              <a:r>
                <a:rPr lang="en-US" altLang="zh-CN" sz="2000" b="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sz="1600" b="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000" b="1"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个字符</a:t>
              </a:r>
              <a:endParaRPr lang="en-US" altLang="zh-CN" sz="2000" dirty="0">
                <a:latin typeface="Times New Roman" panose="02020603050405020304" pitchFamily="18" charset="0"/>
                <a:ea typeface="黑体" panose="02010609060101010101" pitchFamily="49" charset="-122"/>
                <a:cs typeface="Times New Roman" panose="02020603050405020304" pitchFamily="18" charset="0"/>
              </a:endParaRPr>
            </a:p>
            <a:p>
              <a:pPr fontAlgn="base">
                <a:spcBef>
                  <a:spcPct val="0"/>
                </a:spcBef>
                <a:spcAft>
                  <a:spcPct val="0"/>
                </a:spcAft>
                <a:defRPr/>
              </a:pP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000" b="1" dirty="0" err="1">
                  <a:latin typeface="Times New Roman" panose="02020603050405020304" pitchFamily="18" charset="0"/>
                  <a:ea typeface="黑体" panose="02010609060101010101" pitchFamily="49" charset="-122"/>
                  <a:cs typeface="Times New Roman" panose="02020603050405020304" pitchFamily="18" charset="0"/>
                </a:rPr>
                <a:t>Aj</a:t>
              </a: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中连续的</a:t>
              </a:r>
              <a:r>
                <a:rPr lang="en-US" altLang="zh-CN" sz="2000" b="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sz="1600" b="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en-US" sz="2000" dirty="0">
                  <a:latin typeface="Times New Roman" panose="02020603050405020304" pitchFamily="18" charset="0"/>
                  <a:ea typeface="黑体" panose="02010609060101010101" pitchFamily="49" charset="-122"/>
                  <a:cs typeface="Times New Roman" panose="02020603050405020304" pitchFamily="18" charset="0"/>
                </a:rPr>
                <a:t>个字符相同，则：</a:t>
              </a:r>
              <a:endParaRPr lang="en-US" altLang="zh-CN" sz="2000" dirty="0">
                <a:latin typeface="Times New Roman" panose="02020603050405020304" pitchFamily="18" charset="0"/>
                <a:ea typeface="黑体" panose="02010609060101010101" pitchFamily="49" charset="-122"/>
                <a:cs typeface="Times New Roman" panose="02020603050405020304" pitchFamily="18" charset="0"/>
              </a:endParaRPr>
            </a:p>
            <a:p>
              <a:pPr>
                <a:defRPr/>
              </a:pPr>
              <a:endParaRPr lang="zh-CN" altLang="en-US" sz="2000" dirty="0">
                <a:latin typeface="Arial" pitchFamily="34" charset="0"/>
              </a:endParaRPr>
            </a:p>
          </p:txBody>
        </p:sp>
        <p:sp>
          <p:nvSpPr>
            <p:cNvPr id="20" name="Rectangle 3"/>
            <p:cNvSpPr>
              <a:spLocks noChangeArrowheads="1"/>
            </p:cNvSpPr>
            <p:nvPr/>
          </p:nvSpPr>
          <p:spPr bwMode="gray">
            <a:xfrm>
              <a:off x="655384" y="1012721"/>
              <a:ext cx="7662862" cy="287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i="1">
                  <a:solidFill>
                    <a:schemeClr val="accent2"/>
                  </a:solidFill>
                  <a:latin typeface="Arial" charset="0"/>
                  <a:ea typeface="华文楷体" pitchFamily="2" charset="-122"/>
                </a:defRPr>
              </a:lvl1pPr>
              <a:lvl2pPr marL="742950" indent="-285750">
                <a:defRPr i="1">
                  <a:solidFill>
                    <a:schemeClr val="accent2"/>
                  </a:solidFill>
                  <a:latin typeface="Arial" charset="0"/>
                  <a:ea typeface="华文楷体" pitchFamily="2" charset="-122"/>
                </a:defRPr>
              </a:lvl2pPr>
              <a:lvl3pPr marL="1143000" indent="-228600">
                <a:defRPr i="1">
                  <a:solidFill>
                    <a:schemeClr val="accent2"/>
                  </a:solidFill>
                  <a:latin typeface="Arial" charset="0"/>
                  <a:ea typeface="华文楷体" pitchFamily="2" charset="-122"/>
                </a:defRPr>
              </a:lvl3pPr>
              <a:lvl4pPr marL="1600200" indent="-228600">
                <a:defRPr i="1">
                  <a:solidFill>
                    <a:schemeClr val="accent2"/>
                  </a:solidFill>
                  <a:latin typeface="Arial" charset="0"/>
                  <a:ea typeface="华文楷体" pitchFamily="2" charset="-122"/>
                </a:defRPr>
              </a:lvl4pPr>
              <a:lvl5pPr marL="2057400" indent="-228600">
                <a:defRPr i="1">
                  <a:solidFill>
                    <a:schemeClr val="accent2"/>
                  </a:solidFill>
                  <a:latin typeface="Arial" charset="0"/>
                  <a:ea typeface="华文楷体" pitchFamily="2" charset="-122"/>
                </a:defRPr>
              </a:lvl5pPr>
              <a:lvl6pPr marL="2514600" indent="-228600" algn="ctr" eaLnBrk="0" fontAlgn="base" hangingPunct="0">
                <a:spcBef>
                  <a:spcPct val="0"/>
                </a:spcBef>
                <a:spcAft>
                  <a:spcPct val="0"/>
                </a:spcAft>
                <a:defRPr i="1">
                  <a:solidFill>
                    <a:schemeClr val="accent2"/>
                  </a:solidFill>
                  <a:latin typeface="Arial" charset="0"/>
                  <a:ea typeface="华文楷体" pitchFamily="2" charset="-122"/>
                </a:defRPr>
              </a:lvl6pPr>
              <a:lvl7pPr marL="2971800" indent="-228600" algn="ctr" eaLnBrk="0" fontAlgn="base" hangingPunct="0">
                <a:spcBef>
                  <a:spcPct val="0"/>
                </a:spcBef>
                <a:spcAft>
                  <a:spcPct val="0"/>
                </a:spcAft>
                <a:defRPr i="1">
                  <a:solidFill>
                    <a:schemeClr val="accent2"/>
                  </a:solidFill>
                  <a:latin typeface="Arial" charset="0"/>
                  <a:ea typeface="华文楷体" pitchFamily="2" charset="-122"/>
                </a:defRPr>
              </a:lvl7pPr>
              <a:lvl8pPr marL="3429000" indent="-228600" algn="ctr" eaLnBrk="0" fontAlgn="base" hangingPunct="0">
                <a:spcBef>
                  <a:spcPct val="0"/>
                </a:spcBef>
                <a:spcAft>
                  <a:spcPct val="0"/>
                </a:spcAft>
                <a:defRPr i="1">
                  <a:solidFill>
                    <a:schemeClr val="accent2"/>
                  </a:solidFill>
                  <a:latin typeface="Arial" charset="0"/>
                  <a:ea typeface="华文楷体" pitchFamily="2" charset="-122"/>
                </a:defRPr>
              </a:lvl8pPr>
              <a:lvl9pPr marL="3886200" indent="-228600" algn="ctr" eaLnBrk="0" fontAlgn="base" hangingPunct="0">
                <a:spcBef>
                  <a:spcPct val="0"/>
                </a:spcBef>
                <a:spcAft>
                  <a:spcPct val="0"/>
                </a:spcAft>
                <a:defRPr i="1">
                  <a:solidFill>
                    <a:schemeClr val="accent2"/>
                  </a:solidFill>
                  <a:latin typeface="Arial" charset="0"/>
                  <a:ea typeface="华文楷体" pitchFamily="2" charset="-122"/>
                </a:defRPr>
              </a:lvl9pPr>
            </a:lstStyle>
            <a:p>
              <a:pPr marL="342900" indent="-342900" algn="l">
                <a:lnSpc>
                  <a:spcPct val="150000"/>
                </a:lnSpc>
                <a:buClr>
                  <a:srgbClr val="FF0000"/>
                </a:buClr>
                <a:buBlip>
                  <a:blip r:embed="rId2"/>
                </a:buBlip>
              </a:pPr>
              <a:r>
                <a:rPr lang="zh-CN" altLang="en-US" sz="2400" i="0" dirty="0" smtClean="0">
                  <a:solidFill>
                    <a:schemeClr val="tx2">
                      <a:lumMod val="60000"/>
                      <a:lumOff val="40000"/>
                    </a:schemeClr>
                  </a:solidFill>
                  <a:latin typeface="黑体" pitchFamily="49" charset="-122"/>
                  <a:ea typeface="黑体" pitchFamily="49" charset="-122"/>
                </a:rPr>
                <a:t>算法</a:t>
              </a:r>
              <a:endParaRPr lang="en-US" altLang="zh-CN" sz="2400" i="0" dirty="0" smtClean="0">
                <a:solidFill>
                  <a:schemeClr val="tx2">
                    <a:lumMod val="60000"/>
                    <a:lumOff val="40000"/>
                  </a:schemeClr>
                </a:solidFill>
                <a:latin typeface="黑体" pitchFamily="49" charset="-122"/>
                <a:ea typeface="黑体" pitchFamily="49" charset="-122"/>
              </a:endParaRPr>
            </a:p>
          </p:txBody>
        </p:sp>
      </p:grpSp>
      <mc:AlternateContent xmlns:mc="http://schemas.openxmlformats.org/markup-compatibility/2006" xmlns:a14="http://schemas.microsoft.com/office/drawing/2010/main">
        <mc:Choice Requires="a14">
          <p:sp>
            <p:nvSpPr>
              <p:cNvPr id="21" name="Rectangle 3"/>
              <p:cNvSpPr>
                <a:spLocks noChangeArrowheads="1"/>
              </p:cNvSpPr>
              <p:nvPr/>
            </p:nvSpPr>
            <p:spPr bwMode="auto">
              <a:xfrm>
                <a:off x="1187400" y="5661248"/>
                <a:ext cx="6985000" cy="792163"/>
              </a:xfrm>
              <a:prstGeom prst="rect">
                <a:avLst/>
              </a:prstGeom>
              <a:ln>
                <a:noFill/>
                <a:headEnd/>
                <a:tailEnd/>
              </a:ln>
            </p:spPr>
            <p:style>
              <a:lnRef idx="1">
                <a:schemeClr val="accent2"/>
              </a:lnRef>
              <a:fillRef idx="2">
                <a:schemeClr val="accent2"/>
              </a:fillRef>
              <a:effectRef idx="1">
                <a:schemeClr val="accent2"/>
              </a:effectRef>
              <a:fontRef idx="minor">
                <a:schemeClr val="dk1"/>
              </a:fontRef>
            </p:style>
            <p:txBody>
              <a:bodyPr wrap="none" anchor="ctr"/>
              <a:lstStyle/>
              <a:p>
                <a:pPr>
                  <a:defRPr/>
                </a:pPr>
                <a:r>
                  <a:rPr lang="en-US" altLang="zh-CN" sz="2000" b="1" dirty="0" smtClean="0"/>
                  <a:t>    </a:t>
                </a:r>
                <a14:m>
                  <m:oMath xmlns:m="http://schemas.openxmlformats.org/officeDocument/2006/math">
                    <m:sSub>
                      <m:sSubPr>
                        <m:ctrlPr>
                          <a:rPr lang="en-US" altLang="zh-CN" sz="2000" b="1" i="1" dirty="0" smtClean="0">
                            <a:latin typeface="Cambria Math"/>
                          </a:rPr>
                        </m:ctrlPr>
                      </m:sSubPr>
                      <m:e>
                        <m:r>
                          <a:rPr lang="en-US" altLang="zh-CN" sz="2000" b="1" i="1" dirty="0">
                            <a:latin typeface="Cambria Math"/>
                          </a:rPr>
                          <m:t>𝑹</m:t>
                        </m:r>
                      </m:e>
                      <m:sub>
                        <m:r>
                          <a:rPr lang="en-US" altLang="zh-CN" sz="2000" b="1" i="1" dirty="0">
                            <a:latin typeface="Cambria Math"/>
                          </a:rPr>
                          <m:t>𝒊𝒋</m:t>
                        </m:r>
                      </m:sub>
                    </m:sSub>
                    <m:r>
                      <a:rPr lang="en-US" altLang="zh-CN" sz="2000" b="1" i="1" dirty="0">
                        <a:latin typeface="Cambria Math"/>
                        <a:ea typeface="Cambria Math"/>
                      </a:rPr>
                      <m:t>=</m:t>
                    </m:r>
                    <m:sSub>
                      <m:sSubPr>
                        <m:ctrlPr>
                          <a:rPr lang="en-US" altLang="zh-CN" sz="2000" b="1" i="1" dirty="0">
                            <a:latin typeface="Cambria Math"/>
                            <a:ea typeface="Cambria Math"/>
                          </a:rPr>
                        </m:ctrlPr>
                      </m:sSubPr>
                      <m:e>
                        <m:r>
                          <a:rPr lang="en-US" altLang="zh-CN" sz="2000" b="1" i="1" dirty="0">
                            <a:latin typeface="Cambria Math"/>
                            <a:ea typeface="Cambria Math"/>
                          </a:rPr>
                          <m:t>𝒏</m:t>
                        </m:r>
                      </m:e>
                      <m:sub>
                        <m:r>
                          <a:rPr lang="en-US" altLang="zh-CN" sz="2000" b="1" i="1" dirty="0">
                            <a:latin typeface="Cambria Math"/>
                            <a:ea typeface="Cambria Math"/>
                          </a:rPr>
                          <m:t>𝒊</m:t>
                        </m:r>
                      </m:sub>
                    </m:sSub>
                    <m:r>
                      <a:rPr lang="en-US" altLang="zh-CN" sz="2000" b="1" i="1" dirty="0">
                        <a:latin typeface="Cambria Math"/>
                        <a:ea typeface="Cambria Math"/>
                      </a:rPr>
                      <m:t>×</m:t>
                    </m:r>
                    <m:f>
                      <m:fPr>
                        <m:ctrlPr>
                          <a:rPr lang="en-US" altLang="zh-CN" sz="2000" b="1" i="1" dirty="0">
                            <a:latin typeface="Cambria Math"/>
                            <a:ea typeface="Cambria Math"/>
                          </a:rPr>
                        </m:ctrlPr>
                      </m:fPr>
                      <m:num>
                        <m:sSub>
                          <m:sSubPr>
                            <m:ctrlPr>
                              <a:rPr lang="en-US" altLang="zh-CN" sz="2000" b="1" i="1" dirty="0">
                                <a:latin typeface="Cambria Math"/>
                                <a:ea typeface="Cambria Math"/>
                              </a:rPr>
                            </m:ctrlPr>
                          </m:sSubPr>
                          <m:e>
                            <m:r>
                              <a:rPr lang="en-US" altLang="zh-CN" sz="2000" b="1" i="1" dirty="0">
                                <a:latin typeface="Cambria Math"/>
                                <a:ea typeface="Cambria Math"/>
                              </a:rPr>
                              <m:t>𝒏</m:t>
                            </m:r>
                          </m:e>
                          <m:sub>
                            <m:r>
                              <a:rPr lang="en-US" altLang="zh-CN" sz="2000" b="1" i="1" dirty="0">
                                <a:latin typeface="Cambria Math"/>
                                <a:ea typeface="Cambria Math"/>
                              </a:rPr>
                              <m:t>𝒊</m:t>
                            </m:r>
                          </m:sub>
                        </m:sSub>
                      </m:num>
                      <m:den>
                        <m:sSub>
                          <m:sSubPr>
                            <m:ctrlPr>
                              <a:rPr lang="en-US" altLang="zh-CN" sz="2000" b="1" i="1" dirty="0">
                                <a:latin typeface="Cambria Math"/>
                                <a:ea typeface="Cambria Math"/>
                              </a:rPr>
                            </m:ctrlPr>
                          </m:sSubPr>
                          <m:e>
                            <m:r>
                              <a:rPr lang="en-US" altLang="zh-CN" sz="2000" b="1" i="1" dirty="0">
                                <a:latin typeface="Cambria Math"/>
                                <a:ea typeface="Cambria Math"/>
                              </a:rPr>
                              <m:t>𝑵</m:t>
                            </m:r>
                          </m:e>
                          <m:sub>
                            <m:r>
                              <a:rPr lang="en-US" altLang="zh-CN" sz="2000" b="1" i="1" dirty="0">
                                <a:latin typeface="Cambria Math"/>
                                <a:ea typeface="Cambria Math"/>
                              </a:rPr>
                              <m:t>𝟐</m:t>
                            </m:r>
                          </m:sub>
                        </m:sSub>
                      </m:den>
                    </m:f>
                  </m:oMath>
                </a14:m>
                <a:r>
                  <a:rPr lang="zh-CN" altLang="en-US" sz="2000" dirty="0" smtClean="0"/>
                  <a:t>                    </a:t>
                </a:r>
                <a:r>
                  <a:rPr lang="zh-CN" altLang="en-US" dirty="0" smtClean="0">
                    <a:latin typeface="黑体" panose="02010609060101010101" pitchFamily="49" charset="-122"/>
                    <a:ea typeface="黑体" panose="02010609060101010101" pitchFamily="49" charset="-122"/>
                  </a:rPr>
                  <a:t>匹配度</a:t>
                </a:r>
                <a:r>
                  <a:rPr lang="en-US" altLang="zh-CN" dirty="0" err="1"/>
                  <a:t>R</a:t>
                </a:r>
                <a:r>
                  <a:rPr lang="en-US" altLang="zh-CN" sz="1400" dirty="0" err="1"/>
                  <a:t>j</a:t>
                </a:r>
                <a:r>
                  <a:rPr lang="zh-CN" altLang="en-US" dirty="0" smtClean="0">
                    <a:latin typeface="黑体" panose="02010609060101010101" pitchFamily="49" charset="-122"/>
                    <a:ea typeface="黑体" panose="02010609060101010101" pitchFamily="49" charset="-122"/>
                  </a:rPr>
                  <a:t>为</a:t>
                </a:r>
                <a:r>
                  <a:rPr lang="zh-CN" altLang="en-US" dirty="0" smtClean="0"/>
                  <a:t>：</a:t>
                </a:r>
                <a14:m>
                  <m:oMath xmlns:m="http://schemas.openxmlformats.org/officeDocument/2006/math">
                    <m:sSub>
                      <m:sSubPr>
                        <m:ctrlPr>
                          <a:rPr lang="en-US" altLang="zh-CN" sz="2000" b="1" i="1" smtClean="0">
                            <a:latin typeface="Cambria Math"/>
                          </a:rPr>
                        </m:ctrlPr>
                      </m:sSubPr>
                      <m:e>
                        <m:r>
                          <a:rPr lang="en-US" altLang="zh-CN" sz="2000" b="1" i="1" smtClean="0">
                            <a:latin typeface="Cambria Math"/>
                          </a:rPr>
                          <m:t>𝑹</m:t>
                        </m:r>
                      </m:e>
                      <m:sub>
                        <m:r>
                          <a:rPr lang="en-US" altLang="zh-CN" sz="2000" b="1" i="1" smtClean="0">
                            <a:latin typeface="Cambria Math"/>
                          </a:rPr>
                          <m:t>𝒋</m:t>
                        </m:r>
                      </m:sub>
                    </m:sSub>
                    <m:r>
                      <a:rPr lang="en-US" altLang="zh-CN" sz="2000" b="1" i="1" smtClean="0">
                        <a:latin typeface="Cambria Math"/>
                        <a:ea typeface="Cambria Math"/>
                      </a:rPr>
                      <m:t>=</m:t>
                    </m:r>
                    <m:nary>
                      <m:naryPr>
                        <m:chr m:val="∑"/>
                        <m:supHide m:val="on"/>
                        <m:ctrlPr>
                          <a:rPr lang="en-US" altLang="zh-CN" sz="2000" b="1" i="1" smtClean="0">
                            <a:latin typeface="Cambria Math"/>
                            <a:ea typeface="Cambria Math"/>
                          </a:rPr>
                        </m:ctrlPr>
                      </m:naryPr>
                      <m:sub>
                        <m:r>
                          <m:rPr>
                            <m:brk m:alnAt="7"/>
                          </m:rPr>
                          <a:rPr lang="en-US" altLang="zh-CN" sz="2000" b="1" i="1" smtClean="0">
                            <a:latin typeface="Cambria Math"/>
                            <a:ea typeface="Cambria Math"/>
                          </a:rPr>
                          <m:t>𝒊</m:t>
                        </m:r>
                        <m:r>
                          <a:rPr lang="en-US" altLang="zh-CN" sz="2000" b="1" i="1" smtClean="0">
                            <a:latin typeface="Cambria Math"/>
                            <a:ea typeface="Cambria Math"/>
                          </a:rPr>
                          <m:t>=</m:t>
                        </m:r>
                        <m:r>
                          <a:rPr lang="en-US" altLang="zh-CN" sz="2000" b="1" i="1" smtClean="0">
                            <a:latin typeface="Cambria Math"/>
                            <a:ea typeface="Cambria Math"/>
                          </a:rPr>
                          <m:t>𝟎</m:t>
                        </m:r>
                      </m:sub>
                      <m:sup/>
                      <m:e>
                        <m:sSub>
                          <m:sSubPr>
                            <m:ctrlPr>
                              <a:rPr lang="en-US" altLang="zh-CN" sz="2000" b="1" i="1" smtClean="0">
                                <a:latin typeface="Cambria Math"/>
                                <a:ea typeface="Cambria Math"/>
                              </a:rPr>
                            </m:ctrlPr>
                          </m:sSubPr>
                          <m:e>
                            <m:r>
                              <a:rPr lang="en-US" altLang="zh-CN" sz="2000" b="1" i="1" smtClean="0">
                                <a:latin typeface="Cambria Math"/>
                                <a:ea typeface="Cambria Math"/>
                              </a:rPr>
                              <m:t>𝑹</m:t>
                            </m:r>
                          </m:e>
                          <m:sub>
                            <m:r>
                              <a:rPr lang="en-US" altLang="zh-CN" sz="2000" b="1" i="1">
                                <a:latin typeface="Cambria Math"/>
                                <a:ea typeface="Cambria Math"/>
                              </a:rPr>
                              <m:t>𝒊𝒋</m:t>
                            </m:r>
                          </m:sub>
                        </m:sSub>
                      </m:e>
                    </m:nary>
                  </m:oMath>
                </a14:m>
                <a:endParaRPr lang="zh-CN" altLang="en-US" sz="2000" b="1" dirty="0">
                  <a:latin typeface="Arial" pitchFamily="34" charset="0"/>
                </a:endParaRPr>
              </a:p>
            </p:txBody>
          </p:sp>
        </mc:Choice>
        <mc:Fallback xmlns="">
          <p:sp>
            <p:nvSpPr>
              <p:cNvPr id="21" name="Rectangle 3"/>
              <p:cNvSpPr>
                <a:spLocks noRot="1" noChangeAspect="1" noMove="1" noResize="1" noEditPoints="1" noAdjustHandles="1" noChangeArrowheads="1" noChangeShapeType="1" noTextEdit="1"/>
              </p:cNvSpPr>
              <p:nvPr/>
            </p:nvSpPr>
            <p:spPr bwMode="auto">
              <a:xfrm>
                <a:off x="1187400" y="5661248"/>
                <a:ext cx="6985000" cy="792163"/>
              </a:xfrm>
              <a:prstGeom prst="rect">
                <a:avLst/>
              </a:prstGeom>
              <a:blipFill rotWithShape="1">
                <a:blip r:embed="rId3"/>
                <a:stretch>
                  <a:fillRect/>
                </a:stretch>
              </a:blipFill>
              <a:ln>
                <a:noFill/>
                <a:headEnd/>
                <a:tailEnd/>
              </a:ln>
            </p:spPr>
            <p:txBody>
              <a:bodyPr/>
              <a:lstStyle/>
              <a:p>
                <a:r>
                  <a:rPr lang="zh-CN" altLang="en-US">
                    <a:noFill/>
                  </a:rPr>
                  <a:t> </a:t>
                </a:r>
              </a:p>
            </p:txBody>
          </p:sp>
        </mc:Fallback>
      </mc:AlternateContent>
    </p:spTree>
    <p:extLst>
      <p:ext uri="{BB962C8B-B14F-4D97-AF65-F5344CB8AC3E}">
        <p14:creationId xmlns:p14="http://schemas.microsoft.com/office/powerpoint/2010/main" val="306673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5" grpId="0"/>
      <p:bldP spid="21"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2008最新教育系列精品PPT模板">
  <a:themeElements>
    <a:clrScheme name="1_2008最新教育系列精品PPT模板 1">
      <a:dk1>
        <a:srgbClr val="000000"/>
      </a:dk1>
      <a:lt1>
        <a:srgbClr val="F2D360"/>
      </a:lt1>
      <a:dk2>
        <a:srgbClr val="000066"/>
      </a:dk2>
      <a:lt2>
        <a:srgbClr val="808080"/>
      </a:lt2>
      <a:accent1>
        <a:srgbClr val="66B1CC"/>
      </a:accent1>
      <a:accent2>
        <a:srgbClr val="C85414"/>
      </a:accent2>
      <a:accent3>
        <a:srgbClr val="F7E6B6"/>
      </a:accent3>
      <a:accent4>
        <a:srgbClr val="000000"/>
      </a:accent4>
      <a:accent5>
        <a:srgbClr val="B8D5E2"/>
      </a:accent5>
      <a:accent6>
        <a:srgbClr val="B54B11"/>
      </a:accent6>
      <a:hlink>
        <a:srgbClr val="A6C701"/>
      </a:hlink>
      <a:folHlink>
        <a:srgbClr val="7D94F7"/>
      </a:folHlink>
    </a:clrScheme>
    <a:fontScheme name="1_2008最新教育系列精品PPT模板">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defRPr kumimoji="0" lang="en-US" sz="2400" b="1" i="0"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defRPr kumimoji="0" lang="en-US" sz="2400" b="1"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1_2008最新教育系列精品PPT模板 1">
        <a:dk1>
          <a:srgbClr val="000000"/>
        </a:dk1>
        <a:lt1>
          <a:srgbClr val="F2D360"/>
        </a:lt1>
        <a:dk2>
          <a:srgbClr val="000066"/>
        </a:dk2>
        <a:lt2>
          <a:srgbClr val="808080"/>
        </a:lt2>
        <a:accent1>
          <a:srgbClr val="66B1CC"/>
        </a:accent1>
        <a:accent2>
          <a:srgbClr val="C85414"/>
        </a:accent2>
        <a:accent3>
          <a:srgbClr val="F7E6B6"/>
        </a:accent3>
        <a:accent4>
          <a:srgbClr val="000000"/>
        </a:accent4>
        <a:accent5>
          <a:srgbClr val="B8D5E2"/>
        </a:accent5>
        <a:accent6>
          <a:srgbClr val="B54B11"/>
        </a:accent6>
        <a:hlink>
          <a:srgbClr val="A6C701"/>
        </a:hlink>
        <a:folHlink>
          <a:srgbClr val="7D94F7"/>
        </a:folHlink>
      </a:clrScheme>
      <a:clrMap bg1="lt1" tx1="dk1" bg2="lt2" tx2="dk2" accent1="accent1" accent2="accent2" accent3="accent3" accent4="accent4" accent5="accent5" accent6="accent6" hlink="hlink" folHlink="folHlink"/>
    </a:extraClrScheme>
    <a:extraClrScheme>
      <a:clrScheme name="1_2008最新教育系列精品PPT模板 2">
        <a:dk1>
          <a:srgbClr val="000000"/>
        </a:dk1>
        <a:lt1>
          <a:srgbClr val="C0B6CE"/>
        </a:lt1>
        <a:dk2>
          <a:srgbClr val="4C004C"/>
        </a:dk2>
        <a:lt2>
          <a:srgbClr val="969696"/>
        </a:lt2>
        <a:accent1>
          <a:srgbClr val="89C41E"/>
        </a:accent1>
        <a:accent2>
          <a:srgbClr val="9A75E5"/>
        </a:accent2>
        <a:accent3>
          <a:srgbClr val="DCD7E3"/>
        </a:accent3>
        <a:accent4>
          <a:srgbClr val="000000"/>
        </a:accent4>
        <a:accent5>
          <a:srgbClr val="C4DEAB"/>
        </a:accent5>
        <a:accent6>
          <a:srgbClr val="8B69CF"/>
        </a:accent6>
        <a:hlink>
          <a:srgbClr val="77B0D3"/>
        </a:hlink>
        <a:folHlink>
          <a:srgbClr val="C5A597"/>
        </a:folHlink>
      </a:clrScheme>
      <a:clrMap bg1="lt1" tx1="dk1" bg2="lt2" tx2="dk2" accent1="accent1" accent2="accent2" accent3="accent3" accent4="accent4" accent5="accent5" accent6="accent6" hlink="hlink" folHlink="folHlink"/>
    </a:extraClrScheme>
    <a:extraClrScheme>
      <a:clrScheme name="1_2008最新教育系列精品PPT模板 3">
        <a:dk1>
          <a:srgbClr val="000000"/>
        </a:dk1>
        <a:lt1>
          <a:srgbClr val="8FD5CE"/>
        </a:lt1>
        <a:dk2>
          <a:srgbClr val="000066"/>
        </a:dk2>
        <a:lt2>
          <a:srgbClr val="808080"/>
        </a:lt2>
        <a:accent1>
          <a:srgbClr val="0A96E3"/>
        </a:accent1>
        <a:accent2>
          <a:srgbClr val="4695A8"/>
        </a:accent2>
        <a:accent3>
          <a:srgbClr val="C6E7E3"/>
        </a:accent3>
        <a:accent4>
          <a:srgbClr val="000000"/>
        </a:accent4>
        <a:accent5>
          <a:srgbClr val="AAC9EF"/>
        </a:accent5>
        <a:accent6>
          <a:srgbClr val="3F8798"/>
        </a:accent6>
        <a:hlink>
          <a:srgbClr val="99CC00"/>
        </a:hlink>
        <a:folHlink>
          <a:srgbClr val="8D8D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008最新教育系列精品PPT模板">
  <a:themeElements>
    <a:clrScheme name="2008最新教育系列精品PPT模板 1">
      <a:dk1>
        <a:srgbClr val="000000"/>
      </a:dk1>
      <a:lt1>
        <a:srgbClr val="F2D360"/>
      </a:lt1>
      <a:dk2>
        <a:srgbClr val="000066"/>
      </a:dk2>
      <a:lt2>
        <a:srgbClr val="808080"/>
      </a:lt2>
      <a:accent1>
        <a:srgbClr val="66B1CC"/>
      </a:accent1>
      <a:accent2>
        <a:srgbClr val="C85414"/>
      </a:accent2>
      <a:accent3>
        <a:srgbClr val="F7E6B6"/>
      </a:accent3>
      <a:accent4>
        <a:srgbClr val="000000"/>
      </a:accent4>
      <a:accent5>
        <a:srgbClr val="B8D5E2"/>
      </a:accent5>
      <a:accent6>
        <a:srgbClr val="B54B11"/>
      </a:accent6>
      <a:hlink>
        <a:srgbClr val="A6C701"/>
      </a:hlink>
      <a:folHlink>
        <a:srgbClr val="7D94F7"/>
      </a:folHlink>
    </a:clrScheme>
    <a:fontScheme name="2008最新教育系列精品PPT模板">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defRPr kumimoji="0" lang="en-US" sz="2400" b="1" i="0" u="none" strike="noStrike" cap="none" normalizeH="0" baseline="0" smtClean="0">
            <a:ln>
              <a:noFill/>
            </a:ln>
            <a:solidFill>
              <a:schemeClr val="tx1"/>
            </a:solidFill>
            <a:effectLst/>
            <a:latin typeface="Verdana" pitchFamily="34" charset="0"/>
            <a:cs typeface="Arial" pitchFamily="34" charset="0"/>
          </a:defRPr>
        </a:defPPr>
      </a:lstStyle>
    </a:spDef>
    <a:lnDef>
      <a:spPr bwMode="auto">
        <a:solidFill>
          <a:schemeClr val="accent1"/>
        </a:solidFill>
        <a:ln w="9525" cap="flat" cmpd="sng" algn="ctr">
          <a:solidFill>
            <a:schemeClr val="tx1"/>
          </a:solidFill>
          <a:prstDash val="solid"/>
          <a:round/>
          <a:headEnd type="none" w="med" len="med"/>
          <a:tailEnd type="triangle" w="med" len="med"/>
        </a:ln>
        <a:effectLst/>
      </a:spPr>
      <a:bodyPr/>
      <a:lstStyle/>
    </a:lnDef>
  </a:objectDefaults>
  <a:extraClrSchemeLst>
    <a:extraClrScheme>
      <a:clrScheme name="2008最新教育系列精品PPT模板 1">
        <a:dk1>
          <a:srgbClr val="000000"/>
        </a:dk1>
        <a:lt1>
          <a:srgbClr val="F2D360"/>
        </a:lt1>
        <a:dk2>
          <a:srgbClr val="000066"/>
        </a:dk2>
        <a:lt2>
          <a:srgbClr val="808080"/>
        </a:lt2>
        <a:accent1>
          <a:srgbClr val="66B1CC"/>
        </a:accent1>
        <a:accent2>
          <a:srgbClr val="C85414"/>
        </a:accent2>
        <a:accent3>
          <a:srgbClr val="F7E6B6"/>
        </a:accent3>
        <a:accent4>
          <a:srgbClr val="000000"/>
        </a:accent4>
        <a:accent5>
          <a:srgbClr val="B8D5E2"/>
        </a:accent5>
        <a:accent6>
          <a:srgbClr val="B54B11"/>
        </a:accent6>
        <a:hlink>
          <a:srgbClr val="A6C701"/>
        </a:hlink>
        <a:folHlink>
          <a:srgbClr val="7D94F7"/>
        </a:folHlink>
      </a:clrScheme>
      <a:clrMap bg1="lt1" tx1="dk1" bg2="lt2" tx2="dk2" accent1="accent1" accent2="accent2" accent3="accent3" accent4="accent4" accent5="accent5" accent6="accent6" hlink="hlink" folHlink="folHlink"/>
    </a:extraClrScheme>
    <a:extraClrScheme>
      <a:clrScheme name="2008最新教育系列精品PPT模板 2">
        <a:dk1>
          <a:srgbClr val="000000"/>
        </a:dk1>
        <a:lt1>
          <a:srgbClr val="C0B6CE"/>
        </a:lt1>
        <a:dk2>
          <a:srgbClr val="4C004C"/>
        </a:dk2>
        <a:lt2>
          <a:srgbClr val="969696"/>
        </a:lt2>
        <a:accent1>
          <a:srgbClr val="89C41E"/>
        </a:accent1>
        <a:accent2>
          <a:srgbClr val="9A75E5"/>
        </a:accent2>
        <a:accent3>
          <a:srgbClr val="DCD7E3"/>
        </a:accent3>
        <a:accent4>
          <a:srgbClr val="000000"/>
        </a:accent4>
        <a:accent5>
          <a:srgbClr val="C4DEAB"/>
        </a:accent5>
        <a:accent6>
          <a:srgbClr val="8B69CF"/>
        </a:accent6>
        <a:hlink>
          <a:srgbClr val="77B0D3"/>
        </a:hlink>
        <a:folHlink>
          <a:srgbClr val="C5A597"/>
        </a:folHlink>
      </a:clrScheme>
      <a:clrMap bg1="lt1" tx1="dk1" bg2="lt2" tx2="dk2" accent1="accent1" accent2="accent2" accent3="accent3" accent4="accent4" accent5="accent5" accent6="accent6" hlink="hlink" folHlink="folHlink"/>
    </a:extraClrScheme>
    <a:extraClrScheme>
      <a:clrScheme name="2008最新教育系列精品PPT模板 3">
        <a:dk1>
          <a:srgbClr val="000000"/>
        </a:dk1>
        <a:lt1>
          <a:srgbClr val="8FD5CE"/>
        </a:lt1>
        <a:dk2>
          <a:srgbClr val="000066"/>
        </a:dk2>
        <a:lt2>
          <a:srgbClr val="808080"/>
        </a:lt2>
        <a:accent1>
          <a:srgbClr val="0A96E3"/>
        </a:accent1>
        <a:accent2>
          <a:srgbClr val="4695A8"/>
        </a:accent2>
        <a:accent3>
          <a:srgbClr val="C6E7E3"/>
        </a:accent3>
        <a:accent4>
          <a:srgbClr val="000000"/>
        </a:accent4>
        <a:accent5>
          <a:srgbClr val="AAC9EF"/>
        </a:accent5>
        <a:accent6>
          <a:srgbClr val="3F8798"/>
        </a:accent6>
        <a:hlink>
          <a:srgbClr val="99CC00"/>
        </a:hlink>
        <a:folHlink>
          <a:srgbClr val="8D8D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2008最新教育系列精品PPT模板">
  <a:themeElements>
    <a:clrScheme name="2008最新教育系列精品PPT模板 1">
      <a:dk1>
        <a:srgbClr val="000000"/>
      </a:dk1>
      <a:lt1>
        <a:srgbClr val="F2D360"/>
      </a:lt1>
      <a:dk2>
        <a:srgbClr val="000066"/>
      </a:dk2>
      <a:lt2>
        <a:srgbClr val="808080"/>
      </a:lt2>
      <a:accent1>
        <a:srgbClr val="66B1CC"/>
      </a:accent1>
      <a:accent2>
        <a:srgbClr val="C85414"/>
      </a:accent2>
      <a:accent3>
        <a:srgbClr val="F7E6B6"/>
      </a:accent3>
      <a:accent4>
        <a:srgbClr val="000000"/>
      </a:accent4>
      <a:accent5>
        <a:srgbClr val="B8D5E2"/>
      </a:accent5>
      <a:accent6>
        <a:srgbClr val="B54B11"/>
      </a:accent6>
      <a:hlink>
        <a:srgbClr val="A6C701"/>
      </a:hlink>
      <a:folHlink>
        <a:srgbClr val="7D94F7"/>
      </a:folHlink>
    </a:clrScheme>
    <a:fontScheme name="2008最新教育系列精品PPT模板">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defRPr kumimoji="0" lang="en-US" sz="2400" b="1" i="0" u="none" strike="noStrike" cap="none" normalizeH="0" baseline="0" smtClean="0">
            <a:ln>
              <a:noFill/>
            </a:ln>
            <a:solidFill>
              <a:schemeClr val="tx1"/>
            </a:solidFill>
            <a:effectLst/>
            <a:latin typeface="Verdana" pitchFamily="34" charset="0"/>
            <a:cs typeface="Arial" pitchFamily="34" charset="0"/>
          </a:defRPr>
        </a:defPPr>
      </a:lstStyle>
    </a:spDef>
    <a:lnDef>
      <a:spPr bwMode="auto">
        <a:solidFill>
          <a:schemeClr val="accent1"/>
        </a:solidFill>
        <a:ln w="9525" cap="flat" cmpd="sng" algn="ctr">
          <a:solidFill>
            <a:schemeClr val="tx1"/>
          </a:solidFill>
          <a:prstDash val="solid"/>
          <a:round/>
          <a:headEnd type="none" w="med" len="med"/>
          <a:tailEnd type="triangle" w="med" len="med"/>
        </a:ln>
        <a:effectLst/>
      </a:spPr>
      <a:bodyPr/>
      <a:lstStyle/>
    </a:lnDef>
  </a:objectDefaults>
  <a:extraClrSchemeLst>
    <a:extraClrScheme>
      <a:clrScheme name="2008最新教育系列精品PPT模板 1">
        <a:dk1>
          <a:srgbClr val="000000"/>
        </a:dk1>
        <a:lt1>
          <a:srgbClr val="F2D360"/>
        </a:lt1>
        <a:dk2>
          <a:srgbClr val="000066"/>
        </a:dk2>
        <a:lt2>
          <a:srgbClr val="808080"/>
        </a:lt2>
        <a:accent1>
          <a:srgbClr val="66B1CC"/>
        </a:accent1>
        <a:accent2>
          <a:srgbClr val="C85414"/>
        </a:accent2>
        <a:accent3>
          <a:srgbClr val="F7E6B6"/>
        </a:accent3>
        <a:accent4>
          <a:srgbClr val="000000"/>
        </a:accent4>
        <a:accent5>
          <a:srgbClr val="B8D5E2"/>
        </a:accent5>
        <a:accent6>
          <a:srgbClr val="B54B11"/>
        </a:accent6>
        <a:hlink>
          <a:srgbClr val="A6C701"/>
        </a:hlink>
        <a:folHlink>
          <a:srgbClr val="7D94F7"/>
        </a:folHlink>
      </a:clrScheme>
      <a:clrMap bg1="lt1" tx1="dk1" bg2="lt2" tx2="dk2" accent1="accent1" accent2="accent2" accent3="accent3" accent4="accent4" accent5="accent5" accent6="accent6" hlink="hlink" folHlink="folHlink"/>
    </a:extraClrScheme>
    <a:extraClrScheme>
      <a:clrScheme name="2008最新教育系列精品PPT模板 2">
        <a:dk1>
          <a:srgbClr val="000000"/>
        </a:dk1>
        <a:lt1>
          <a:srgbClr val="C0B6CE"/>
        </a:lt1>
        <a:dk2>
          <a:srgbClr val="4C004C"/>
        </a:dk2>
        <a:lt2>
          <a:srgbClr val="969696"/>
        </a:lt2>
        <a:accent1>
          <a:srgbClr val="89C41E"/>
        </a:accent1>
        <a:accent2>
          <a:srgbClr val="9A75E5"/>
        </a:accent2>
        <a:accent3>
          <a:srgbClr val="DCD7E3"/>
        </a:accent3>
        <a:accent4>
          <a:srgbClr val="000000"/>
        </a:accent4>
        <a:accent5>
          <a:srgbClr val="C4DEAB"/>
        </a:accent5>
        <a:accent6>
          <a:srgbClr val="8B69CF"/>
        </a:accent6>
        <a:hlink>
          <a:srgbClr val="77B0D3"/>
        </a:hlink>
        <a:folHlink>
          <a:srgbClr val="C5A597"/>
        </a:folHlink>
      </a:clrScheme>
      <a:clrMap bg1="lt1" tx1="dk1" bg2="lt2" tx2="dk2" accent1="accent1" accent2="accent2" accent3="accent3" accent4="accent4" accent5="accent5" accent6="accent6" hlink="hlink" folHlink="folHlink"/>
    </a:extraClrScheme>
    <a:extraClrScheme>
      <a:clrScheme name="2008最新教育系列精品PPT模板 3">
        <a:dk1>
          <a:srgbClr val="000000"/>
        </a:dk1>
        <a:lt1>
          <a:srgbClr val="8FD5CE"/>
        </a:lt1>
        <a:dk2>
          <a:srgbClr val="000066"/>
        </a:dk2>
        <a:lt2>
          <a:srgbClr val="808080"/>
        </a:lt2>
        <a:accent1>
          <a:srgbClr val="0A96E3"/>
        </a:accent1>
        <a:accent2>
          <a:srgbClr val="4695A8"/>
        </a:accent2>
        <a:accent3>
          <a:srgbClr val="C6E7E3"/>
        </a:accent3>
        <a:accent4>
          <a:srgbClr val="000000"/>
        </a:accent4>
        <a:accent5>
          <a:srgbClr val="AAC9EF"/>
        </a:accent5>
        <a:accent6>
          <a:srgbClr val="3F8798"/>
        </a:accent6>
        <a:hlink>
          <a:srgbClr val="99CC00"/>
        </a:hlink>
        <a:folHlink>
          <a:srgbClr val="8D8D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2008最新教育系列精品PPT模板">
  <a:themeElements>
    <a:clrScheme name="1_2008最新教育系列精品PPT模板 1">
      <a:dk1>
        <a:srgbClr val="000000"/>
      </a:dk1>
      <a:lt1>
        <a:srgbClr val="F2D360"/>
      </a:lt1>
      <a:dk2>
        <a:srgbClr val="000066"/>
      </a:dk2>
      <a:lt2>
        <a:srgbClr val="808080"/>
      </a:lt2>
      <a:accent1>
        <a:srgbClr val="66B1CC"/>
      </a:accent1>
      <a:accent2>
        <a:srgbClr val="C85414"/>
      </a:accent2>
      <a:accent3>
        <a:srgbClr val="F7E6B6"/>
      </a:accent3>
      <a:accent4>
        <a:srgbClr val="000000"/>
      </a:accent4>
      <a:accent5>
        <a:srgbClr val="B8D5E2"/>
      </a:accent5>
      <a:accent6>
        <a:srgbClr val="B54B11"/>
      </a:accent6>
      <a:hlink>
        <a:srgbClr val="A6C701"/>
      </a:hlink>
      <a:folHlink>
        <a:srgbClr val="7D94F7"/>
      </a:folHlink>
    </a:clrScheme>
    <a:fontScheme name="1_2008最新教育系列精品PPT模板">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defRPr kumimoji="0" lang="en-US" sz="2400" b="1" i="0"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0" fontAlgn="base" latinLnBrk="0" hangingPunct="0">
          <a:lnSpc>
            <a:spcPct val="90000"/>
          </a:lnSpc>
          <a:spcBef>
            <a:spcPct val="20000"/>
          </a:spcBef>
          <a:spcAft>
            <a:spcPct val="0"/>
          </a:spcAft>
          <a:buClr>
            <a:schemeClr val="hlink"/>
          </a:buClr>
          <a:buSzTx/>
          <a:buFont typeface="Wingdings" pitchFamily="2" charset="2"/>
          <a:buNone/>
          <a:tabLst/>
          <a:defRPr kumimoji="0" lang="en-US" sz="2400" b="1"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1_2008最新教育系列精品PPT模板 1">
        <a:dk1>
          <a:srgbClr val="000000"/>
        </a:dk1>
        <a:lt1>
          <a:srgbClr val="F2D360"/>
        </a:lt1>
        <a:dk2>
          <a:srgbClr val="000066"/>
        </a:dk2>
        <a:lt2>
          <a:srgbClr val="808080"/>
        </a:lt2>
        <a:accent1>
          <a:srgbClr val="66B1CC"/>
        </a:accent1>
        <a:accent2>
          <a:srgbClr val="C85414"/>
        </a:accent2>
        <a:accent3>
          <a:srgbClr val="F7E6B6"/>
        </a:accent3>
        <a:accent4>
          <a:srgbClr val="000000"/>
        </a:accent4>
        <a:accent5>
          <a:srgbClr val="B8D5E2"/>
        </a:accent5>
        <a:accent6>
          <a:srgbClr val="B54B11"/>
        </a:accent6>
        <a:hlink>
          <a:srgbClr val="A6C701"/>
        </a:hlink>
        <a:folHlink>
          <a:srgbClr val="7D94F7"/>
        </a:folHlink>
      </a:clrScheme>
      <a:clrMap bg1="lt1" tx1="dk1" bg2="lt2" tx2="dk2" accent1="accent1" accent2="accent2" accent3="accent3" accent4="accent4" accent5="accent5" accent6="accent6" hlink="hlink" folHlink="folHlink"/>
    </a:extraClrScheme>
    <a:extraClrScheme>
      <a:clrScheme name="1_2008最新教育系列精品PPT模板 2">
        <a:dk1>
          <a:srgbClr val="000000"/>
        </a:dk1>
        <a:lt1>
          <a:srgbClr val="C0B6CE"/>
        </a:lt1>
        <a:dk2>
          <a:srgbClr val="4C004C"/>
        </a:dk2>
        <a:lt2>
          <a:srgbClr val="969696"/>
        </a:lt2>
        <a:accent1>
          <a:srgbClr val="89C41E"/>
        </a:accent1>
        <a:accent2>
          <a:srgbClr val="9A75E5"/>
        </a:accent2>
        <a:accent3>
          <a:srgbClr val="DCD7E3"/>
        </a:accent3>
        <a:accent4>
          <a:srgbClr val="000000"/>
        </a:accent4>
        <a:accent5>
          <a:srgbClr val="C4DEAB"/>
        </a:accent5>
        <a:accent6>
          <a:srgbClr val="8B69CF"/>
        </a:accent6>
        <a:hlink>
          <a:srgbClr val="77B0D3"/>
        </a:hlink>
        <a:folHlink>
          <a:srgbClr val="C5A597"/>
        </a:folHlink>
      </a:clrScheme>
      <a:clrMap bg1="lt1" tx1="dk1" bg2="lt2" tx2="dk2" accent1="accent1" accent2="accent2" accent3="accent3" accent4="accent4" accent5="accent5" accent6="accent6" hlink="hlink" folHlink="folHlink"/>
    </a:extraClrScheme>
    <a:extraClrScheme>
      <a:clrScheme name="1_2008最新教育系列精品PPT模板 3">
        <a:dk1>
          <a:srgbClr val="000000"/>
        </a:dk1>
        <a:lt1>
          <a:srgbClr val="8FD5CE"/>
        </a:lt1>
        <a:dk2>
          <a:srgbClr val="000066"/>
        </a:dk2>
        <a:lt2>
          <a:srgbClr val="808080"/>
        </a:lt2>
        <a:accent1>
          <a:srgbClr val="0A96E3"/>
        </a:accent1>
        <a:accent2>
          <a:srgbClr val="4695A8"/>
        </a:accent2>
        <a:accent3>
          <a:srgbClr val="C6E7E3"/>
        </a:accent3>
        <a:accent4>
          <a:srgbClr val="000000"/>
        </a:accent4>
        <a:accent5>
          <a:srgbClr val="AAC9EF"/>
        </a:accent5>
        <a:accent6>
          <a:srgbClr val="3F8798"/>
        </a:accent6>
        <a:hlink>
          <a:srgbClr val="99CC00"/>
        </a:hlink>
        <a:folHlink>
          <a:srgbClr val="8D8D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698</TotalTime>
  <Words>1012</Words>
  <Application>Microsoft Office PowerPoint</Application>
  <PresentationFormat>全屏显示(4:3)</PresentationFormat>
  <Paragraphs>169</Paragraphs>
  <Slides>17</Slides>
  <Notes>0</Notes>
  <HiddenSlides>0</HiddenSlides>
  <MMClips>0</MMClips>
  <ScaleCrop>false</ScaleCrop>
  <HeadingPairs>
    <vt:vector size="4" baseType="variant">
      <vt:variant>
        <vt:lpstr>主题</vt:lpstr>
      </vt:variant>
      <vt:variant>
        <vt:i4>5</vt:i4>
      </vt:variant>
      <vt:variant>
        <vt:lpstr>幻灯片标题</vt:lpstr>
      </vt:variant>
      <vt:variant>
        <vt:i4>17</vt:i4>
      </vt:variant>
    </vt:vector>
  </HeadingPairs>
  <TitlesOfParts>
    <vt:vector size="22" baseType="lpstr">
      <vt:lpstr>Office 主题</vt:lpstr>
      <vt:lpstr>1_2008最新教育系列精品PPT模板</vt:lpstr>
      <vt:lpstr>2008最新教育系列精品PPT模板</vt:lpstr>
      <vt:lpstr>2_2008最新教育系列精品PPT模板</vt:lpstr>
      <vt:lpstr>3_2008最新教育系列精品PPT模板</vt:lpstr>
      <vt:lpstr>中文微博实体链接研究</vt:lpstr>
      <vt:lpstr>PowerPoint 演示文稿</vt:lpstr>
      <vt:lpstr>课题研究难点</vt:lpstr>
      <vt:lpstr>PowerPoint 演示文稿</vt:lpstr>
      <vt:lpstr>方法实现流程</vt:lpstr>
      <vt:lpstr>方法实现流程 —— 数据预处理</vt:lpstr>
      <vt:lpstr>方法实现流程 —— 实体链接</vt:lpstr>
      <vt:lpstr> 方法实现流程 —— 实体链接 </vt:lpstr>
      <vt:lpstr>方法实现流程 —— 实体链接</vt:lpstr>
      <vt:lpstr>方法实现流程 —— 实体消歧</vt:lpstr>
      <vt:lpstr>方法实现流程 —— 实体消歧</vt:lpstr>
      <vt:lpstr>PowerPoint 演示文稿</vt:lpstr>
      <vt:lpstr>实验结果</vt:lpstr>
      <vt:lpstr>实验结果</vt:lpstr>
      <vt:lpstr>PowerPoint 演示文稿</vt:lpstr>
      <vt:lpstr>结语</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中文微博实体链接研究</dc:title>
  <dc:creator>Administrator</dc:creator>
  <cp:lastModifiedBy>Windows 用户</cp:lastModifiedBy>
  <cp:revision>61</cp:revision>
  <dcterms:created xsi:type="dcterms:W3CDTF">2013-11-07T13:24:47Z</dcterms:created>
  <dcterms:modified xsi:type="dcterms:W3CDTF">2013-11-17T15:45:10Z</dcterms:modified>
</cp:coreProperties>
</file>