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09" r:id="rId2"/>
    <p:sldId id="292" r:id="rId3"/>
    <p:sldId id="299" r:id="rId4"/>
    <p:sldId id="293" r:id="rId5"/>
    <p:sldId id="294" r:id="rId6"/>
    <p:sldId id="298" r:id="rId7"/>
    <p:sldId id="311" r:id="rId8"/>
    <p:sldId id="300" r:id="rId9"/>
    <p:sldId id="301" r:id="rId10"/>
    <p:sldId id="313" r:id="rId11"/>
    <p:sldId id="302" r:id="rId12"/>
    <p:sldId id="315" r:id="rId13"/>
    <p:sldId id="303" r:id="rId14"/>
    <p:sldId id="304" r:id="rId15"/>
    <p:sldId id="305" r:id="rId16"/>
    <p:sldId id="316" r:id="rId17"/>
    <p:sldId id="306" r:id="rId18"/>
    <p:sldId id="307" r:id="rId19"/>
    <p:sldId id="308" r:id="rId20"/>
    <p:sldId id="317" r:id="rId21"/>
    <p:sldId id="31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C1D"/>
    <a:srgbClr val="996600"/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89" autoAdjust="0"/>
  </p:normalViewPr>
  <p:slideViewPr>
    <p:cSldViewPr snapToGrid="0" snapToObjects="1">
      <p:cViewPr>
        <p:scale>
          <a:sx n="91" d="100"/>
          <a:sy n="91" d="100"/>
        </p:scale>
        <p:origin x="-213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D05E8-3DF5-FD46-9141-5A7084B5FDF3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8DEBC-DACC-FE4F-BAEC-439EE235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28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878A0-9C37-D94F-A0A6-9A400FDA9B0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1C64F-D9EB-7940-B1ED-B7B0809D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95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千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百多万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24.8%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1C64F-D9EB-7940-B1ED-B7B0809D9F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6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1C64F-D9EB-7940-B1ED-B7B0809D9F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9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1C64F-D9EB-7940-B1ED-B7B0809D9F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1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1C64F-D9EB-7940-B1ED-B7B0809D9F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6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1C64F-D9EB-7940-B1ED-B7B0809D9F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2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1C64F-D9EB-7940-B1ED-B7B0809D9F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4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9144000" cy="414655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1674994"/>
            <a:ext cx="7886700" cy="2387600"/>
          </a:xfrm>
        </p:spPr>
        <p:txBody>
          <a:bodyPr anchor="b">
            <a:normAutofit/>
          </a:bodyPr>
          <a:lstStyle>
            <a:lvl1pPr algn="ctr" latinLnBrk="0">
              <a:defRPr lang="zh-CN" sz="4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90515" y="4238972"/>
            <a:ext cx="7564372" cy="1137793"/>
          </a:xfrm>
        </p:spPr>
        <p:txBody>
          <a:bodyPr>
            <a:norm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zh-CN" sz="2800">
                <a:solidFill>
                  <a:srgbClr val="D24726"/>
                </a:solidFill>
                <a:latin typeface="Arial"/>
                <a:cs typeface="Arial"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383681" y="6356355"/>
            <a:ext cx="1131668" cy="365125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algn="r"/>
            <a:fld id="{AEC44C54-BAF9-9C49-9C7D-D463085BC6A7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1" y="6356355"/>
            <a:ext cx="1363571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53FC2C07-E470-47F4-8162-10C9FFC19C88}" type="datetime5">
              <a:rPr lang="en-US" altLang="zh-CN" smtClean="0"/>
              <a:pPr/>
              <a:t>7-Nov-13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"/>
            <a:ext cx="9144000" cy="809387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327" y="87165"/>
            <a:ext cx="8062025" cy="659962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1" y="1119498"/>
            <a:ext cx="7888110" cy="5101840"/>
          </a:xfrm>
        </p:spPr>
        <p:txBody>
          <a:bodyPr>
            <a:normAutofit/>
          </a:bodyPr>
          <a:lstStyle>
            <a:lvl1pPr marL="285750" indent="-285750" algn="l" latinLnBrk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itchFamily="34" charset="0"/>
              <a:buChar char="•"/>
              <a:defRPr lang="zh-CN" sz="2400">
                <a:solidFill>
                  <a:schemeClr val="accent3"/>
                </a:solidFill>
                <a:latin typeface="Arial"/>
                <a:ea typeface="华文宋体"/>
                <a:cs typeface="Arial"/>
              </a:defRPr>
            </a:lvl1pPr>
            <a:lvl2pPr marL="685800" indent="-228600" algn="l" latinLnBrk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itchFamily="34" charset="0"/>
              <a:buChar char="–"/>
              <a:defRPr lang="zh-CN" sz="2000">
                <a:solidFill>
                  <a:schemeClr val="tx1"/>
                </a:solidFill>
                <a:latin typeface="Arial"/>
                <a:ea typeface="华文宋体"/>
                <a:cs typeface="Arial"/>
              </a:defRPr>
            </a:lvl2pPr>
            <a:lvl3pPr marL="1143000" indent="-228600" algn="l" latinLnBrk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Wingdings" pitchFamily="2" charset="2"/>
              <a:buChar char="Ø"/>
              <a:defRPr lang="zh-CN" sz="1800">
                <a:solidFill>
                  <a:schemeClr val="tx1"/>
                </a:solidFill>
                <a:latin typeface="Arial"/>
                <a:ea typeface="华文宋体"/>
                <a:cs typeface="Arial"/>
              </a:defRPr>
            </a:lvl3pPr>
            <a:lvl4pPr marL="1600200" indent="-228600" algn="l" latinLnBrk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Wingdings" pitchFamily="2" charset="2"/>
              <a:buChar char="ü"/>
              <a:defRPr lang="zh-CN" sz="1600">
                <a:solidFill>
                  <a:schemeClr val="tx1"/>
                </a:solidFill>
                <a:latin typeface="Arial"/>
                <a:ea typeface="华文宋体"/>
                <a:cs typeface="Arial"/>
              </a:defRPr>
            </a:lvl4pPr>
            <a:lvl5pPr marL="2057400" indent="-228600" algn="l" latinLnBrk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Wingdings" charset="2"/>
              <a:buChar char="Ø"/>
              <a:defRPr lang="zh-CN" sz="1400">
                <a:solidFill>
                  <a:schemeClr val="tx1"/>
                </a:solidFill>
                <a:latin typeface="Arial"/>
                <a:ea typeface="华文宋体"/>
                <a:cs typeface="Arial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</p:txBody>
      </p:sp>
      <p:sp>
        <p:nvSpPr>
          <p:cNvPr id="1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383681" y="6356355"/>
            <a:ext cx="1131668" cy="365125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algn="r"/>
            <a:fld id="{AEC44C54-BAF9-9C49-9C7D-D463085BC6A7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  <p:sp>
        <p:nvSpPr>
          <p:cNvPr id="21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1" y="6356355"/>
            <a:ext cx="1363571" cy="365125"/>
          </a:xfrm>
          <a:prstGeom prst="rect">
            <a:avLst/>
          </a:prstGeom>
        </p:spPr>
        <p:txBody>
          <a:bodyPr anchor="b" anchorCtr="0"/>
          <a:lstStyle>
            <a:lvl1pPr algn="l"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53FC2C07-E470-47F4-8162-10C9FFC19C88}" type="datetime5">
              <a:rPr lang="en-US" altLang="zh-CN" smtClean="0"/>
              <a:pPr/>
              <a:t>7-Nov-13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latinLnBrk="0">
              <a:buClrTx/>
              <a:buFont typeface="Arial"/>
              <a:buChar char="•"/>
              <a:defRPr lang="zh-CN" sz="1600">
                <a:solidFill>
                  <a:srgbClr val="000000"/>
                </a:solidFill>
              </a:defRPr>
            </a:lvl1pPr>
            <a:lvl2pPr marL="285750" indent="-285750" latinLnBrk="0">
              <a:buClrTx/>
              <a:buFont typeface="Arial"/>
              <a:buChar char="•"/>
              <a:defRPr lang="zh-CN" sz="1400">
                <a:solidFill>
                  <a:srgbClr val="000000"/>
                </a:solidFill>
              </a:defRPr>
            </a:lvl2pPr>
            <a:lvl3pPr marL="171450" indent="-171450" latinLnBrk="0">
              <a:buClrTx/>
              <a:buFont typeface="Arial"/>
              <a:buChar char="•"/>
              <a:defRPr lang="zh-CN" sz="1200">
                <a:solidFill>
                  <a:srgbClr val="000000"/>
                </a:solidFill>
              </a:defRPr>
            </a:lvl3pPr>
            <a:lvl4pPr marL="171450" indent="-171450" latinLnBrk="0">
              <a:buClrTx/>
              <a:buFont typeface="Arial"/>
              <a:buChar char="•"/>
              <a:defRPr lang="zh-CN" sz="1100">
                <a:solidFill>
                  <a:srgbClr val="000000"/>
                </a:solidFill>
              </a:defRPr>
            </a:lvl4pPr>
            <a:lvl5pPr marL="171450" indent="-171450" latinLnBrk="0">
              <a:buClrTx/>
              <a:buFont typeface="Arial"/>
              <a:buChar char="•"/>
              <a:defRPr lang="zh-CN" sz="1100">
                <a:solidFill>
                  <a:srgbClr val="000000"/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Fifth level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rgbClr val="000000"/>
                </a:solidFill>
              </a:defRPr>
            </a:lvl1pPr>
            <a:lvl2pPr latinLnBrk="0">
              <a:defRPr lang="zh-CN" sz="1400">
                <a:solidFill>
                  <a:srgbClr val="000000"/>
                </a:solidFill>
              </a:defRPr>
            </a:lvl2pPr>
            <a:lvl3pPr latinLnBrk="0">
              <a:defRPr lang="zh-CN" sz="1200">
                <a:solidFill>
                  <a:srgbClr val="000000"/>
                </a:solidFill>
              </a:defRPr>
            </a:lvl3pPr>
            <a:lvl4pPr latinLnBrk="0">
              <a:defRPr lang="zh-CN" sz="1100">
                <a:solidFill>
                  <a:srgbClr val="000000"/>
                </a:solidFill>
              </a:defRPr>
            </a:lvl4pPr>
            <a:lvl5pPr latinLnBrk="0">
              <a:defRPr lang="zh-CN" sz="1100">
                <a:solidFill>
                  <a:srgbClr val="000000"/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Fifth level</a:t>
            </a:r>
            <a:endParaRPr lang="zh-CN" dirty="0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15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383681" y="6356355"/>
            <a:ext cx="1131668" cy="365125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algn="r"/>
            <a:fld id="{AEC44C54-BAF9-9C49-9C7D-D463085BC6A7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1" y="6356355"/>
            <a:ext cx="1363571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fld id="{53FC2C07-E470-47F4-8162-10C9FFC19C88}" type="datetime5">
              <a:rPr lang="zh-CN" altLang="en-US" smtClean="0"/>
              <a:t>2013/11/7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0"/>
            <a:ext cx="8053388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 latinLnBrk="0">
              <a:buNone/>
              <a:defRPr lang="zh-CN" sz="24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rgbClr val="000000"/>
                </a:solidFill>
              </a:defRPr>
            </a:lvl1pPr>
            <a:lvl2pPr latinLnBrk="0">
              <a:defRPr lang="zh-CN" sz="1400">
                <a:solidFill>
                  <a:srgbClr val="000000"/>
                </a:solidFill>
              </a:defRPr>
            </a:lvl2pPr>
            <a:lvl3pPr latinLnBrk="0">
              <a:defRPr lang="zh-CN" sz="1200">
                <a:solidFill>
                  <a:srgbClr val="000000"/>
                </a:solidFill>
              </a:defRPr>
            </a:lvl3pPr>
            <a:lvl4pPr latinLnBrk="0">
              <a:defRPr lang="zh-CN" sz="1100">
                <a:solidFill>
                  <a:srgbClr val="000000"/>
                </a:solidFill>
              </a:defRPr>
            </a:lvl4pPr>
            <a:lvl5pPr latinLnBrk="0">
              <a:defRPr lang="zh-CN" sz="1100">
                <a:solidFill>
                  <a:srgbClr val="000000"/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Fifth level</a:t>
            </a:r>
            <a:endParaRPr 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2250" y="1489075"/>
            <a:ext cx="3868340" cy="641350"/>
          </a:xfrm>
        </p:spPr>
        <p:txBody>
          <a:bodyPr anchor="b"/>
          <a:lstStyle>
            <a:lvl1pPr marL="0" indent="0" latinLnBrk="0">
              <a:buNone/>
              <a:defRPr lang="zh-CN" sz="24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2250" y="2193929"/>
            <a:ext cx="386834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rgbClr val="000000"/>
                </a:solidFill>
              </a:defRPr>
            </a:lvl1pPr>
            <a:lvl2pPr latinLnBrk="0">
              <a:defRPr lang="zh-CN" sz="1400">
                <a:solidFill>
                  <a:srgbClr val="000000"/>
                </a:solidFill>
              </a:defRPr>
            </a:lvl2pPr>
            <a:lvl3pPr latinLnBrk="0">
              <a:defRPr lang="zh-CN" sz="1200">
                <a:solidFill>
                  <a:srgbClr val="000000"/>
                </a:solidFill>
              </a:defRPr>
            </a:lvl3pPr>
            <a:lvl4pPr latinLnBrk="0">
              <a:defRPr lang="zh-CN" sz="1100">
                <a:solidFill>
                  <a:srgbClr val="000000"/>
                </a:solidFill>
              </a:defRPr>
            </a:lvl4pPr>
            <a:lvl5pPr latinLnBrk="0">
              <a:defRPr lang="zh-CN" sz="1100">
                <a:solidFill>
                  <a:srgbClr val="000000"/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mtClean="0"/>
              <a:t>Fifth level</a:t>
            </a:r>
            <a:endParaRPr lang="zh-CN" dirty="0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18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383681" y="6356355"/>
            <a:ext cx="1131668" cy="365125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algn="r"/>
            <a:fld id="{AEC44C54-BAF9-9C49-9C7D-D463085BC6A7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  <p:sp>
        <p:nvSpPr>
          <p:cNvPr id="20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1" y="6356355"/>
            <a:ext cx="1363571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fld id="{53FC2C07-E470-47F4-8162-10C9FFC19C88}" type="datetime5">
              <a:rPr lang="zh-CN" altLang="en-US" smtClean="0"/>
              <a:t>2013/11/7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15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383681" y="6356355"/>
            <a:ext cx="1131668" cy="365125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algn="r"/>
            <a:fld id="{AEC44C54-BAF9-9C49-9C7D-D463085BC6A7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  <p:sp>
        <p:nvSpPr>
          <p:cNvPr id="1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1" y="6356355"/>
            <a:ext cx="1363571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B91B786A-F10B-49BA-970D-75C464AB5241}" type="datetime5">
              <a:rPr lang="en-US" altLang="zh-CN" smtClean="0"/>
              <a:pPr/>
              <a:t>7-Nov-13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49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pic>
        <p:nvPicPr>
          <p:cNvPr id="7" name="Picture 6" descr="校徽.jpg"/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344652"/>
            <a:ext cx="1287084" cy="1293400"/>
          </a:xfrm>
          <a:prstGeom prst="rect">
            <a:avLst/>
          </a:prstGeom>
        </p:spPr>
      </p:pic>
      <p:pic>
        <p:nvPicPr>
          <p:cNvPr id="8" name="Picture 7" descr="组徽.png"/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34" y="5344652"/>
            <a:ext cx="1306937" cy="12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zh-CN" sz="4400" kern="1200">
          <a:solidFill>
            <a:schemeClr val="tx1"/>
          </a:solidFill>
          <a:latin typeface="Arial"/>
          <a:ea typeface="Microsoft YaHei UI" panose="020B0503020204020204" pitchFamily="34" charset="-122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Ø"/>
        <a:defRPr lang="zh-CN" sz="2800" kern="1200" baseline="0">
          <a:solidFill>
            <a:schemeClr val="tx1"/>
          </a:solidFill>
          <a:latin typeface="Arial"/>
          <a:ea typeface="华文宋体"/>
          <a:cs typeface="华文宋体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Ø"/>
        <a:defRPr lang="zh-CN" sz="2400" kern="1200" baseline="0">
          <a:solidFill>
            <a:schemeClr val="bg2">
              <a:lumMod val="50000"/>
            </a:schemeClr>
          </a:solidFill>
          <a:latin typeface="Arial"/>
          <a:ea typeface="华文宋体"/>
          <a:cs typeface="华文宋体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Ø"/>
        <a:defRPr lang="zh-CN" sz="2000" kern="1200" baseline="0">
          <a:solidFill>
            <a:schemeClr val="tx1"/>
          </a:solidFill>
          <a:latin typeface="Arial"/>
          <a:ea typeface="华文宋体"/>
          <a:cs typeface="华文宋体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Ø"/>
        <a:defRPr lang="zh-CN" sz="1800" kern="1200" baseline="0">
          <a:solidFill>
            <a:schemeClr val="tx1"/>
          </a:solidFill>
          <a:latin typeface="Arial"/>
          <a:ea typeface="华文宋体"/>
          <a:cs typeface="华文宋体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Ø"/>
        <a:defRPr lang="zh-CN" sz="1800" kern="1200" baseline="0">
          <a:solidFill>
            <a:schemeClr val="tx1"/>
          </a:solidFill>
          <a:latin typeface="Arial"/>
          <a:ea typeface="华文宋体"/>
          <a:cs typeface="华文宋体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d.com/" TargetMode="External"/><Relationship Id="rId2" Type="http://schemas.openxmlformats.org/officeDocument/2006/relationships/hyperlink" Target="http://www.taobao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873303" y="3472665"/>
            <a:ext cx="739739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4256" y="2404152"/>
            <a:ext cx="807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</a:rPr>
              <a:t>A Unified Framework for Emotional Elements Extraction based on Finite State Matching Machine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496" y="3616505"/>
            <a:ext cx="722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Yunzhi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Tan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Yongfeng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 Zhang, Min Zhang,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Yiqun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Liu,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Shaoping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5412" y="4403243"/>
            <a:ext cx="7130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Tsinghua University</a:t>
            </a:r>
          </a:p>
          <a:p>
            <a:pPr algn="ctr"/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  <a:cs typeface="Tahoma" pitchFamily="34" charset="0"/>
              </a:rPr>
              <a:t>cloudcompute09@gmail.com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华文楷体" pitchFamily="2" charset="-122"/>
              <a:ea typeface="华文楷体" pitchFamily="2" charset="-122"/>
              <a:cs typeface="Tahoma" pitchFamily="34" charset="0"/>
            </a:endParaRPr>
          </a:p>
        </p:txBody>
      </p:sp>
      <p:pic>
        <p:nvPicPr>
          <p:cNvPr id="2052" name="Picture 4" descr="E:\coolspace\我的酷盘\NLPCC2013\IR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23" y="448290"/>
            <a:ext cx="1453085" cy="14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coolspace\我的酷盘\NLPCC2013\清华校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6" y="390416"/>
            <a:ext cx="1543678" cy="15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2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2: Emotional </a:t>
            </a:r>
            <a:r>
              <a:rPr lang="en-US" altLang="zh-CN" dirty="0"/>
              <a:t>Elements Extraction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Extraction processing based on </a:t>
            </a:r>
            <a:r>
              <a:rPr lang="en-US" altLang="zh-CN" dirty="0" smtClean="0"/>
              <a:t>a finite </a:t>
            </a:r>
            <a:r>
              <a:rPr lang="en-US" altLang="zh-CN" dirty="0"/>
              <a:t>state </a:t>
            </a:r>
            <a:r>
              <a:rPr lang="en-US" altLang="zh-CN" dirty="0" smtClean="0"/>
              <a:t>machine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EC44C54-BAF9-9C49-9C7D-D463085BC6A7}" type="slidenum">
              <a:rPr lang="en-US" altLang="zh-CN" smtClean="0"/>
              <a:pPr algn="r"/>
              <a:t>10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C07-E470-47F4-8162-10C9FFC19C88}" type="datetime5">
              <a:rPr lang="zh-CN" altLang="en-US" smtClean="0"/>
              <a:t>2013/11/7</a:t>
            </a:fld>
            <a:endParaRPr lang="en-US" dirty="0"/>
          </a:p>
        </p:txBody>
      </p:sp>
      <p:pic>
        <p:nvPicPr>
          <p:cNvPr id="7" name="Picture 2" descr="E:\coolspace\我的酷盘\NLPCC2013\NLP95\The Finite State Matching Ma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70" y="1628167"/>
            <a:ext cx="3664159" cy="37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2555" y="1982908"/>
            <a:ext cx="325691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Using the list from step 1, the machine </a:t>
            </a:r>
            <a:r>
              <a:rPr lang="en-US" altLang="zh-CN" dirty="0" smtClean="0"/>
              <a:t>transforms </a:t>
            </a:r>
            <a:r>
              <a:rPr lang="en-US" altLang="zh-CN" dirty="0"/>
              <a:t>its </a:t>
            </a:r>
            <a:r>
              <a:rPr lang="en-US" altLang="zh-CN" dirty="0" smtClean="0"/>
              <a:t>states </a:t>
            </a:r>
            <a:r>
              <a:rPr lang="en-US" altLang="zh-CN" dirty="0"/>
              <a:t>according to the nature of </a:t>
            </a:r>
            <a:r>
              <a:rPr lang="en-US" altLang="zh-CN" dirty="0" smtClean="0"/>
              <a:t>words in the list.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42555" y="3437058"/>
            <a:ext cx="325691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For instance: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颜色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鲜艳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但是</a:t>
            </a:r>
            <a:r>
              <a:rPr lang="zh-CN" altLang="en-US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音效</a:t>
            </a:r>
            <a:r>
              <a:rPr lang="zh-CN" altLang="en-US" dirty="0">
                <a:solidFill>
                  <a:srgbClr val="109C1D"/>
                </a:solidFill>
                <a:latin typeface="华文楷体" pitchFamily="2" charset="-122"/>
                <a:ea typeface="华文楷体" pitchFamily="2" charset="-122"/>
              </a:rPr>
              <a:t>不是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很</a:t>
            </a:r>
            <a:r>
              <a:rPr lang="zh-CN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好</a:t>
            </a:r>
            <a:r>
              <a:rPr lang="en-US" altLang="zh-CN" dirty="0" smtClean="0"/>
              <a:t>S</a:t>
            </a:r>
            <a:r>
              <a:rPr lang="en-US" altLang="zh-CN" dirty="0"/>
              <a:t>→1→ 2→E→1→3→2→</a:t>
            </a:r>
            <a:r>
              <a:rPr lang="en-US" altLang="zh-CN" dirty="0" smtClean="0"/>
              <a:t>E</a:t>
            </a:r>
            <a:endParaRPr lang="en-US" altLang="zh-CN" dirty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时尚大方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的</a:t>
            </a:r>
            <a:r>
              <a:rPr lang="zh-CN" altLang="en-US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外观</a:t>
            </a:r>
            <a:r>
              <a:rPr lang="zh-CN" altLang="en-US" dirty="0"/>
              <a:t> </a:t>
            </a:r>
            <a:r>
              <a:rPr lang="en-US" altLang="zh-CN" dirty="0" smtClean="0"/>
              <a:t>S</a:t>
            </a:r>
            <a:r>
              <a:rPr lang="en-US" altLang="zh-CN" dirty="0"/>
              <a:t>→6→6→7→</a:t>
            </a:r>
            <a:r>
              <a:rPr lang="en-US" altLang="zh-CN" dirty="0" smtClean="0"/>
              <a:t>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>
                <a:solidFill>
                  <a:srgbClr val="109C1D"/>
                </a:solidFill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合理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的</a:t>
            </a:r>
            <a:r>
              <a:rPr lang="zh-CN" altLang="en-US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价格</a:t>
            </a:r>
            <a:r>
              <a:rPr lang="zh-CN" altLang="en-US" dirty="0"/>
              <a:t> </a:t>
            </a:r>
            <a:r>
              <a:rPr lang="en-US" altLang="zh-CN" dirty="0" smtClean="0"/>
              <a:t>S</a:t>
            </a:r>
            <a:r>
              <a:rPr lang="en-US" altLang="zh-CN" dirty="0"/>
              <a:t>→5→6→7→E </a:t>
            </a:r>
          </a:p>
        </p:txBody>
      </p:sp>
      <p:sp>
        <p:nvSpPr>
          <p:cNvPr id="10" name="椭圆 9"/>
          <p:cNvSpPr/>
          <p:nvPr/>
        </p:nvSpPr>
        <p:spPr>
          <a:xfrm>
            <a:off x="1326630" y="1813097"/>
            <a:ext cx="102742" cy="102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42555" y="3757611"/>
            <a:ext cx="3256910" cy="549200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6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8517E-7 L -4.44444E-6 0.1131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145 L 0.11789 0.114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8 0.1145 L 0.24167 0.114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67 0.1145 L 0.27691 0.1145 C 0.28612 0.11427 0.29219 0.11427 0.29757 0.11474 C 0.30296 0.11543 0.30695 0.11358 0.30886 0.11821 C 0.31077 0.12306 0.30903 0.13486 0.30886 0.14434 C 0.30869 0.1536 0.30782 0.15822 0.30782 0.17534 L 0.30886 0.24682 " pathEditMode="relative" rAng="0" ptsTypes="FfaaaFF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6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86 0.24682 L 0.34028 0.24474 C 0.34636 0.24242 0.34219 0.23872 0.34254 0.2341 C 0.34289 0.22924 0.34254 0.23248 0.34254 0.21559 C 0.34254 0.19847 0.34254 0.16424 0.34254 0.13139 L 0.34254 0.01804 " pathEditMode="relative" rAng="0" ptsTypes="FfaaFF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1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4 0.01804 L 0.17101 0.01804 C 0.12309 0.01781 0.08212 0.01735 0.05938 0.01735 C 0.03664 0.01735 0.04306 0.01735 0.03473 0.01735 C 0.02639 0.01735 0.01441 0.01666 0.00886 0.01735 C 0.0033 0.01804 0.00244 0.00578 0.00105 0.02174 L -4.44444E-6 0.11312 " pathEditMode="relative" rAng="0" ptsTypes="FfaaaFF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1312 L 0.11789 0.1131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9 0.1145 L 0.11789 0.2468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9 0.24682 L 0.17969 0.24682 C 0.19723 0.24566 0.21476 0.24497 0.22466 0.24335 C 0.23421 0.24289 0.23455 0.24428 0.23698 0.24335 C 0.23941 0.24242 0.23872 0.23965 0.23924 0.23734 C 0.23976 0.23502 0.24011 0.2334 0.24028 0.22993 C 0.24046 0.22646 0.24028 0.22461 0.24028 0.21652 C 0.24028 0.20842 0.24011 0.19755 0.24028 0.18066 L 0.24167 0.1145 " pathEditMode="relative" rAng="0" ptsTypes="FfaaaaaFF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6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67 0.1145 L 0.27518 0.1145 C 0.28421 0.11774 0.30105 0.11103 0.3066 0.12214 C 0.31216 0.13324 0.30851 0.15961 0.30886 0.18043 L 0.30886 0.24682 " pathEditMode="relative" rAng="0" ptsTypes="FfaFF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6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86 0.24682 L 0.32622 0.24682 C 0.33021 0.24428 0.33629 0.2563 0.33924 0.23734 C 0.34219 0.21837 0.34289 0.16886 0.34358 0.13232 L 0.34358 0.01804 " pathEditMode="relative" rAng="0" ptsTypes="FfaFF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-10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4 0.01804 L -4.44444E-6 0.01804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Step 3: Emotional </a:t>
            </a:r>
            <a:r>
              <a:rPr lang="en-US" altLang="zh-CN" dirty="0"/>
              <a:t>Elements </a:t>
            </a:r>
            <a:r>
              <a:rPr lang="en-US" altLang="zh-CN" dirty="0" smtClean="0"/>
              <a:t>Filtering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513490"/>
            <a:ext cx="7888110" cy="47078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200" dirty="0" smtClean="0"/>
              <a:t>Some errors after step 1 and step 2</a:t>
            </a: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京东的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售后服务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真的很</a:t>
            </a:r>
            <a:r>
              <a:rPr lang="zh-CN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棒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→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售后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服务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|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真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&amp;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售后服务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|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棒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一般来说这个品牌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兼容性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很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不错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→兼容性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|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一般</a:t>
            </a:r>
            <a:endParaRPr lang="en-US" altLang="zh-CN" dirty="0" smtClean="0">
              <a:solidFill>
                <a:schemeClr val="accent6">
                  <a:lumMod val="60000"/>
                  <a:lumOff val="4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 smtClean="0"/>
              <a:t>(feature, opinion) pair filtering</a:t>
            </a:r>
          </a:p>
          <a:p>
            <a:pPr lvl="1">
              <a:lnSpc>
                <a:spcPct val="150000"/>
              </a:lnSpc>
            </a:pPr>
            <a:r>
              <a:rPr lang="en-US" altLang="zh-CN" b="1" dirty="0" smtClean="0">
                <a:latin typeface="Arial" pitchFamily="34" charset="0"/>
                <a:ea typeface="华文楷体" pitchFamily="2" charset="-122"/>
                <a:cs typeface="Arial" pitchFamily="34" charset="0"/>
              </a:rPr>
              <a:t>Order</a:t>
            </a:r>
            <a:r>
              <a:rPr lang="en-US" altLang="zh-CN" dirty="0" smtClean="0">
                <a:latin typeface="Arial" pitchFamily="34" charset="0"/>
                <a:ea typeface="华文楷体" pitchFamily="2" charset="-122"/>
                <a:cs typeface="Arial" pitchFamily="34" charset="0"/>
              </a:rPr>
              <a:t> of feature word and opinion word</a:t>
            </a:r>
          </a:p>
          <a:p>
            <a:pPr lvl="1">
              <a:lnSpc>
                <a:spcPct val="150000"/>
              </a:lnSpc>
            </a:pPr>
            <a:r>
              <a:rPr lang="en-US" altLang="zh-CN" b="1" dirty="0" smtClean="0">
                <a:latin typeface="Arial" pitchFamily="34" charset="0"/>
                <a:ea typeface="华文楷体" pitchFamily="2" charset="-122"/>
                <a:cs typeface="Arial" pitchFamily="34" charset="0"/>
              </a:rPr>
              <a:t>Length</a:t>
            </a:r>
            <a:r>
              <a:rPr lang="en-US" altLang="zh-CN" dirty="0" smtClean="0">
                <a:latin typeface="Arial" pitchFamily="34" charset="0"/>
                <a:ea typeface="华文楷体" pitchFamily="2" charset="-122"/>
                <a:cs typeface="Arial" pitchFamily="34" charset="0"/>
              </a:rPr>
              <a:t> of opinion words</a:t>
            </a:r>
          </a:p>
          <a:p>
            <a:pPr lvl="1">
              <a:lnSpc>
                <a:spcPct val="150000"/>
              </a:lnSpc>
            </a:pPr>
            <a:r>
              <a:rPr lang="en-US" altLang="zh-CN" b="1" dirty="0" smtClean="0">
                <a:latin typeface="Arial" pitchFamily="34" charset="0"/>
                <a:ea typeface="华文楷体" pitchFamily="2" charset="-122"/>
                <a:cs typeface="Arial" pitchFamily="34" charset="0"/>
              </a:rPr>
              <a:t>Distance</a:t>
            </a:r>
            <a:r>
              <a:rPr lang="en-US" altLang="zh-CN" dirty="0" smtClean="0">
                <a:latin typeface="Arial" pitchFamily="34" charset="0"/>
                <a:ea typeface="华文楷体" pitchFamily="2" charset="-122"/>
                <a:cs typeface="Arial" pitchFamily="34" charset="0"/>
              </a:rPr>
              <a:t> between feature words and opinion words</a:t>
            </a:r>
          </a:p>
          <a:p>
            <a:pPr lvl="1">
              <a:lnSpc>
                <a:spcPct val="150000"/>
              </a:lnSpc>
            </a:pPr>
            <a:r>
              <a:rPr lang="en-US" altLang="zh-CN" b="1" dirty="0" smtClean="0">
                <a:latin typeface="Arial" pitchFamily="34" charset="0"/>
                <a:ea typeface="华文楷体" pitchFamily="2" charset="-122"/>
                <a:cs typeface="Arial" pitchFamily="34" charset="0"/>
              </a:rPr>
              <a:t>Probability</a:t>
            </a:r>
            <a:r>
              <a:rPr lang="en-US" altLang="zh-CN" dirty="0" smtClean="0">
                <a:latin typeface="Arial" pitchFamily="34" charset="0"/>
                <a:ea typeface="华文楷体" pitchFamily="2" charset="-122"/>
                <a:cs typeface="Arial" pitchFamily="34" charset="0"/>
              </a:rPr>
              <a:t> that a feature word and an opinion word is a pair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EC44C54-BAF9-9C49-9C7D-D463085BC6A7}" type="slidenum">
              <a:rPr lang="en-US" altLang="zh-CN" smtClean="0"/>
              <a:pPr algn="r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43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The Unified Framework based on Finite State Matching Machine</a:t>
            </a:r>
            <a:endParaRPr lang="zh-CN" altLang="en-US" sz="3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EC44C54-BAF9-9C49-9C7D-D463085BC6A7}" type="slidenum">
              <a:rPr lang="en-US" altLang="zh-CN" smtClean="0"/>
              <a:pPr algn="r"/>
              <a:t>12</a:t>
            </a:fld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786A-F10B-49BA-970D-75C464AB5241}" type="datetime5">
              <a:rPr lang="zh-CN" altLang="en-US" smtClean="0"/>
              <a:t>2013/11/7</a:t>
            </a:fld>
            <a:endParaRPr lang="en-US" dirty="0"/>
          </a:p>
        </p:txBody>
      </p:sp>
      <p:pic>
        <p:nvPicPr>
          <p:cNvPr id="6148" name="Picture 4" descr="E:\coolspace\我的酷盘\NLPCC2013\NLP95\Diagram of the whole framework for emotional elements extr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4" y="1851050"/>
            <a:ext cx="8850812" cy="233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667400" y="4451350"/>
            <a:ext cx="7848600" cy="1905005"/>
            <a:chOff x="457200" y="4451350"/>
            <a:chExt cx="7848600" cy="1905005"/>
          </a:xfrm>
          <a:solidFill>
            <a:schemeClr val="bg1"/>
          </a:solidFill>
        </p:grpSpPr>
        <p:sp>
          <p:nvSpPr>
            <p:cNvPr id="9" name="矩形 8"/>
            <p:cNvSpPr/>
            <p:nvPr/>
          </p:nvSpPr>
          <p:spPr>
            <a:xfrm>
              <a:off x="457200" y="4457700"/>
              <a:ext cx="7848600" cy="1898655"/>
            </a:xfrm>
            <a:prstGeom prst="rect">
              <a:avLst/>
            </a:prstGeom>
            <a:grp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57200" y="4451350"/>
              <a:ext cx="7848600" cy="469900"/>
            </a:xfrm>
            <a:prstGeom prst="rect">
              <a:avLst/>
            </a:prstGeom>
            <a:solidFill>
              <a:srgbClr val="FFC000"/>
            </a:solidFill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900"/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Advantages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1351" y="4972050"/>
              <a:ext cx="7512049" cy="1323439"/>
            </a:xfrm>
            <a:prstGeom prst="rect">
              <a:avLst/>
            </a:prstGeom>
            <a:grp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000" dirty="0" smtClean="0"/>
                <a:t>High extraction accuracy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000" dirty="0"/>
                <a:t>Low </a:t>
              </a:r>
              <a:r>
                <a:rPr lang="en-US" altLang="zh-CN" sz="2000" dirty="0" smtClean="0"/>
                <a:t>extraction redundancy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000" dirty="0" smtClean="0"/>
                <a:t>Good negative adverbs processing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000" dirty="0"/>
                <a:t>High </a:t>
              </a:r>
              <a:r>
                <a:rPr lang="en-US" altLang="zh-CN" sz="2000" dirty="0" smtClean="0"/>
                <a:t>scalability</a:t>
              </a:r>
              <a:endParaRPr lang="en-US" altLang="zh-CN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09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Part 3 </a:t>
            </a:r>
            <a:r>
              <a:rPr lang="en-US" altLang="zh-CN" sz="2800" dirty="0"/>
              <a:t>: </a:t>
            </a:r>
            <a:r>
              <a:rPr lang="en-US" altLang="zh-CN" sz="2800" dirty="0" smtClean="0"/>
              <a:t>Evaluation</a:t>
            </a:r>
            <a:endParaRPr lang="zh-CN" altLang="en-US" sz="2800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638921" y="2382358"/>
            <a:ext cx="6852863" cy="610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2800" kern="1200" baseline="0">
                <a:solidFill>
                  <a:srgbClr val="D24726"/>
                </a:solidFill>
                <a:latin typeface="Arial"/>
                <a:ea typeface="华文宋体"/>
                <a:cs typeface="Arial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2000" kern="1200" baseline="0">
                <a:solidFill>
                  <a:schemeClr val="bg2">
                    <a:lumMod val="50000"/>
                  </a:schemeClr>
                </a:solidFill>
                <a:latin typeface="Arial"/>
                <a:ea typeface="华文宋体"/>
                <a:cs typeface="华文宋体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1800" kern="1200" baseline="0">
                <a:solidFill>
                  <a:schemeClr val="tx1"/>
                </a:solidFill>
                <a:latin typeface="Arial"/>
                <a:ea typeface="华文宋体"/>
                <a:cs typeface="华文宋体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1600" kern="1200" baseline="0">
                <a:solidFill>
                  <a:schemeClr val="tx1"/>
                </a:solidFill>
                <a:latin typeface="Arial"/>
                <a:ea typeface="华文宋体"/>
                <a:cs typeface="华文宋体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1600" kern="1200" baseline="0">
                <a:solidFill>
                  <a:schemeClr val="tx1"/>
                </a:solidFill>
                <a:latin typeface="Arial"/>
                <a:ea typeface="华文宋体"/>
                <a:cs typeface="华文宋体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dirty="0" smtClean="0">
                <a:solidFill>
                  <a:schemeClr val="bg1"/>
                </a:solidFill>
              </a:rPr>
              <a:t>A Unified Framework for Emotional Elements Extraction based on Finite State Matching Machine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Preparation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65549 reviews from </a:t>
            </a:r>
            <a:r>
              <a:rPr lang="en-US" altLang="zh-CN" dirty="0" smtClean="0">
                <a:hlinkClick r:id="rId2"/>
              </a:rPr>
              <a:t>www.taobao.com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dirty="0" smtClean="0">
                <a:hlinkClick r:id="rId3"/>
              </a:rPr>
              <a:t>www.jd.com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en-US" altLang="zh-CN" dirty="0"/>
              <a:t>340 television </a:t>
            </a:r>
            <a:r>
              <a:rPr lang="en-US" altLang="zh-CN" dirty="0" smtClean="0"/>
              <a:t>products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 smtClean="0"/>
              <a:t>80% reviews: sentiment lexicon construction (</a:t>
            </a:r>
            <a:r>
              <a:rPr lang="en-US" altLang="zh-CN" i="1" dirty="0" smtClean="0">
                <a:latin typeface="Adobe Caslon Pro" pitchFamily="18" charset="0"/>
              </a:rPr>
              <a:t>feature, opinion, polarity</a:t>
            </a:r>
            <a:r>
              <a:rPr lang="en-US" altLang="zh-CN" dirty="0" smtClean="0"/>
              <a:t>) tuples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 smtClean="0"/>
              <a:t>20% reviews: evaluation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For each (feature, opinion) pair and its sentiment polarity, we mark it with:</a:t>
            </a:r>
          </a:p>
          <a:p>
            <a:pPr lvl="1" algn="just">
              <a:lnSpc>
                <a:spcPct val="120000"/>
              </a:lnSpc>
            </a:pPr>
            <a:r>
              <a:rPr lang="en-US" altLang="zh-CN" b="1" dirty="0" smtClean="0"/>
              <a:t>M=1, P=1</a:t>
            </a:r>
            <a:r>
              <a:rPr lang="en-US" altLang="zh-CN" dirty="0" smtClean="0"/>
              <a:t>: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both (feature, opinion) pair matching and polarity </a:t>
            </a:r>
            <a:r>
              <a:rPr lang="en-US" altLang="zh-CN" dirty="0"/>
              <a:t>labeling </a:t>
            </a:r>
            <a:r>
              <a:rPr lang="en-US" altLang="zh-CN" dirty="0" smtClean="0"/>
              <a:t>are correct</a:t>
            </a:r>
          </a:p>
          <a:p>
            <a:pPr lvl="1" algn="just">
              <a:lnSpc>
                <a:spcPct val="120000"/>
              </a:lnSpc>
            </a:pPr>
            <a:r>
              <a:rPr lang="en-US" altLang="zh-CN" b="1" dirty="0"/>
              <a:t>M=1, </a:t>
            </a:r>
            <a:r>
              <a:rPr lang="en-US" altLang="zh-CN" b="1" dirty="0" smtClean="0"/>
              <a:t>P=0</a:t>
            </a:r>
            <a:r>
              <a:rPr lang="en-US" altLang="zh-CN" dirty="0"/>
              <a:t>:</a:t>
            </a:r>
            <a:r>
              <a:rPr lang="en-US" altLang="zh-CN" dirty="0" smtClean="0"/>
              <a:t> the (feature, opinion) pair matching is </a:t>
            </a:r>
            <a:r>
              <a:rPr lang="en-US" altLang="zh-CN" dirty="0"/>
              <a:t>correct, but the polarity is wrong labeled</a:t>
            </a:r>
            <a:endParaRPr lang="en-US" altLang="zh-CN" dirty="0" smtClean="0"/>
          </a:p>
          <a:p>
            <a:pPr lvl="1" algn="just">
              <a:lnSpc>
                <a:spcPct val="120000"/>
              </a:lnSpc>
            </a:pPr>
            <a:r>
              <a:rPr lang="en-US" altLang="zh-CN" b="1" dirty="0" smtClean="0"/>
              <a:t>M=0</a:t>
            </a:r>
            <a:r>
              <a:rPr lang="en-US" altLang="zh-CN" dirty="0" smtClean="0"/>
              <a:t>: the (feature, opinion) pair matching </a:t>
            </a:r>
            <a:r>
              <a:rPr lang="en-US" altLang="zh-CN" dirty="0"/>
              <a:t>is </a:t>
            </a:r>
            <a:r>
              <a:rPr lang="en-US" altLang="zh-CN" dirty="0" smtClean="0"/>
              <a:t>incorrect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EC44C54-BAF9-9C49-9C7D-D463085BC6A7}" type="slidenum">
              <a:rPr lang="en-US" altLang="zh-CN" smtClean="0"/>
              <a:pPr algn="r"/>
              <a:t>14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C07-E470-47F4-8162-10C9FFC19C88}" type="datetime5">
              <a:rPr lang="zh-CN" altLang="en-US" smtClean="0"/>
              <a:t>2013/11/7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Accuracy of Emotional Elements Extraction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250744"/>
            <a:ext cx="7888110" cy="45712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TSM </a:t>
            </a:r>
            <a:r>
              <a:rPr lang="en-US" altLang="zh-CN" dirty="0"/>
              <a:t>(Traditional String Matching</a:t>
            </a:r>
            <a:r>
              <a:rPr lang="en-US" altLang="zh-CN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E</a:t>
            </a:r>
            <a:r>
              <a:rPr lang="en-US" altLang="zh-CN" dirty="0" smtClean="0"/>
              <a:t>xtract </a:t>
            </a:r>
            <a:r>
              <a:rPr lang="en-US" altLang="zh-CN" dirty="0"/>
              <a:t>all the feature-opinion pairs that occur in both the sentiment lexicon and the reviews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FSMM </a:t>
            </a:r>
            <a:r>
              <a:rPr lang="en-US" altLang="zh-CN" dirty="0"/>
              <a:t>(Finite State Matching Machine</a:t>
            </a:r>
            <a:r>
              <a:rPr lang="en-US" altLang="zh-CN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Our </a:t>
            </a:r>
            <a:r>
              <a:rPr lang="en-US" altLang="zh-CN" dirty="0"/>
              <a:t>framework </a:t>
            </a:r>
            <a:r>
              <a:rPr lang="en-US" altLang="zh-CN" dirty="0" smtClean="0"/>
              <a:t>excludes the </a:t>
            </a:r>
            <a:r>
              <a:rPr lang="en-US" altLang="zh-CN" dirty="0"/>
              <a:t>third </a:t>
            </a:r>
            <a:r>
              <a:rPr lang="en-US" altLang="zh-CN" dirty="0" smtClean="0"/>
              <a:t>step  -- (feature, opinion) pair filtering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TUF </a:t>
            </a:r>
            <a:r>
              <a:rPr lang="en-US" altLang="zh-CN" dirty="0"/>
              <a:t>(The Unified Framework</a:t>
            </a:r>
            <a:r>
              <a:rPr lang="en-US" altLang="zh-CN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Our </a:t>
            </a:r>
            <a:r>
              <a:rPr lang="en-US" altLang="zh-CN" dirty="0"/>
              <a:t>final unified </a:t>
            </a:r>
            <a:r>
              <a:rPr lang="en-US" altLang="zh-CN" dirty="0" smtClean="0"/>
              <a:t>framework include the all three steps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EC44C54-BAF9-9C49-9C7D-D463085BC6A7}" type="slidenum">
              <a:rPr lang="en-US" altLang="zh-CN" smtClean="0"/>
              <a:pPr algn="r"/>
              <a:t>15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C07-E470-47F4-8162-10C9FFC19C88}" type="datetime5">
              <a:rPr lang="zh-CN" altLang="en-US" smtClean="0"/>
              <a:t>2013/11/7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Accuracy of Emotional Elements </a:t>
            </a:r>
            <a:r>
              <a:rPr lang="en-US" altLang="zh-CN" dirty="0" smtClean="0"/>
              <a:t>Extraction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run three experiments. The experiment results are as follows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EC44C54-BAF9-9C49-9C7D-D463085BC6A7}" type="slidenum">
              <a:rPr lang="en-US" altLang="zh-CN" smtClean="0"/>
              <a:pPr algn="r"/>
              <a:t>16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C07-E470-47F4-8162-10C9FFC19C88}" type="datetime5">
              <a:rPr lang="zh-CN" altLang="en-US" smtClean="0"/>
              <a:t>2013/11/7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2" y="2052509"/>
            <a:ext cx="7339038" cy="365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006520" y="2947736"/>
            <a:ext cx="914400" cy="264694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955258" y="6086556"/>
            <a:ext cx="2111545" cy="563662"/>
            <a:chOff x="2810874" y="6074524"/>
            <a:chExt cx="2111545" cy="563662"/>
          </a:xfrm>
        </p:grpSpPr>
        <p:sp>
          <p:nvSpPr>
            <p:cNvPr id="7" name="矩形标注 6"/>
            <p:cNvSpPr/>
            <p:nvPr/>
          </p:nvSpPr>
          <p:spPr>
            <a:xfrm rot="10800000">
              <a:off x="2810874" y="6074524"/>
              <a:ext cx="2111545" cy="563662"/>
            </a:xfrm>
            <a:prstGeom prst="wedgeRectCallout">
              <a:avLst>
                <a:gd name="adj1" fmla="val -18902"/>
                <a:gd name="adj2" fmla="val 12040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72533" y="6157819"/>
              <a:ext cx="1977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+</a:t>
              </a:r>
              <a:r>
                <a:rPr lang="en-US" altLang="zh-CN" sz="2000" dirty="0" smtClean="0"/>
                <a:t>23.4% at most</a:t>
              </a:r>
              <a:endParaRPr lang="zh-CN" altLang="en-US" sz="20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63720" y="6084205"/>
            <a:ext cx="2111545" cy="563662"/>
            <a:chOff x="2810874" y="6074524"/>
            <a:chExt cx="2111545" cy="563662"/>
          </a:xfrm>
        </p:grpSpPr>
        <p:sp>
          <p:nvSpPr>
            <p:cNvPr id="13" name="矩形标注 12"/>
            <p:cNvSpPr/>
            <p:nvPr/>
          </p:nvSpPr>
          <p:spPr>
            <a:xfrm rot="10800000">
              <a:off x="2810874" y="6074524"/>
              <a:ext cx="2111545" cy="563662"/>
            </a:xfrm>
            <a:prstGeom prst="wedgeRectCallout">
              <a:avLst>
                <a:gd name="adj1" fmla="val -18902"/>
                <a:gd name="adj2" fmla="val 12040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72533" y="6157819"/>
              <a:ext cx="1977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/>
                <a:t>-2.3% at most</a:t>
              </a:r>
              <a:endParaRPr lang="zh-CN" altLang="en-US" sz="20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39640" y="6077707"/>
            <a:ext cx="2111545" cy="563662"/>
            <a:chOff x="2810874" y="6074524"/>
            <a:chExt cx="2111545" cy="563662"/>
          </a:xfrm>
        </p:grpSpPr>
        <p:sp>
          <p:nvSpPr>
            <p:cNvPr id="16" name="矩形标注 15"/>
            <p:cNvSpPr/>
            <p:nvPr/>
          </p:nvSpPr>
          <p:spPr>
            <a:xfrm rot="10800000">
              <a:off x="2810874" y="6074524"/>
              <a:ext cx="2111545" cy="563662"/>
            </a:xfrm>
            <a:prstGeom prst="wedgeRectCallout">
              <a:avLst>
                <a:gd name="adj1" fmla="val -18902"/>
                <a:gd name="adj2" fmla="val 12040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72533" y="6157819"/>
              <a:ext cx="1977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/>
                <a:t>-23% at most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2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1658 4.81481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41 4.81481E-6 L 0.31754 4.81481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Redundancy Reduction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Extraction redundancy</a:t>
            </a:r>
          </a:p>
          <a:p>
            <a:pPr lvl="1"/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功能</a:t>
            </a:r>
            <a:r>
              <a:rPr lang="zh-CN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强大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→功能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|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强大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&amp;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功能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|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强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&amp;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功能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|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大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亮度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好</a:t>
            </a:r>
            <a:r>
              <a:rPr lang="zh-CN" altLang="en-US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价格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也很</a:t>
            </a:r>
            <a:r>
              <a:rPr lang="zh-CN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低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→亮度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|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好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&amp;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价格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|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低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&amp;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价格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|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好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&amp;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亮度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|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低</a:t>
            </a:r>
          </a:p>
          <a:p>
            <a:r>
              <a:rPr lang="en-US" altLang="zh-CN" i="1" dirty="0" smtClean="0"/>
              <a:t>Redundancy Reduction </a:t>
            </a:r>
            <a:r>
              <a:rPr lang="en-US" altLang="zh-CN" dirty="0"/>
              <a:t>Rate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Experiment Results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EC44C54-BAF9-9C49-9C7D-D463085BC6A7}" type="slidenum">
              <a:rPr lang="en-US" altLang="zh-CN" smtClean="0"/>
              <a:pPr algn="r"/>
              <a:t>17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C07-E470-47F4-8162-10C9FFC19C88}" type="datetime5">
              <a:rPr lang="zh-CN" altLang="en-US" smtClean="0"/>
              <a:t>2013/11/7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26" y="2723112"/>
            <a:ext cx="2880726" cy="51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4" y="4056057"/>
            <a:ext cx="8778380" cy="207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878078" y="5657850"/>
            <a:ext cx="779553" cy="271463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442423" y="5664993"/>
            <a:ext cx="779553" cy="271463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997765" y="5657849"/>
            <a:ext cx="779553" cy="271463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3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 of Negative Adverbs Processing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387366"/>
            <a:ext cx="7888110" cy="4833972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altLang="zh-CN" dirty="0" smtClean="0"/>
              <a:t># of polarity changed (feature, opinion) pairs: 2290 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 smtClean="0"/>
              <a:t>Accuracy: 88.6%</a:t>
            </a:r>
          </a:p>
          <a:p>
            <a:pPr algn="just"/>
            <a:r>
              <a:rPr lang="en-US" altLang="zh-CN" dirty="0" smtClean="0"/>
              <a:t>The polarities </a:t>
            </a:r>
            <a:r>
              <a:rPr lang="en-US" altLang="zh-CN" dirty="0"/>
              <a:t>of </a:t>
            </a:r>
            <a:r>
              <a:rPr lang="en-US" altLang="zh-CN" dirty="0" smtClean="0"/>
              <a:t>entries </a:t>
            </a:r>
            <a:r>
              <a:rPr lang="en-US" altLang="zh-CN" dirty="0"/>
              <a:t>in the sentiment lexicon </a:t>
            </a:r>
            <a:r>
              <a:rPr lang="en-US" altLang="zh-CN" dirty="0" smtClean="0"/>
              <a:t>are all correct?</a:t>
            </a:r>
          </a:p>
          <a:p>
            <a:pPr lvl="1" algn="just"/>
            <a:r>
              <a:rPr lang="en-US" altLang="zh-CN" dirty="0" smtClean="0"/>
              <a:t>Hypothesize the polarities of all entries are right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EC44C54-BAF9-9C49-9C7D-D463085BC6A7}" type="slidenum">
              <a:rPr lang="en-US" altLang="zh-CN" smtClean="0"/>
              <a:pPr algn="r"/>
              <a:t>18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C07-E470-47F4-8162-10C9FFC19C88}" type="datetime5">
              <a:rPr lang="zh-CN" altLang="en-US" smtClean="0"/>
              <a:t>2013/11/7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5" y="3734230"/>
            <a:ext cx="7675343" cy="255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362700" y="4231904"/>
            <a:ext cx="927100" cy="188773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Part 4 </a:t>
            </a:r>
            <a:r>
              <a:rPr lang="en-US" altLang="zh-CN" sz="2800" dirty="0"/>
              <a:t>: </a:t>
            </a:r>
            <a:r>
              <a:rPr lang="en-US" altLang="zh-CN" sz="2800" dirty="0" smtClean="0"/>
              <a:t>Conclusion and Future Work</a:t>
            </a:r>
            <a:endParaRPr lang="zh-CN" altLang="en-US" sz="2800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638921" y="2382358"/>
            <a:ext cx="6852863" cy="610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2800" kern="1200" baseline="0">
                <a:solidFill>
                  <a:srgbClr val="D24726"/>
                </a:solidFill>
                <a:latin typeface="Arial"/>
                <a:ea typeface="华文宋体"/>
                <a:cs typeface="Arial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2000" kern="1200" baseline="0">
                <a:solidFill>
                  <a:schemeClr val="bg2">
                    <a:lumMod val="50000"/>
                  </a:schemeClr>
                </a:solidFill>
                <a:latin typeface="Arial"/>
                <a:ea typeface="华文宋体"/>
                <a:cs typeface="华文宋体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1800" kern="1200" baseline="0">
                <a:solidFill>
                  <a:schemeClr val="tx1"/>
                </a:solidFill>
                <a:latin typeface="Arial"/>
                <a:ea typeface="华文宋体"/>
                <a:cs typeface="华文宋体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1600" kern="1200" baseline="0">
                <a:solidFill>
                  <a:schemeClr val="tx1"/>
                </a:solidFill>
                <a:latin typeface="Arial"/>
                <a:ea typeface="华文宋体"/>
                <a:cs typeface="华文宋体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1600" kern="1200" baseline="0">
                <a:solidFill>
                  <a:schemeClr val="tx1"/>
                </a:solidFill>
                <a:latin typeface="Arial"/>
                <a:ea typeface="华文宋体"/>
                <a:cs typeface="华文宋体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dirty="0" smtClean="0">
                <a:solidFill>
                  <a:schemeClr val="bg1"/>
                </a:solidFill>
              </a:rPr>
              <a:t>A Unified Framework for Emotional Elements Extraction based on Finite State Matching Machine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422400"/>
            <a:ext cx="7888110" cy="4798938"/>
          </a:xfrm>
        </p:spPr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Motivation</a:t>
            </a:r>
          </a:p>
          <a:p>
            <a:endParaRPr lang="en-US" altLang="zh-CN" dirty="0" smtClean="0"/>
          </a:p>
          <a:p>
            <a:pPr algn="just"/>
            <a:r>
              <a:rPr lang="en-US" altLang="zh-CN" dirty="0"/>
              <a:t>The Unified Framework based on Finite State Matching </a:t>
            </a:r>
            <a:r>
              <a:rPr lang="en-US" altLang="zh-CN" dirty="0" smtClean="0"/>
              <a:t>Machine</a:t>
            </a:r>
          </a:p>
          <a:p>
            <a:endParaRPr lang="en-US" altLang="zh-CN" dirty="0"/>
          </a:p>
          <a:p>
            <a:r>
              <a:rPr lang="en-US" altLang="zh-CN" dirty="0" smtClean="0"/>
              <a:t>Evaluation</a:t>
            </a:r>
          </a:p>
          <a:p>
            <a:endParaRPr lang="en-US" altLang="zh-CN" dirty="0"/>
          </a:p>
          <a:p>
            <a:r>
              <a:rPr lang="en-US" altLang="zh-CN" dirty="0"/>
              <a:t>Conclusion </a:t>
            </a:r>
            <a:r>
              <a:rPr lang="en-US" altLang="zh-CN"/>
              <a:t>and </a:t>
            </a:r>
            <a:r>
              <a:rPr lang="en-US" altLang="zh-CN" smtClean="0"/>
              <a:t>Future Work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anchor="b" anchorCtr="0"/>
          <a:lstStyle/>
          <a:p>
            <a:pPr algn="r"/>
            <a:fld id="{AEC44C54-BAF9-9C49-9C7D-D463085BC6A7}" type="slidenum">
              <a:rPr lang="en-US" altLang="zh-CN" smtClean="0"/>
              <a:pPr algn="r"/>
              <a:t>2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53FC2C07-E470-47F4-8162-10C9FFC19C88}" type="datetime5">
              <a:rPr lang="zh-CN" altLang="en-US" smtClean="0"/>
              <a:t>2013/11/7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 and </a:t>
            </a:r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Conclusion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 smtClean="0"/>
              <a:t>Proposed a </a:t>
            </a:r>
            <a:r>
              <a:rPr lang="en-US" altLang="zh-CN" dirty="0"/>
              <a:t>unified framework based on finite state matching </a:t>
            </a:r>
            <a:r>
              <a:rPr lang="en-US" altLang="zh-CN" dirty="0" smtClean="0"/>
              <a:t>machine </a:t>
            </a:r>
            <a:r>
              <a:rPr lang="en-US" altLang="zh-CN" dirty="0"/>
              <a:t>for emotional elements </a:t>
            </a:r>
            <a:r>
              <a:rPr lang="en-US" altLang="zh-CN" dirty="0" smtClean="0"/>
              <a:t>extraction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 smtClean="0"/>
              <a:t>Achieve higher accuracy(+24%), </a:t>
            </a:r>
            <a:r>
              <a:rPr lang="en-US" altLang="zh-CN" dirty="0"/>
              <a:t>lower </a:t>
            </a:r>
            <a:r>
              <a:rPr lang="en-US" altLang="zh-CN" dirty="0" smtClean="0"/>
              <a:t>redundancy(-34.5%)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 smtClean="0"/>
              <a:t>Integrate negative </a:t>
            </a:r>
            <a:r>
              <a:rPr lang="en-US" altLang="zh-CN" dirty="0"/>
              <a:t>adverbs processing naturally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 smtClean="0"/>
              <a:t>Better </a:t>
            </a:r>
            <a:r>
              <a:rPr lang="en-US" altLang="zh-CN" dirty="0"/>
              <a:t>scalability</a:t>
            </a:r>
            <a:endParaRPr lang="en-US" altLang="zh-CN" dirty="0" smtClean="0"/>
          </a:p>
          <a:p>
            <a:pPr algn="just">
              <a:lnSpc>
                <a:spcPct val="120000"/>
              </a:lnSpc>
            </a:pP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en-US" altLang="zh-CN" dirty="0" smtClean="0"/>
              <a:t>Future Work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 smtClean="0"/>
              <a:t>Introduce adverb </a:t>
            </a:r>
            <a:r>
              <a:rPr lang="en-US" altLang="zh-CN" dirty="0"/>
              <a:t>of </a:t>
            </a:r>
            <a:r>
              <a:rPr lang="en-US" altLang="zh-CN" dirty="0" smtClean="0"/>
              <a:t>degree, </a:t>
            </a:r>
            <a:r>
              <a:rPr lang="en-US" altLang="zh-CN" dirty="0"/>
              <a:t>comparatives</a:t>
            </a:r>
            <a:endParaRPr lang="en-US" altLang="zh-CN" dirty="0" smtClean="0"/>
          </a:p>
          <a:p>
            <a:pPr lvl="1" algn="just">
              <a:lnSpc>
                <a:spcPct val="120000"/>
              </a:lnSpc>
            </a:pPr>
            <a:r>
              <a:rPr lang="en-US" altLang="zh-CN" dirty="0" smtClean="0"/>
              <a:t>Introduce semantic information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EC44C54-BAF9-9C49-9C7D-D463085BC6A7}" type="slidenum">
              <a:rPr lang="en-US" altLang="zh-CN" smtClean="0"/>
              <a:pPr algn="r"/>
              <a:t>20</a:t>
            </a:fld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3E2-5188-4AE3-991E-B08CD0FFE571}" type="datetime5">
              <a:rPr lang="zh-CN" altLang="en-US" smtClean="0"/>
              <a:t>2013/11/7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536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3850" y="2928499"/>
            <a:ext cx="26793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Thanks!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851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Part 1: Motivation</a:t>
            </a:r>
            <a:endParaRPr lang="zh-CN" altLang="en-US" sz="2800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638921" y="2423454"/>
            <a:ext cx="6852863" cy="610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2800" kern="1200" baseline="0">
                <a:solidFill>
                  <a:srgbClr val="D24726"/>
                </a:solidFill>
                <a:latin typeface="Arial"/>
                <a:ea typeface="华文宋体"/>
                <a:cs typeface="Arial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2000" kern="1200" baseline="0">
                <a:solidFill>
                  <a:schemeClr val="bg2">
                    <a:lumMod val="50000"/>
                  </a:schemeClr>
                </a:solidFill>
                <a:latin typeface="Arial"/>
                <a:ea typeface="华文宋体"/>
                <a:cs typeface="华文宋体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1800" kern="1200" baseline="0">
                <a:solidFill>
                  <a:schemeClr val="tx1"/>
                </a:solidFill>
                <a:latin typeface="Arial"/>
                <a:ea typeface="华文宋体"/>
                <a:cs typeface="华文宋体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1600" kern="1200" baseline="0">
                <a:solidFill>
                  <a:schemeClr val="tx1"/>
                </a:solidFill>
                <a:latin typeface="Arial"/>
                <a:ea typeface="华文宋体"/>
                <a:cs typeface="华文宋体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1600" kern="1200" baseline="0">
                <a:solidFill>
                  <a:schemeClr val="tx1"/>
                </a:solidFill>
                <a:latin typeface="Arial"/>
                <a:ea typeface="华文宋体"/>
                <a:cs typeface="华文宋体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dirty="0" smtClean="0">
                <a:solidFill>
                  <a:schemeClr val="bg1"/>
                </a:solidFill>
              </a:rPr>
              <a:t>A Unified Framework for Emotional Elements Extraction based on Finite State Matching Machine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 smtClean="0"/>
              <a:t>With </a:t>
            </a:r>
            <a:r>
              <a:rPr lang="en-US" altLang="zh-CN" dirty="0"/>
              <a:t>the rapid development of the Internet, E-commerce is becoming an increasingly popular network </a:t>
            </a:r>
            <a:r>
              <a:rPr lang="en-US" altLang="zh-CN" dirty="0" smtClean="0"/>
              <a:t>application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EC44C54-BAF9-9C49-9C7D-D463085BC6A7}" type="slidenum">
              <a:rPr lang="en-US" altLang="zh-CN" smtClean="0"/>
              <a:pPr algn="r"/>
              <a:t>4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C07-E470-47F4-8162-10C9FFC19C88}" type="datetime5">
              <a:rPr lang="zh-CN" altLang="en-US" smtClean="0"/>
              <a:t>2013/11/7</a:t>
            </a:fld>
            <a:endParaRPr lang="en-US" dirty="0"/>
          </a:p>
        </p:txBody>
      </p:sp>
      <p:pic>
        <p:nvPicPr>
          <p:cNvPr id="1026" name="Picture 2" descr="E:\coolspace\我的酷盘\毕业论文\开题报告\网购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22" y="2473965"/>
            <a:ext cx="5223390" cy="354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198178"/>
            <a:ext cx="7888110" cy="502315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/>
              <a:t>A lot of work on high-quality </a:t>
            </a:r>
            <a:r>
              <a:rPr lang="en-US" altLang="zh-CN" sz="2000" dirty="0"/>
              <a:t>emotional elements(feature, </a:t>
            </a:r>
            <a:r>
              <a:rPr lang="en-US" altLang="zh-CN" sz="2000" dirty="0" smtClean="0"/>
              <a:t>opinion, polarity) </a:t>
            </a:r>
            <a:r>
              <a:rPr lang="en-US" altLang="zh-CN" sz="2000" dirty="0"/>
              <a:t>extraction</a:t>
            </a:r>
            <a:endParaRPr lang="en-US" altLang="zh-CN" sz="2000" dirty="0" smtClean="0"/>
          </a:p>
          <a:p>
            <a:pPr lvl="1">
              <a:lnSpc>
                <a:spcPct val="130000"/>
              </a:lnSpc>
            </a:pPr>
            <a:r>
              <a:rPr lang="en-US" altLang="zh-CN" sz="1800" dirty="0" smtClean="0">
                <a:solidFill>
                  <a:schemeClr val="bg2">
                    <a:lumMod val="50000"/>
                  </a:schemeClr>
                </a:solidFill>
              </a:rPr>
              <a:t>String matching </a:t>
            </a: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</a:rPr>
              <a:t>method (</a:t>
            </a:r>
            <a:r>
              <a:rPr lang="en-US" altLang="zh-CN" sz="1800" dirty="0" smtClean="0">
                <a:solidFill>
                  <a:schemeClr val="bg2">
                    <a:lumMod val="50000"/>
                  </a:schemeClr>
                </a:solidFill>
              </a:rPr>
              <a:t>baseline)</a:t>
            </a:r>
          </a:p>
          <a:p>
            <a:pPr lvl="1">
              <a:lnSpc>
                <a:spcPct val="130000"/>
              </a:lnSpc>
            </a:pPr>
            <a:r>
              <a:rPr lang="en-US" altLang="zh-CN" sz="1800" dirty="0" smtClean="0">
                <a:solidFill>
                  <a:schemeClr val="bg2">
                    <a:lumMod val="50000"/>
                  </a:schemeClr>
                </a:solidFill>
              </a:rPr>
              <a:t>Adjacent method / Window-based method [Hu 2004, Wang 2008]</a:t>
            </a:r>
          </a:p>
          <a:p>
            <a:pPr lvl="1">
              <a:lnSpc>
                <a:spcPct val="130000"/>
              </a:lnSpc>
            </a:pPr>
            <a:r>
              <a:rPr lang="en-US" altLang="zh-CN" sz="1800" dirty="0" smtClean="0">
                <a:solidFill>
                  <a:schemeClr val="bg2">
                    <a:lumMod val="50000"/>
                  </a:schemeClr>
                </a:solidFill>
              </a:rPr>
              <a:t>Syntax-based method [</a:t>
            </a:r>
            <a:r>
              <a:rPr lang="en-US" altLang="zh-CN" sz="1800" dirty="0" err="1" smtClean="0">
                <a:solidFill>
                  <a:schemeClr val="bg2">
                    <a:lumMod val="50000"/>
                  </a:schemeClr>
                </a:solidFill>
              </a:rPr>
              <a:t>Popescu</a:t>
            </a:r>
            <a:r>
              <a:rPr lang="en-US" altLang="zh-CN" sz="1800" dirty="0" smtClean="0">
                <a:solidFill>
                  <a:schemeClr val="bg2">
                    <a:lumMod val="50000"/>
                  </a:schemeClr>
                </a:solidFill>
              </a:rPr>
              <a:t> 2005, </a:t>
            </a:r>
            <a:r>
              <a:rPr lang="en-US" altLang="zh-CN" sz="1800" dirty="0" err="1" smtClean="0">
                <a:solidFill>
                  <a:schemeClr val="bg2">
                    <a:lumMod val="50000"/>
                  </a:schemeClr>
                </a:solidFill>
              </a:rPr>
              <a:t>Qiu</a:t>
            </a:r>
            <a:r>
              <a:rPr lang="en-US" altLang="zh-CN" sz="1800" dirty="0" smtClean="0">
                <a:solidFill>
                  <a:schemeClr val="bg2">
                    <a:lumMod val="50000"/>
                  </a:schemeClr>
                </a:solidFill>
              </a:rPr>
              <a:t> 2009]</a:t>
            </a:r>
          </a:p>
          <a:p>
            <a:pPr lvl="1">
              <a:lnSpc>
                <a:spcPct val="130000"/>
              </a:lnSpc>
            </a:pPr>
            <a:r>
              <a:rPr lang="en-US" altLang="zh-CN" sz="1800" dirty="0" smtClean="0">
                <a:solidFill>
                  <a:schemeClr val="bg2">
                    <a:lumMod val="50000"/>
                  </a:schemeClr>
                </a:solidFill>
              </a:rPr>
              <a:t>Sequence labeling </a:t>
            </a: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</a:rPr>
              <a:t>method [</a:t>
            </a:r>
            <a:r>
              <a:rPr lang="en-US" altLang="zh-CN" sz="1800" dirty="0" smtClean="0">
                <a:solidFill>
                  <a:schemeClr val="bg2">
                    <a:lumMod val="50000"/>
                  </a:schemeClr>
                </a:solidFill>
              </a:rPr>
              <a:t>Li 2010, Ma 2010]</a:t>
            </a:r>
          </a:p>
          <a:p>
            <a:pPr>
              <a:lnSpc>
                <a:spcPct val="130000"/>
              </a:lnSpc>
            </a:pPr>
            <a:r>
              <a:rPr lang="en-US" altLang="zh-CN" sz="2000" dirty="0"/>
              <a:t>Many difficulties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EC44C54-BAF9-9C49-9C7D-D463085BC6A7}" type="slidenum">
              <a:rPr lang="en-US" altLang="zh-CN" smtClean="0"/>
              <a:pPr algn="r"/>
              <a:t>5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C07-E470-47F4-8162-10C9FFC19C88}" type="datetime5">
              <a:rPr lang="zh-CN" altLang="en-US" smtClean="0"/>
              <a:t>2013/11/7</a:t>
            </a:fld>
            <a:endParaRPr 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28651" y="4088524"/>
            <a:ext cx="8035813" cy="23951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itchFamily="34" charset="0"/>
              <a:buChar char="•"/>
              <a:defRPr lang="zh-CN" sz="2400" kern="1200" baseline="0">
                <a:solidFill>
                  <a:schemeClr val="accent3"/>
                </a:solidFill>
                <a:latin typeface="Arial"/>
                <a:ea typeface="华文宋体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itchFamily="34" charset="0"/>
              <a:buChar char="–"/>
              <a:defRPr lang="zh-CN" sz="2000" kern="1200" baseline="0">
                <a:solidFill>
                  <a:schemeClr val="tx1"/>
                </a:solidFill>
                <a:latin typeface="Arial"/>
                <a:ea typeface="华文宋体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Wingdings" pitchFamily="2" charset="2"/>
              <a:buChar char="Ø"/>
              <a:defRPr lang="zh-CN" sz="1800" kern="1200" baseline="0">
                <a:solidFill>
                  <a:schemeClr val="tx1"/>
                </a:solidFill>
                <a:latin typeface="Arial"/>
                <a:ea typeface="华文宋体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Wingdings" pitchFamily="2" charset="2"/>
              <a:buChar char="ü"/>
              <a:defRPr lang="zh-CN" sz="1600" kern="1200" baseline="0">
                <a:solidFill>
                  <a:schemeClr val="tx1"/>
                </a:solidFill>
                <a:latin typeface="Arial"/>
                <a:ea typeface="华文宋体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Wingdings" charset="2"/>
              <a:buChar char="Ø"/>
              <a:defRPr lang="zh-CN" sz="1400" kern="1200" baseline="0">
                <a:solidFill>
                  <a:schemeClr val="tx1"/>
                </a:solidFill>
                <a:latin typeface="Arial"/>
                <a:ea typeface="华文宋体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/>
              <a:t>Low accuracy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亮度</a:t>
            </a:r>
            <a:r>
              <a:rPr lang="zh-CN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好</a:t>
            </a:r>
            <a:r>
              <a:rPr lang="zh-CN" altLang="en-US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价格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也</a:t>
            </a:r>
            <a:r>
              <a:rPr lang="zh-CN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低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→亮度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|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好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&amp;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价格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|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低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&amp;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亮度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|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低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&amp;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价格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|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好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/>
              <a:t>High redundancy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功能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非常</a:t>
            </a:r>
            <a:r>
              <a:rPr lang="zh-CN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强大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→功能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|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强大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&amp;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功能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|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强</a:t>
            </a:r>
            <a:endParaRPr lang="zh-CN" altLang="en-US" dirty="0" smtClean="0">
              <a:solidFill>
                <a:schemeClr val="accent6">
                  <a:lumMod val="60000"/>
                  <a:lumOff val="4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/>
              <a:t>Dealing with negative words difficultly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颜色</a:t>
            </a:r>
            <a:r>
              <a:rPr lang="zh-CN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鲜艳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但是</a:t>
            </a:r>
            <a:r>
              <a:rPr lang="zh-CN" altLang="en-US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音效</a:t>
            </a:r>
            <a:r>
              <a:rPr lang="zh-CN" altLang="en-US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不是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很</a:t>
            </a:r>
            <a:r>
              <a:rPr lang="zh-CN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好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→颜色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|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鲜艳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&amp;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音效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|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好</a:t>
            </a:r>
            <a:endParaRPr lang="en-US" altLang="zh-CN" dirty="0" smtClean="0">
              <a:solidFill>
                <a:schemeClr val="accent6">
                  <a:lumMod val="60000"/>
                  <a:lumOff val="4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/>
              <a:t>Poor scalability</a:t>
            </a:r>
          </a:p>
        </p:txBody>
      </p:sp>
      <p:sp>
        <p:nvSpPr>
          <p:cNvPr id="8" name="椭圆 7"/>
          <p:cNvSpPr/>
          <p:nvPr/>
        </p:nvSpPr>
        <p:spPr>
          <a:xfrm>
            <a:off x="3428104" y="5003628"/>
            <a:ext cx="1171254" cy="3082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698430" y="4393323"/>
            <a:ext cx="1840519" cy="3482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698430" y="5623034"/>
            <a:ext cx="495198" cy="2207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07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Part 2 : The </a:t>
            </a:r>
            <a:r>
              <a:rPr lang="en-US" altLang="zh-CN" sz="2800" dirty="0"/>
              <a:t>Unified Framework based on Finite State Matching Machine</a:t>
            </a:r>
            <a:endParaRPr lang="zh-CN" altLang="en-US" sz="2800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638921" y="1961124"/>
            <a:ext cx="6852863" cy="610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2800" kern="1200" baseline="0">
                <a:solidFill>
                  <a:srgbClr val="D24726"/>
                </a:solidFill>
                <a:latin typeface="Arial"/>
                <a:ea typeface="华文宋体"/>
                <a:cs typeface="Arial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2000" kern="1200" baseline="0">
                <a:solidFill>
                  <a:schemeClr val="bg2">
                    <a:lumMod val="50000"/>
                  </a:schemeClr>
                </a:solidFill>
                <a:latin typeface="Arial"/>
                <a:ea typeface="华文宋体"/>
                <a:cs typeface="华文宋体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1800" kern="1200" baseline="0">
                <a:solidFill>
                  <a:schemeClr val="tx1"/>
                </a:solidFill>
                <a:latin typeface="Arial"/>
                <a:ea typeface="华文宋体"/>
                <a:cs typeface="华文宋体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1600" kern="1200" baseline="0">
                <a:solidFill>
                  <a:schemeClr val="tx1"/>
                </a:solidFill>
                <a:latin typeface="Arial"/>
                <a:ea typeface="华文宋体"/>
                <a:cs typeface="华文宋体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lang="zh-CN" sz="1600" kern="1200" baseline="0">
                <a:solidFill>
                  <a:schemeClr val="tx1"/>
                </a:solidFill>
                <a:latin typeface="Arial"/>
                <a:ea typeface="华文宋体"/>
                <a:cs typeface="华文宋体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dirty="0" smtClean="0">
                <a:solidFill>
                  <a:schemeClr val="bg1"/>
                </a:solidFill>
              </a:rPr>
              <a:t>A Unified Framework for Emotional Elements Extraction based on Finite State Matching Machine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Overview Of Our Unified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119498"/>
            <a:ext cx="8073915" cy="51018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altLang="zh-CN" sz="2600" dirty="0" smtClean="0"/>
              <a:t>Three steps for emotional elements </a:t>
            </a:r>
            <a:r>
              <a:rPr lang="en-US" altLang="zh-CN" sz="2600" dirty="0"/>
              <a:t>e</a:t>
            </a:r>
            <a:r>
              <a:rPr lang="en-US" altLang="zh-CN" sz="2600" dirty="0" smtClean="0"/>
              <a:t>xtraction</a:t>
            </a:r>
          </a:p>
          <a:p>
            <a:pPr lvl="1">
              <a:lnSpc>
                <a:spcPct val="140000"/>
              </a:lnSpc>
            </a:pPr>
            <a:r>
              <a:rPr lang="en-US" altLang="zh-CN" dirty="0"/>
              <a:t>Matching, Extracting and </a:t>
            </a:r>
            <a:r>
              <a:rPr lang="en-US" altLang="zh-CN" dirty="0" smtClean="0"/>
              <a:t>Filtering</a:t>
            </a:r>
          </a:p>
          <a:p>
            <a:pPr>
              <a:lnSpc>
                <a:spcPct val="140000"/>
              </a:lnSpc>
            </a:pPr>
            <a:r>
              <a:rPr lang="en-US" altLang="zh-CN" sz="2600" dirty="0" smtClean="0"/>
              <a:t>Step 1 : Matching</a:t>
            </a:r>
          </a:p>
          <a:p>
            <a:pPr lvl="1">
              <a:lnSpc>
                <a:spcPct val="140000"/>
              </a:lnSpc>
            </a:pPr>
            <a:r>
              <a:rPr lang="en-US" altLang="zh-CN" dirty="0"/>
              <a:t>R</a:t>
            </a:r>
            <a:r>
              <a:rPr lang="en-US" altLang="zh-CN" dirty="0" smtClean="0"/>
              <a:t>eview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list </a:t>
            </a:r>
            <a:r>
              <a:rPr lang="en-US" altLang="zh-CN" dirty="0"/>
              <a:t>of feature words, opinion </a:t>
            </a:r>
            <a:r>
              <a:rPr lang="en-US" altLang="zh-CN" dirty="0" smtClean="0"/>
              <a:t>words, negative adverbs</a:t>
            </a:r>
          </a:p>
          <a:p>
            <a:pPr>
              <a:lnSpc>
                <a:spcPct val="140000"/>
              </a:lnSpc>
            </a:pPr>
            <a:r>
              <a:rPr lang="en-US" altLang="zh-CN" sz="2600" dirty="0"/>
              <a:t>Step </a:t>
            </a:r>
            <a:r>
              <a:rPr lang="en-US" altLang="zh-CN" sz="2600" dirty="0" smtClean="0"/>
              <a:t>2 </a:t>
            </a:r>
            <a:r>
              <a:rPr lang="en-US" altLang="zh-CN" sz="2600" dirty="0"/>
              <a:t>: </a:t>
            </a:r>
            <a:r>
              <a:rPr lang="en-US" altLang="zh-CN" sz="2600" dirty="0" smtClean="0"/>
              <a:t>Extracting</a:t>
            </a:r>
          </a:p>
          <a:p>
            <a:pPr lvl="1">
              <a:lnSpc>
                <a:spcPct val="140000"/>
              </a:lnSpc>
            </a:pPr>
            <a:r>
              <a:rPr lang="en-US" altLang="zh-CN" dirty="0"/>
              <a:t>Extracting (</a:t>
            </a:r>
            <a:r>
              <a:rPr lang="en-US" altLang="zh-CN" dirty="0" smtClean="0"/>
              <a:t>feature, opinion) pairs</a:t>
            </a:r>
          </a:p>
          <a:p>
            <a:pPr lvl="2">
              <a:lnSpc>
                <a:spcPct val="140000"/>
              </a:lnSpc>
            </a:pPr>
            <a:r>
              <a:rPr lang="en-US" altLang="zh-CN" dirty="0" smtClean="0"/>
              <a:t>according to the context and the sentiment lexicon </a:t>
            </a:r>
          </a:p>
          <a:p>
            <a:pPr lvl="2">
              <a:lnSpc>
                <a:spcPct val="140000"/>
              </a:lnSpc>
            </a:pPr>
            <a:r>
              <a:rPr lang="en-US" altLang="zh-CN" dirty="0" smtClean="0"/>
              <a:t>using a specific finite state machine</a:t>
            </a:r>
          </a:p>
          <a:p>
            <a:pPr lvl="1">
              <a:lnSpc>
                <a:spcPct val="140000"/>
              </a:lnSpc>
            </a:pPr>
            <a:r>
              <a:rPr lang="en-US" altLang="zh-CN" dirty="0"/>
              <a:t>Determine sentiment polarity of each feature-opinion pair</a:t>
            </a:r>
            <a:endParaRPr lang="en-US" altLang="zh-CN" dirty="0" smtClean="0"/>
          </a:p>
          <a:p>
            <a:pPr>
              <a:lnSpc>
                <a:spcPct val="140000"/>
              </a:lnSpc>
            </a:pPr>
            <a:r>
              <a:rPr lang="en-US" altLang="zh-CN" sz="2600" dirty="0" smtClean="0"/>
              <a:t>Step </a:t>
            </a:r>
            <a:r>
              <a:rPr lang="en-US" altLang="zh-CN" sz="2600" dirty="0"/>
              <a:t>3 : </a:t>
            </a:r>
            <a:r>
              <a:rPr lang="en-US" altLang="zh-CN" sz="2600" dirty="0" smtClean="0"/>
              <a:t>Filtering</a:t>
            </a:r>
            <a:endParaRPr lang="en-US" altLang="zh-CN" sz="2600" dirty="0"/>
          </a:p>
          <a:p>
            <a:pPr lvl="1">
              <a:lnSpc>
                <a:spcPct val="140000"/>
              </a:lnSpc>
            </a:pPr>
            <a:r>
              <a:rPr lang="en-US" altLang="zh-CN" dirty="0" smtClean="0"/>
              <a:t>Rule-based filtering of (</a:t>
            </a:r>
            <a:r>
              <a:rPr lang="en-US" altLang="zh-CN" dirty="0"/>
              <a:t>feature, opinion) </a:t>
            </a:r>
            <a:r>
              <a:rPr lang="en-US" altLang="zh-CN" dirty="0" smtClean="0"/>
              <a:t>pairs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EC44C54-BAF9-9C49-9C7D-D463085BC6A7}" type="slidenum">
              <a:rPr lang="en-US" altLang="zh-CN" smtClean="0"/>
              <a:pPr algn="r"/>
              <a:t>7</a:t>
            </a:fld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C07-E470-47F4-8162-10C9FFC19C88}" type="datetime5">
              <a:rPr lang="zh-CN" altLang="en-US" smtClean="0"/>
              <a:t>2013/11/7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1: Emotional </a:t>
            </a:r>
            <a:r>
              <a:rPr lang="en-US" altLang="zh-CN" dirty="0"/>
              <a:t>Elements Matching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576" y="1271752"/>
            <a:ext cx="8526462" cy="49495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dirty="0" smtClean="0"/>
              <a:t>Review</a:t>
            </a:r>
            <a:r>
              <a:rPr lang="zh-CN" altLang="en-US" sz="2200" dirty="0" smtClean="0"/>
              <a:t>→</a:t>
            </a:r>
            <a:r>
              <a:rPr lang="en-US" altLang="zh-CN" sz="2200" dirty="0" smtClean="0"/>
              <a:t>list </a:t>
            </a:r>
            <a:r>
              <a:rPr lang="en-US" altLang="zh-CN" sz="2200" dirty="0"/>
              <a:t>of feature words, opinion words, negative adverbs</a:t>
            </a:r>
          </a:p>
          <a:p>
            <a:pPr lvl="1">
              <a:lnSpc>
                <a:spcPct val="120000"/>
              </a:lnSpc>
            </a:pPr>
            <a:r>
              <a:rPr lang="zh-CN" altLang="en-US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颜色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鲜艳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但是</a:t>
            </a:r>
            <a:r>
              <a:rPr lang="zh-CN" altLang="en-US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音效</a:t>
            </a:r>
            <a:r>
              <a:rPr lang="zh-CN" altLang="en-US" dirty="0">
                <a:solidFill>
                  <a:srgbClr val="109C1D"/>
                </a:solidFill>
                <a:latin typeface="华文楷体" pitchFamily="2" charset="-122"/>
                <a:ea typeface="华文楷体" pitchFamily="2" charset="-122"/>
              </a:rPr>
              <a:t>不是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很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好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→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[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颜色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鲜艳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，音效，不是，好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en-US" altLang="zh-CN" sz="2200" dirty="0" smtClean="0"/>
              <a:t>Max-Matching Principle</a:t>
            </a:r>
          </a:p>
          <a:p>
            <a:pPr lvl="1">
              <a:lnSpc>
                <a:spcPct val="120000"/>
              </a:lnSpc>
            </a:pPr>
            <a:r>
              <a:rPr lang="en-US" altLang="zh-CN" dirty="0" smtClean="0"/>
              <a:t>Choose </a:t>
            </a:r>
            <a:r>
              <a:rPr lang="en-US" altLang="zh-CN" dirty="0"/>
              <a:t>the </a:t>
            </a:r>
            <a:r>
              <a:rPr lang="en-US" altLang="zh-CN" dirty="0" smtClean="0"/>
              <a:t>longest </a:t>
            </a:r>
            <a:r>
              <a:rPr lang="en-US" altLang="zh-CN" dirty="0"/>
              <a:t>feature words and </a:t>
            </a:r>
            <a:r>
              <a:rPr lang="en-US" altLang="zh-CN" dirty="0" smtClean="0"/>
              <a:t>longest </a:t>
            </a:r>
            <a:r>
              <a:rPr lang="en-US" altLang="zh-CN" dirty="0"/>
              <a:t>opinion words </a:t>
            </a:r>
            <a:endParaRPr lang="en-US" altLang="zh-CN" dirty="0" smtClean="0"/>
          </a:p>
          <a:p>
            <a:pPr lvl="2">
              <a:lnSpc>
                <a:spcPct val="120000"/>
              </a:lnSpc>
            </a:pPr>
            <a:r>
              <a:rPr lang="en-US" altLang="zh-CN" dirty="0" smtClean="0"/>
              <a:t>if </a:t>
            </a:r>
            <a:r>
              <a:rPr lang="en-US" altLang="zh-CN" dirty="0"/>
              <a:t>multiple feature or opinion words can be </a:t>
            </a:r>
            <a:r>
              <a:rPr lang="en-US" altLang="zh-CN" dirty="0" smtClean="0"/>
              <a:t>extracted</a:t>
            </a:r>
          </a:p>
          <a:p>
            <a:pPr>
              <a:lnSpc>
                <a:spcPct val="120000"/>
              </a:lnSpc>
            </a:pPr>
            <a:r>
              <a:rPr lang="en-US" altLang="zh-CN" sz="2200" dirty="0"/>
              <a:t>N</a:t>
            </a:r>
            <a:r>
              <a:rPr lang="en-US" altLang="zh-CN" sz="2200" dirty="0" smtClean="0"/>
              <a:t>egative Adverbs Processing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Negative </a:t>
            </a:r>
            <a:r>
              <a:rPr lang="en-US" altLang="zh-CN" dirty="0" smtClean="0"/>
              <a:t>Adverbs List</a:t>
            </a:r>
          </a:p>
          <a:p>
            <a:pPr lvl="2">
              <a:lnSpc>
                <a:spcPct val="120000"/>
              </a:lnSpc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{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不是，没有，不够，不能，不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……}</a:t>
            </a:r>
          </a:p>
          <a:p>
            <a:pPr lvl="1">
              <a:lnSpc>
                <a:spcPct val="120000"/>
              </a:lnSpc>
            </a:pPr>
            <a:r>
              <a:rPr lang="en-US" altLang="zh-CN" dirty="0" smtClean="0"/>
              <a:t>Whitelist </a:t>
            </a:r>
            <a:r>
              <a:rPr lang="en-US" altLang="zh-CN" dirty="0"/>
              <a:t>of Negative Adverbs </a:t>
            </a:r>
            <a:r>
              <a:rPr lang="en-US" altLang="zh-CN" dirty="0" smtClean="0"/>
              <a:t>Words</a:t>
            </a:r>
          </a:p>
          <a:p>
            <a:pPr lvl="2">
              <a:lnSpc>
                <a:spcPct val="120000"/>
              </a:lnSpc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{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不是一般，差不多，不论，不愧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……}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EC44C54-BAF9-9C49-9C7D-D463085BC6A7}" type="slidenum">
              <a:rPr lang="en-US" altLang="zh-CN" smtClean="0"/>
              <a:pPr algn="r"/>
              <a:t>8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C07-E470-47F4-8162-10C9FFC19C88}" type="datetime5">
              <a:rPr lang="zh-CN" altLang="en-US" smtClean="0"/>
              <a:t>2013/11/7</a:t>
            </a:fld>
            <a:endParaRPr lang="en-US" dirty="0"/>
          </a:p>
        </p:txBody>
      </p:sp>
      <p:pic>
        <p:nvPicPr>
          <p:cNvPr id="3074" name="Picture 2" descr="E:\coolspace\我的酷盘\NLPCC2013\NLP95\Matching Process of Emotional el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7" y="5619755"/>
            <a:ext cx="852646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3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2: Emotional </a:t>
            </a:r>
            <a:r>
              <a:rPr lang="en-US" altLang="zh-CN" dirty="0"/>
              <a:t>Elements Extraction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 smtClean="0"/>
              <a:t>Take </a:t>
            </a:r>
            <a:r>
              <a:rPr lang="en-US" altLang="zh-CN" dirty="0"/>
              <a:t>advantage of </a:t>
            </a:r>
            <a:r>
              <a:rPr lang="en-US" altLang="zh-CN" dirty="0" smtClean="0"/>
              <a:t>context to </a:t>
            </a:r>
          </a:p>
          <a:p>
            <a:pPr lvl="1">
              <a:lnSpc>
                <a:spcPct val="130000"/>
              </a:lnSpc>
            </a:pPr>
            <a:r>
              <a:rPr lang="en-US" altLang="zh-CN" dirty="0" smtClean="0"/>
              <a:t>judge whether a (feature, opinion) pair is correct, </a:t>
            </a:r>
          </a:p>
          <a:p>
            <a:pPr lvl="1">
              <a:lnSpc>
                <a:spcPct val="130000"/>
              </a:lnSpc>
            </a:pPr>
            <a:r>
              <a:rPr lang="en-US" altLang="zh-CN" dirty="0" smtClean="0"/>
              <a:t>judge whether an opinion word is modified by a negative adverb word</a:t>
            </a:r>
          </a:p>
          <a:p>
            <a:pPr>
              <a:lnSpc>
                <a:spcPct val="130000"/>
              </a:lnSpc>
            </a:pPr>
            <a:r>
              <a:rPr lang="en-US" altLang="zh-CN" dirty="0" smtClean="0"/>
              <a:t>Tow assumptions</a:t>
            </a:r>
          </a:p>
          <a:p>
            <a:pPr lvl="1">
              <a:lnSpc>
                <a:spcPct val="130000"/>
              </a:lnSpc>
            </a:pPr>
            <a:r>
              <a:rPr lang="en-US" altLang="zh-CN" dirty="0" smtClean="0"/>
              <a:t>Negative </a:t>
            </a:r>
            <a:r>
              <a:rPr lang="en-US" altLang="zh-CN" dirty="0"/>
              <a:t>adverbs only occur in the front of opinion words or other correct negative </a:t>
            </a:r>
            <a:r>
              <a:rPr lang="en-US" altLang="zh-CN" dirty="0" smtClean="0"/>
              <a:t>adverbs</a:t>
            </a:r>
          </a:p>
          <a:p>
            <a:pPr lvl="2">
              <a:lnSpc>
                <a:spcPct val="130000"/>
              </a:lnSpc>
            </a:pP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质量</a:t>
            </a:r>
            <a:r>
              <a:rPr lang="zh-CN" altLang="en-US" dirty="0" smtClean="0">
                <a:solidFill>
                  <a:srgbClr val="109C1D"/>
                </a:solidFill>
                <a:latin typeface="华文楷体" pitchFamily="2" charset="-122"/>
                <a:ea typeface="华文楷体" pitchFamily="2" charset="-122"/>
              </a:rPr>
              <a:t>不是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很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好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smtClean="0"/>
              <a:t>and 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价格</a:t>
            </a:r>
            <a:r>
              <a:rPr lang="zh-CN" altLang="en-US" dirty="0">
                <a:solidFill>
                  <a:srgbClr val="109C1D"/>
                </a:solidFill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得</a:t>
            </a:r>
            <a:r>
              <a:rPr lang="zh-CN" altLang="en-US" dirty="0">
                <a:solidFill>
                  <a:srgbClr val="109C1D"/>
                </a:solidFill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说很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公道</a:t>
            </a:r>
            <a:endParaRPr lang="en-US" altLang="zh-CN" dirty="0">
              <a:solidFill>
                <a:schemeClr val="accent6">
                  <a:lumMod val="60000"/>
                  <a:lumOff val="4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en-US" altLang="zh-CN" dirty="0" smtClean="0"/>
              <a:t>A Customer publish a review in the same order (either feature-words occur </a:t>
            </a:r>
            <a:r>
              <a:rPr lang="en-US" altLang="zh-CN" dirty="0"/>
              <a:t>before opinion-words or the opposite</a:t>
            </a:r>
            <a:r>
              <a:rPr lang="en-US" altLang="zh-CN" dirty="0" smtClean="0"/>
              <a:t>)</a:t>
            </a:r>
          </a:p>
          <a:p>
            <a:pPr lvl="2">
              <a:lnSpc>
                <a:spcPct val="130000"/>
              </a:lnSpc>
            </a:pP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价格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实惠</a:t>
            </a:r>
            <a:r>
              <a:rPr lang="zh-CN" altLang="en-US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画面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也很</a:t>
            </a:r>
            <a:r>
              <a:rPr lang="zh-CN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清楚 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vs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价格</a:t>
            </a:r>
            <a:r>
              <a:rPr lang="zh-CN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实惠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且有</a:t>
            </a:r>
            <a:r>
              <a:rPr lang="zh-CN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清晰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的</a:t>
            </a:r>
            <a:r>
              <a:rPr lang="zh-CN" altLang="en-US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画面</a:t>
            </a:r>
            <a:endParaRPr lang="en-US" altLang="zh-CN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EC44C54-BAF9-9C49-9C7D-D463085BC6A7}" type="slidenum">
              <a:rPr lang="en-US" altLang="zh-CN" smtClean="0"/>
              <a:pPr algn="r"/>
              <a:t>9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C07-E470-47F4-8162-10C9FFC19C88}" type="datetime5">
              <a:rPr lang="zh-CN" altLang="en-US" smtClean="0"/>
              <a:t>2013/11/7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yTheme-tight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MyTheme-tight.thmx</Template>
  <TotalTime>1961</TotalTime>
  <Words>1065</Words>
  <Application>Microsoft Office PowerPoint</Application>
  <PresentationFormat>全屏显示(4:3)</PresentationFormat>
  <Paragraphs>181</Paragraphs>
  <Slides>21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MyTheme-tight</vt:lpstr>
      <vt:lpstr>PowerPoint 演示文稿</vt:lpstr>
      <vt:lpstr>Outline</vt:lpstr>
      <vt:lpstr>Part 1: Motivation</vt:lpstr>
      <vt:lpstr>Background</vt:lpstr>
      <vt:lpstr>Motivation</vt:lpstr>
      <vt:lpstr>Part 2 : The Unified Framework based on Finite State Matching Machine</vt:lpstr>
      <vt:lpstr>Overview Of Our Unified Framework</vt:lpstr>
      <vt:lpstr>Step 1: Emotional Elements Matching</vt:lpstr>
      <vt:lpstr>Step 2: Emotional Elements Extraction</vt:lpstr>
      <vt:lpstr>Step 2: Emotional Elements Extraction</vt:lpstr>
      <vt:lpstr>Step 3: Emotional Elements Filtering</vt:lpstr>
      <vt:lpstr>The Unified Framework based on Finite State Matching Machine</vt:lpstr>
      <vt:lpstr>Part 3 : Evaluation</vt:lpstr>
      <vt:lpstr>Data Preparation</vt:lpstr>
      <vt:lpstr>Accuracy of Emotional Elements Extraction</vt:lpstr>
      <vt:lpstr>Accuracy of Emotional Elements Extraction</vt:lpstr>
      <vt:lpstr>Redundancy Reduction</vt:lpstr>
      <vt:lpstr>Evaluation of Negative Adverbs Processing</vt:lpstr>
      <vt:lpstr>Part 4 : Conclusion and Future Work</vt:lpstr>
      <vt:lpstr>Conclusion and Future Work</vt:lpstr>
      <vt:lpstr>PowerPoint 演示文稿</vt:lpstr>
    </vt:vector>
  </TitlesOfParts>
  <Company>Tsinghua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Evison Zhang</dc:creator>
  <cp:lastModifiedBy>微软用户</cp:lastModifiedBy>
  <cp:revision>1190</cp:revision>
  <dcterms:created xsi:type="dcterms:W3CDTF">2013-07-29T17:37:30Z</dcterms:created>
  <dcterms:modified xsi:type="dcterms:W3CDTF">2013-11-07T12:59:30Z</dcterms:modified>
</cp:coreProperties>
</file>