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6" r:id="rId8"/>
    <p:sldId id="277" r:id="rId9"/>
    <p:sldId id="262" r:id="rId10"/>
    <p:sldId id="279" r:id="rId11"/>
    <p:sldId id="263" r:id="rId12"/>
    <p:sldId id="264" r:id="rId13"/>
    <p:sldId id="281" r:id="rId14"/>
    <p:sldId id="282" r:id="rId15"/>
    <p:sldId id="267" r:id="rId16"/>
    <p:sldId id="268" r:id="rId17"/>
    <p:sldId id="269" r:id="rId18"/>
    <p:sldId id="270" r:id="rId19"/>
    <p:sldId id="271" r:id="rId20"/>
    <p:sldId id="272" r:id="rId21"/>
    <p:sldId id="273" r:id="rId22"/>
    <p:sldId id="274" r:id="rId23"/>
    <p:sldId id="283" r:id="rId24"/>
    <p:sldId id="276"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93" autoAdjust="0"/>
  </p:normalViewPr>
  <p:slideViewPr>
    <p:cSldViewPr>
      <p:cViewPr varScale="1">
        <p:scale>
          <a:sx n="61" d="100"/>
          <a:sy n="61" d="100"/>
        </p:scale>
        <p:origin x="-16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02B91-C7AA-4385-AAC6-C52A703DA443}" type="datetimeFigureOut">
              <a:rPr lang="zh-CN" altLang="en-US" smtClean="0"/>
              <a:t>2013-11-19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2CEDE-46C5-44EE-98F2-6948B5311944}" type="slidenum">
              <a:rPr lang="zh-CN" altLang="en-US" smtClean="0"/>
              <a:t>‹#›</a:t>
            </a:fld>
            <a:endParaRPr lang="zh-CN" altLang="en-US"/>
          </a:p>
        </p:txBody>
      </p:sp>
    </p:spTree>
    <p:extLst>
      <p:ext uri="{BB962C8B-B14F-4D97-AF65-F5344CB8AC3E}">
        <p14:creationId xmlns:p14="http://schemas.microsoft.com/office/powerpoint/2010/main" val="281780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各位老师，各位同学，大家好，我是来自北京交通大学的茹旷，今天我演讲的题目是</a:t>
            </a:r>
            <a:r>
              <a:rPr lang="en-US" altLang="zh-CN" dirty="0" smtClean="0"/>
              <a:t>《</a:t>
            </a:r>
            <a:r>
              <a:rPr lang="zh-CN" altLang="en-US" dirty="0" smtClean="0"/>
              <a:t>使用两侧单语语料库获取中日命名实体翻译等价对方法</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a:t>
            </a:fld>
            <a:endParaRPr lang="zh-CN" altLang="en-US"/>
          </a:p>
        </p:txBody>
      </p:sp>
    </p:spTree>
    <p:extLst>
      <p:ext uri="{BB962C8B-B14F-4D97-AF65-F5344CB8AC3E}">
        <p14:creationId xmlns:p14="http://schemas.microsoft.com/office/powerpoint/2010/main" val="422918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如图就是提出方法的流程，然后对每一个步骤做一下解释。</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10</a:t>
            </a:fld>
            <a:endParaRPr lang="zh-CN" altLang="en-US"/>
          </a:p>
        </p:txBody>
      </p:sp>
    </p:spTree>
    <p:extLst>
      <p:ext uri="{BB962C8B-B14F-4D97-AF65-F5344CB8AC3E}">
        <p14:creationId xmlns:p14="http://schemas.microsoft.com/office/powerpoint/2010/main" val="54229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从这个表上可以看出段</a:t>
            </a:r>
            <a:r>
              <a:rPr lang="en-US" altLang="zh-CN" dirty="0" smtClean="0"/>
              <a:t>2</a:t>
            </a:r>
            <a:r>
              <a:rPr lang="zh-CN" altLang="en-US" dirty="0" smtClean="0"/>
              <a:t>是想两个输入中相同的部分，这部分直接可以认为是一个局部翻译的规则，段</a:t>
            </a:r>
            <a:r>
              <a:rPr lang="en-US" altLang="zh-CN" dirty="0" smtClean="0"/>
              <a:t>1</a:t>
            </a:r>
            <a:r>
              <a:rPr lang="zh-CN" altLang="en-US" dirty="0" smtClean="0"/>
              <a:t>和段</a:t>
            </a:r>
            <a:r>
              <a:rPr lang="en-US" altLang="zh-CN" dirty="0" smtClean="0"/>
              <a:t>3</a:t>
            </a:r>
            <a:r>
              <a:rPr lang="zh-CN" altLang="en-US" dirty="0" smtClean="0"/>
              <a:t>是否是翻译还有待于统计信息证明。或者他们之间的翻译关系可能是需要调序的。还可能有其他的情况，比如</a:t>
            </a:r>
            <a:r>
              <a:rPr lang="en-US" altLang="zh-CN" dirty="0" smtClean="0"/>
              <a:t>input1</a:t>
            </a:r>
            <a:r>
              <a:rPr lang="zh-CN" altLang="en-US" dirty="0" smtClean="0"/>
              <a:t>前面一部分由</a:t>
            </a:r>
            <a:r>
              <a:rPr lang="en-US" altLang="zh-CN" dirty="0" smtClean="0"/>
              <a:t>input2</a:t>
            </a:r>
            <a:r>
              <a:rPr lang="zh-CN" altLang="en-US" dirty="0" smtClean="0"/>
              <a:t>前后部分组合而成，由于命名实体的本身的特性，一个是长度相比句子比较短，二是组合格式比较规整。所以这种情况没有发现。</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11</a:t>
            </a:fld>
            <a:endParaRPr lang="zh-CN" altLang="en-US"/>
          </a:p>
        </p:txBody>
      </p:sp>
    </p:spTree>
    <p:extLst>
      <p:ext uri="{BB962C8B-B14F-4D97-AF65-F5344CB8AC3E}">
        <p14:creationId xmlns:p14="http://schemas.microsoft.com/office/powerpoint/2010/main" val="301633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继续上面的步骤，如果之后出现了如表所示的段，则通过归纳学习的方式就能得到词元</a:t>
            </a:r>
            <a:r>
              <a:rPr lang="en-US" altLang="zh-CN" dirty="0" smtClean="0"/>
              <a:t>2</a:t>
            </a:r>
            <a:r>
              <a:rPr lang="zh-CN" altLang="en-US" dirty="0" smtClean="0"/>
              <a:t>同样是一个局部翻译的规则。</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12</a:t>
            </a:fld>
            <a:endParaRPr lang="zh-CN" altLang="en-US"/>
          </a:p>
        </p:txBody>
      </p:sp>
    </p:spTree>
    <p:extLst>
      <p:ext uri="{BB962C8B-B14F-4D97-AF65-F5344CB8AC3E}">
        <p14:creationId xmlns:p14="http://schemas.microsoft.com/office/powerpoint/2010/main" val="202572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这是在本文中归纳学习的伪代码，通过这个阈值来控制规则抽取。</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13</a:t>
            </a:fld>
            <a:endParaRPr lang="zh-CN" altLang="en-US"/>
          </a:p>
        </p:txBody>
      </p:sp>
    </p:spTree>
    <p:extLst>
      <p:ext uri="{BB962C8B-B14F-4D97-AF65-F5344CB8AC3E}">
        <p14:creationId xmlns:p14="http://schemas.microsoft.com/office/powerpoint/2010/main" val="257665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然后我们结合例子解释实例选择过程</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14</a:t>
            </a:fld>
            <a:endParaRPr lang="zh-CN" altLang="en-US"/>
          </a:p>
        </p:txBody>
      </p:sp>
    </p:spTree>
    <p:extLst>
      <p:ext uri="{BB962C8B-B14F-4D97-AF65-F5344CB8AC3E}">
        <p14:creationId xmlns:p14="http://schemas.microsoft.com/office/powerpoint/2010/main" val="54229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Example selection</a:t>
            </a:r>
            <a:r>
              <a:rPr lang="zh-CN" altLang="en-US" dirty="0" smtClean="0"/>
              <a:t>就是要从双语的命名实体列表中抽取出相似度比较高的条目进行规则抽取，计算相似度的方法比较多，本文采用了</a:t>
            </a:r>
            <a:r>
              <a:rPr lang="en-US" altLang="zh-CN" dirty="0" smtClean="0"/>
              <a:t>cosine</a:t>
            </a:r>
            <a:r>
              <a:rPr lang="en-US" altLang="zh-CN" baseline="0" dirty="0" smtClean="0"/>
              <a:t> </a:t>
            </a:r>
            <a:r>
              <a:rPr lang="zh-CN" altLang="en-US" baseline="0" dirty="0" smtClean="0"/>
              <a:t>向量的方法来计算相似度。</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15</a:t>
            </a:fld>
            <a:endParaRPr lang="zh-CN" altLang="en-US"/>
          </a:p>
        </p:txBody>
      </p:sp>
    </p:spTree>
    <p:extLst>
      <p:ext uri="{BB962C8B-B14F-4D97-AF65-F5344CB8AC3E}">
        <p14:creationId xmlns:p14="http://schemas.microsoft.com/office/powerpoint/2010/main" val="279666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这里是一个真实例子，假设系统已经迭代过几次，规则库中已经有一部分规则</a:t>
            </a:r>
            <a:r>
              <a:rPr lang="zh-CN" altLang="en-US" dirty="0" smtClean="0"/>
              <a:t>。第一步先进行分词，得到这样的结果，再结合规则库中的规则，得到如下的例子。如果是初次迭代的话，由于规则库中还没有规则，这一步是不做任何改变的。然后使用中日汉字对照表进行翻译，这是汉字表的信息</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16</a:t>
            </a:fld>
            <a:endParaRPr lang="zh-CN" altLang="en-US"/>
          </a:p>
        </p:txBody>
      </p:sp>
    </p:spTree>
    <p:extLst>
      <p:ext uri="{BB962C8B-B14F-4D97-AF65-F5344CB8AC3E}">
        <p14:creationId xmlns:p14="http://schemas.microsoft.com/office/powerpoint/2010/main" val="216945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然后得到了最后的转化结果，之后再用之前的</a:t>
            </a:r>
            <a:r>
              <a:rPr lang="en-US" altLang="zh-CN" dirty="0" err="1" smtClean="0"/>
              <a:t>cos</a:t>
            </a:r>
            <a:r>
              <a:rPr lang="zh-CN" altLang="en-US" dirty="0" smtClean="0"/>
              <a:t>公式计算两个向量的相似度，如果高于阈值的，就把这个双语对当作归纳学习的输入。</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17</a:t>
            </a:fld>
            <a:endParaRPr lang="zh-CN" altLang="en-US"/>
          </a:p>
        </p:txBody>
      </p:sp>
    </p:spTree>
    <p:extLst>
      <p:ext uri="{BB962C8B-B14F-4D97-AF65-F5344CB8AC3E}">
        <p14:creationId xmlns:p14="http://schemas.microsoft.com/office/powerpoint/2010/main" val="210839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实验的数据来源是维基百科，选取</a:t>
            </a:r>
            <a:r>
              <a:rPr lang="en-US" altLang="zh-CN" dirty="0" smtClean="0"/>
              <a:t>69874</a:t>
            </a:r>
            <a:r>
              <a:rPr lang="zh-CN" altLang="en-US" dirty="0" smtClean="0"/>
              <a:t>篇日语文章和</a:t>
            </a:r>
            <a:r>
              <a:rPr lang="en-US" altLang="zh-CN" dirty="0" smtClean="0"/>
              <a:t>84055</a:t>
            </a:r>
            <a:r>
              <a:rPr lang="zh-CN" altLang="en-US" dirty="0" smtClean="0"/>
              <a:t>篇中文文章，分别对两个单语语料库进行命名实体识别，识别结果如表所示。</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18</a:t>
            </a:fld>
            <a:endParaRPr lang="zh-CN" altLang="en-US"/>
          </a:p>
        </p:txBody>
      </p:sp>
    </p:spTree>
    <p:extLst>
      <p:ext uri="{BB962C8B-B14F-4D97-AF65-F5344CB8AC3E}">
        <p14:creationId xmlns:p14="http://schemas.microsoft.com/office/powerpoint/2010/main" val="142148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实验数据是从上表中选取</a:t>
            </a:r>
            <a:r>
              <a:rPr lang="en-US" altLang="zh-CN" dirty="0" smtClean="0"/>
              <a:t>8000</a:t>
            </a:r>
            <a:r>
              <a:rPr lang="zh-CN" altLang="en-US" dirty="0" smtClean="0"/>
              <a:t>个实体，人工的对这些实体做对齐。采用</a:t>
            </a:r>
            <a:r>
              <a:rPr lang="en-US" altLang="zh-CN" dirty="0" smtClean="0"/>
              <a:t>PRF</a:t>
            </a:r>
            <a:r>
              <a:rPr lang="zh-CN" altLang="en-US" dirty="0" smtClean="0"/>
              <a:t>来评价方法的效果。</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19</a:t>
            </a:fld>
            <a:endParaRPr lang="zh-CN" altLang="en-US"/>
          </a:p>
        </p:txBody>
      </p:sp>
    </p:spTree>
    <p:extLst>
      <p:ext uri="{BB962C8B-B14F-4D97-AF65-F5344CB8AC3E}">
        <p14:creationId xmlns:p14="http://schemas.microsoft.com/office/powerpoint/2010/main" val="220923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演讲的主要内容有以下几个方面组成，首先，介绍研究的背景和提出该方法的动机。其次介绍我们提出的方法，然后是实验结果和分析，最后是总结。</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a:t>
            </a:fld>
            <a:endParaRPr lang="zh-CN" altLang="en-US"/>
          </a:p>
        </p:txBody>
      </p:sp>
    </p:spTree>
    <p:extLst>
      <p:ext uri="{BB962C8B-B14F-4D97-AF65-F5344CB8AC3E}">
        <p14:creationId xmlns:p14="http://schemas.microsoft.com/office/powerpoint/2010/main" val="255441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通过几次迭代之后，效果已经比较好了</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20</a:t>
            </a:fld>
            <a:endParaRPr lang="zh-CN" altLang="en-US"/>
          </a:p>
        </p:txBody>
      </p:sp>
    </p:spTree>
    <p:extLst>
      <p:ext uri="{BB962C8B-B14F-4D97-AF65-F5344CB8AC3E}">
        <p14:creationId xmlns:p14="http://schemas.microsoft.com/office/powerpoint/2010/main" val="65384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这个是不同的命名实体类别的</a:t>
            </a:r>
            <a:r>
              <a:rPr lang="en-US" altLang="zh-CN" dirty="0" smtClean="0"/>
              <a:t>PRF</a:t>
            </a:r>
            <a:r>
              <a:rPr lang="zh-CN" altLang="en-US" dirty="0" smtClean="0"/>
              <a:t>，还有一点就是人名在</a:t>
            </a:r>
            <a:r>
              <a:rPr lang="en-US" altLang="zh-CN" dirty="0" smtClean="0"/>
              <a:t>2</a:t>
            </a:r>
            <a:r>
              <a:rPr lang="zh-CN" altLang="en-US" dirty="0" smtClean="0"/>
              <a:t>到</a:t>
            </a:r>
            <a:r>
              <a:rPr lang="en-US" altLang="zh-CN" dirty="0" smtClean="0"/>
              <a:t>3</a:t>
            </a:r>
            <a:r>
              <a:rPr lang="zh-CN" altLang="en-US" dirty="0" smtClean="0"/>
              <a:t>次迭代之后就基本不会再产生新的规则，可能是由于人名长度普遍较短的原因。</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21</a:t>
            </a:fld>
            <a:endParaRPr lang="zh-CN" altLang="en-US"/>
          </a:p>
        </p:txBody>
      </p:sp>
    </p:spTree>
    <p:extLst>
      <p:ext uri="{BB962C8B-B14F-4D97-AF65-F5344CB8AC3E}">
        <p14:creationId xmlns:p14="http://schemas.microsoft.com/office/powerpoint/2010/main" val="149280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我们提出来一种抽取命名实体翻译等价对的方法，它的优点是不用构建双语的语料库，包括可比和平行的，使用归纳学习法和少量的语言信息</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22</a:t>
            </a:fld>
            <a:endParaRPr lang="zh-CN" altLang="en-US"/>
          </a:p>
        </p:txBody>
      </p:sp>
    </p:spTree>
    <p:extLst>
      <p:ext uri="{BB962C8B-B14F-4D97-AF65-F5344CB8AC3E}">
        <p14:creationId xmlns:p14="http://schemas.microsoft.com/office/powerpoint/2010/main" val="3635360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但也有一些问题，在</a:t>
            </a:r>
            <a:r>
              <a:rPr lang="zh-CN" altLang="en-US" dirty="0" smtClean="0"/>
              <a:t>面对纯假名信息时可能不能得到翻译规则，原因是这些假名可能没有归纳的条件。还有就是复杂度比较高，随着</a:t>
            </a:r>
            <a:r>
              <a:rPr lang="en-US" altLang="zh-CN" dirty="0" smtClean="0"/>
              <a:t>NE</a:t>
            </a:r>
            <a:r>
              <a:rPr lang="zh-CN" altLang="en-US" dirty="0" smtClean="0"/>
              <a:t>表的增大迅速增加。</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23</a:t>
            </a:fld>
            <a:endParaRPr lang="zh-CN" altLang="en-US"/>
          </a:p>
        </p:txBody>
      </p:sp>
    </p:spTree>
    <p:extLst>
      <p:ext uri="{BB962C8B-B14F-4D97-AF65-F5344CB8AC3E}">
        <p14:creationId xmlns:p14="http://schemas.microsoft.com/office/powerpoint/2010/main" val="411708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谢谢！</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24</a:t>
            </a:fld>
            <a:endParaRPr lang="zh-CN" altLang="en-US"/>
          </a:p>
        </p:txBody>
      </p:sp>
    </p:spTree>
    <p:extLst>
      <p:ext uri="{BB962C8B-B14F-4D97-AF65-F5344CB8AC3E}">
        <p14:creationId xmlns:p14="http://schemas.microsoft.com/office/powerpoint/2010/main" val="284181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命名实体研究是自然语言处理的基本任务之一，有很多任务都和命名实体的研究相关。随着互联网的普及，多语言信息飞速增加。所以命名实体翻译等价对在多语言信息处理中也变得越来越重要，比如在如下领域：多语言自动文摘</a:t>
            </a:r>
            <a:r>
              <a:rPr lang="en-US" altLang="zh-CN" dirty="0" smtClean="0"/>
              <a:t>/</a:t>
            </a:r>
            <a:r>
              <a:rPr lang="zh-CN" altLang="en-US" dirty="0" smtClean="0"/>
              <a:t>机器翻译</a:t>
            </a:r>
            <a:r>
              <a:rPr lang="en-US" altLang="zh-CN" dirty="0" smtClean="0"/>
              <a:t>/</a:t>
            </a:r>
            <a:r>
              <a:rPr lang="zh-CN" altLang="en-US" dirty="0" smtClean="0"/>
              <a:t>跨语言信息检索还有很多其他应用。</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3</a:t>
            </a:fld>
            <a:endParaRPr lang="zh-CN" altLang="en-US"/>
          </a:p>
        </p:txBody>
      </p:sp>
    </p:spTree>
    <p:extLst>
      <p:ext uri="{BB962C8B-B14F-4D97-AF65-F5344CB8AC3E}">
        <p14:creationId xmlns:p14="http://schemas.microsoft.com/office/powerpoint/2010/main" val="384175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现在多语言命名实体抽取已经有比较多的论文，大体上可以分成两种方法，一种是从平行语料中抽取，一种是从可比语料中抽取，随着研究的深入，越来越多的转入到第二种方式。是因为很多语言资源是比较稀缺的，构建某些语言对的难度很高。方法没有普遍性。相比于第一种方法第二种方法就避免了构建平行语料库的花费。但是，这种方法抽取出来的命名实体对的精确度较低。这些方法的使用了多种特征，包括他们自身的语音特征，像是</a:t>
            </a:r>
            <a:r>
              <a:rPr lang="en-US" altLang="zh-CN" dirty="0" smtClean="0"/>
              <a:t>bush</a:t>
            </a:r>
            <a:r>
              <a:rPr lang="zh-CN" altLang="en-US" dirty="0" smtClean="0"/>
              <a:t>和布什，还有上下文特征，还有命名实体对之间的关系等等。</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4</a:t>
            </a:fld>
            <a:endParaRPr lang="zh-CN" altLang="en-US"/>
          </a:p>
        </p:txBody>
      </p:sp>
    </p:spTree>
    <p:extLst>
      <p:ext uri="{BB962C8B-B14F-4D97-AF65-F5344CB8AC3E}">
        <p14:creationId xmlns:p14="http://schemas.microsoft.com/office/powerpoint/2010/main" val="358451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a:t>
            </a:r>
            <a:r>
              <a:rPr lang="zh-CN" altLang="en-US" dirty="0" smtClean="0"/>
              <a:t>，中日双语资源比较稀少，很难构建双语语料库。大部分提出的方法就没法使用了。但是，日语汉字潜在的包含了一些重要信息。</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5</a:t>
            </a:fld>
            <a:endParaRPr lang="zh-CN" altLang="en-US"/>
          </a:p>
        </p:txBody>
      </p:sp>
    </p:spTree>
    <p:extLst>
      <p:ext uri="{BB962C8B-B14F-4D97-AF65-F5344CB8AC3E}">
        <p14:creationId xmlns:p14="http://schemas.microsoft.com/office/powerpoint/2010/main" val="342528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如图就是提出方法的流程，然后对每一个步骤做一下解释。</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6</a:t>
            </a:fld>
            <a:endParaRPr lang="zh-CN" altLang="en-US"/>
          </a:p>
        </p:txBody>
      </p:sp>
    </p:spTree>
    <p:extLst>
      <p:ext uri="{BB962C8B-B14F-4D97-AF65-F5344CB8AC3E}">
        <p14:creationId xmlns:p14="http://schemas.microsoft.com/office/powerpoint/2010/main" val="54229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在单语的命名实体识别上我们使用了基于</a:t>
            </a:r>
            <a:r>
              <a:rPr lang="en-US" altLang="zh-CN" dirty="0" smtClean="0"/>
              <a:t>CRF</a:t>
            </a:r>
            <a:r>
              <a:rPr lang="zh-CN" altLang="en-US" dirty="0" smtClean="0"/>
              <a:t>的方法，为什么要采用这种方法，是因为</a:t>
            </a:r>
            <a:r>
              <a:rPr lang="en-US" altLang="zh-CN" dirty="0" smtClean="0"/>
              <a:t>CRF</a:t>
            </a:r>
            <a:r>
              <a:rPr lang="zh-CN" altLang="en-US" dirty="0" smtClean="0"/>
              <a:t>的特征选择比较灵活，而且通过全局优化，能产生较好的结果，缺点是训练的时间会比较长。</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7</a:t>
            </a:fld>
            <a:endParaRPr lang="zh-CN" altLang="en-US"/>
          </a:p>
        </p:txBody>
      </p:sp>
    </p:spTree>
    <p:extLst>
      <p:ext uri="{BB962C8B-B14F-4D97-AF65-F5344CB8AC3E}">
        <p14:creationId xmlns:p14="http://schemas.microsoft.com/office/powerpoint/2010/main" val="27074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下面讲解一下中日汉字对照表</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8</a:t>
            </a:fld>
            <a:endParaRPr lang="zh-CN" altLang="en-US"/>
          </a:p>
        </p:txBody>
      </p:sp>
    </p:spTree>
    <p:extLst>
      <p:ext uri="{BB962C8B-B14F-4D97-AF65-F5344CB8AC3E}">
        <p14:creationId xmlns:p14="http://schemas.microsoft.com/office/powerpoint/2010/main" val="54229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它是一个中日汉字之间的映射表，这一部分内容可以从开放数据中获取，第一个表上可以看出从日语到繁体汉字到简体汉字的映射关系，需要注意的问题就是映射关系可能不是</a:t>
            </a:r>
            <a:r>
              <a:rPr lang="en-US" altLang="zh-CN" dirty="0" smtClean="0"/>
              <a:t>1</a:t>
            </a:r>
            <a:r>
              <a:rPr lang="zh-CN" altLang="en-US" dirty="0" smtClean="0"/>
              <a:t>对</a:t>
            </a:r>
            <a:r>
              <a:rPr lang="en-US" altLang="zh-CN" dirty="0" smtClean="0"/>
              <a:t>1</a:t>
            </a:r>
            <a:r>
              <a:rPr lang="zh-CN" altLang="en-US" dirty="0" smtClean="0"/>
              <a:t>的，如同下面的表所示。可能会有多个词变成一个简体汉字。</a:t>
            </a:r>
            <a:endParaRPr lang="zh-CN" altLang="en-US" dirty="0"/>
          </a:p>
        </p:txBody>
      </p:sp>
      <p:sp>
        <p:nvSpPr>
          <p:cNvPr id="4" name="灯片编号占位符 3"/>
          <p:cNvSpPr>
            <a:spLocks noGrp="1"/>
          </p:cNvSpPr>
          <p:nvPr>
            <p:ph type="sldNum" sz="quarter" idx="10"/>
          </p:nvPr>
        </p:nvSpPr>
        <p:spPr/>
        <p:txBody>
          <a:bodyPr/>
          <a:lstStyle/>
          <a:p>
            <a:fld id="{4BF2CEDE-46C5-44EE-98F2-6948B5311944}" type="slidenum">
              <a:rPr lang="zh-CN" altLang="en-US" smtClean="0"/>
              <a:t>9</a:t>
            </a:fld>
            <a:endParaRPr lang="zh-CN" altLang="en-US"/>
          </a:p>
        </p:txBody>
      </p:sp>
    </p:spTree>
    <p:extLst>
      <p:ext uri="{BB962C8B-B14F-4D97-AF65-F5344CB8AC3E}">
        <p14:creationId xmlns:p14="http://schemas.microsoft.com/office/powerpoint/2010/main" val="12694025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5"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3979863"/>
            <a:ext cx="291465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北方交通大学—世纪钟（校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338" y="179388"/>
            <a:ext cx="842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北方交通大学—思源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84150"/>
            <a:ext cx="952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09525834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9388"/>
            <a:ext cx="838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19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184150"/>
            <a:ext cx="762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2005513101213664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275" y="184150"/>
            <a:ext cx="8810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5"/>
          <p:cNvSpPr>
            <a:spLocks noChangeArrowheads="1"/>
          </p:cNvSpPr>
          <p:nvPr/>
        </p:nvSpPr>
        <p:spPr bwMode="auto">
          <a:xfrm>
            <a:off x="0" y="179388"/>
            <a:ext cx="2590800" cy="811212"/>
          </a:xfrm>
          <a:prstGeom prst="rect">
            <a:avLst/>
          </a:prstGeom>
          <a:solidFill>
            <a:schemeClr val="bg1"/>
          </a:solidFill>
          <a:ln w="28575" algn="ctr">
            <a:noFill/>
            <a:round/>
            <a:headEnd/>
            <a:tailEnd/>
          </a:ln>
        </p:spPr>
        <p:txBody>
          <a:bodyPr wrap="none" lIns="90000" tIns="46800" rIns="90000" bIns="46800" anchor="ctr">
            <a:spAutoFit/>
          </a:bodyPr>
          <a:lstStyle/>
          <a:p>
            <a:pPr>
              <a:defRPr/>
            </a:pPr>
            <a:endParaRPr lang="zh-CN" altLang="en-US"/>
          </a:p>
        </p:txBody>
      </p:sp>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5857875"/>
            <a:ext cx="1724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57353" name="Rectangle 9"/>
          <p:cNvSpPr>
            <a:spLocks noGrp="1" noChangeArrowheads="1"/>
          </p:cNvSpPr>
          <p:nvPr>
            <p:ph type="ctrTitle"/>
          </p:nvPr>
        </p:nvSpPr>
        <p:spPr>
          <a:xfrm>
            <a:off x="685800" y="1798638"/>
            <a:ext cx="7772400" cy="1470025"/>
          </a:xfrm>
          <a:ln/>
        </p:spPr>
        <p:txBody>
          <a:bodyPr tIns="45720" anchor="ctr"/>
          <a:lstStyle>
            <a:lvl1pPr>
              <a:defRPr sz="4400"/>
            </a:lvl1pPr>
          </a:lstStyle>
          <a:p>
            <a:r>
              <a:rPr lang="zh-CN" altLang="en-US" dirty="0"/>
              <a:t>单击此处编辑母版标题样式</a:t>
            </a:r>
          </a:p>
        </p:txBody>
      </p:sp>
      <p:sp>
        <p:nvSpPr>
          <p:cNvPr id="57354" name="Rectangle 10"/>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chemeClr val="tx1"/>
                </a:solidFill>
              </a:defRPr>
            </a:lvl1pPr>
          </a:lstStyle>
          <a:p>
            <a:r>
              <a:rPr lang="zh-CN" altLang="en-US" dirty="0"/>
              <a:t>单击此处编辑母版副标题样式</a:t>
            </a:r>
          </a:p>
        </p:txBody>
      </p:sp>
    </p:spTree>
    <p:extLst>
      <p:ext uri="{BB962C8B-B14F-4D97-AF65-F5344CB8AC3E}">
        <p14:creationId xmlns:p14="http://schemas.microsoft.com/office/powerpoint/2010/main" val="170001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8678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52400"/>
            <a:ext cx="2162175" cy="6181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0538" y="152400"/>
            <a:ext cx="6338887" cy="6181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325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209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43553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0538"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1538"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283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1458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128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54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330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752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2" descr="badgeb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5" y="1131888"/>
            <a:ext cx="70929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ChangeArrowheads="1"/>
          </p:cNvSpPr>
          <p:nvPr/>
        </p:nvSpPr>
        <p:spPr bwMode="auto">
          <a:xfrm>
            <a:off x="287338" y="990600"/>
            <a:ext cx="4318000" cy="28575"/>
          </a:xfrm>
          <a:prstGeom prst="rect">
            <a:avLst/>
          </a:prstGeom>
          <a:gradFill rotWithShape="1">
            <a:gsLst>
              <a:gs pos="0">
                <a:srgbClr val="FFFFFF"/>
              </a:gs>
              <a:gs pos="100000">
                <a:srgbClr val="133984"/>
              </a:gs>
            </a:gsLst>
            <a:lin ang="0" scaled="1"/>
          </a:gradFill>
          <a:ln w="19050" algn="ctr">
            <a:noFill/>
            <a:miter lim="800000"/>
            <a:headEnd/>
            <a:tailEnd/>
          </a:ln>
        </p:spPr>
        <p:txBody>
          <a:bodyPr wrap="none" anchor="ctr"/>
          <a:lstStyle/>
          <a:p>
            <a:pPr>
              <a:defRPr/>
            </a:pPr>
            <a:endParaRPr lang="zh-CN" altLang="en-US"/>
          </a:p>
        </p:txBody>
      </p:sp>
      <p:sp>
        <p:nvSpPr>
          <p:cNvPr id="1028" name="Rectangle 3"/>
          <p:cNvSpPr>
            <a:spLocks noChangeArrowheads="1"/>
          </p:cNvSpPr>
          <p:nvPr/>
        </p:nvSpPr>
        <p:spPr bwMode="auto">
          <a:xfrm>
            <a:off x="4826000" y="6477000"/>
            <a:ext cx="4318000" cy="28575"/>
          </a:xfrm>
          <a:prstGeom prst="rect">
            <a:avLst/>
          </a:prstGeom>
          <a:gradFill rotWithShape="1">
            <a:gsLst>
              <a:gs pos="0">
                <a:srgbClr val="FFFFFF"/>
              </a:gs>
              <a:gs pos="100000">
                <a:srgbClr val="133984"/>
              </a:gs>
            </a:gsLst>
            <a:lin ang="0" scaled="1"/>
          </a:gradFill>
          <a:ln w="19050" algn="ctr">
            <a:noFill/>
            <a:miter lim="800000"/>
            <a:headEnd/>
            <a:tailEnd/>
          </a:ln>
        </p:spPr>
        <p:txBody>
          <a:bodyPr wrap="none" anchor="ctr"/>
          <a:lstStyle/>
          <a:p>
            <a:pPr>
              <a:defRPr/>
            </a:pPr>
            <a:endParaRPr lang="zh-CN" altLang="en-US"/>
          </a:p>
        </p:txBody>
      </p:sp>
      <p:sp>
        <p:nvSpPr>
          <p:cNvPr id="2053" name="Rectangle 5"/>
          <p:cNvSpPr>
            <a:spLocks noGrp="1" noChangeArrowheads="1"/>
          </p:cNvSpPr>
          <p:nvPr>
            <p:ph type="body" idx="1"/>
          </p:nvPr>
        </p:nvSpPr>
        <p:spPr bwMode="auto">
          <a:xfrm>
            <a:off x="490538"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030" name="矩形 8"/>
          <p:cNvSpPr>
            <a:spLocks noChangeArrowheads="1"/>
          </p:cNvSpPr>
          <p:nvPr/>
        </p:nvSpPr>
        <p:spPr bwMode="auto">
          <a:xfrm>
            <a:off x="0" y="179388"/>
            <a:ext cx="2590800" cy="811212"/>
          </a:xfrm>
          <a:prstGeom prst="rect">
            <a:avLst/>
          </a:prstGeom>
          <a:solidFill>
            <a:schemeClr val="bg1"/>
          </a:solidFill>
          <a:ln w="28575" algn="ctr">
            <a:noFill/>
            <a:round/>
            <a:headEnd/>
            <a:tailEnd/>
          </a:ln>
        </p:spPr>
        <p:txBody>
          <a:bodyPr wrap="none" lIns="90000" tIns="46800" rIns="90000" bIns="46800" anchor="ctr">
            <a:spAutoFit/>
          </a:bodyPr>
          <a:lstStyle/>
          <a:p>
            <a:pPr>
              <a:defRPr/>
            </a:pPr>
            <a:endParaRPr lang="zh-CN" altLang="en-US"/>
          </a:p>
        </p:txBody>
      </p:sp>
      <p:sp>
        <p:nvSpPr>
          <p:cNvPr id="2055" name="Rectangle 4"/>
          <p:cNvSpPr>
            <a:spLocks noGrp="1" noChangeArrowheads="1"/>
          </p:cNvSpPr>
          <p:nvPr>
            <p:ph type="title"/>
          </p:nvPr>
        </p:nvSpPr>
        <p:spPr bwMode="auto">
          <a:xfrm>
            <a:off x="1143000" y="1524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pic>
        <p:nvPicPr>
          <p:cNvPr id="205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5857875"/>
            <a:ext cx="1724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ea typeface="华文新魏" pitchFamily="2" charset="-122"/>
        </a:defRPr>
      </a:lvl2pPr>
      <a:lvl3pPr algn="l" rtl="0" eaLnBrk="0" fontAlgn="base" hangingPunct="0">
        <a:spcBef>
          <a:spcPct val="0"/>
        </a:spcBef>
        <a:spcAft>
          <a:spcPct val="0"/>
        </a:spcAft>
        <a:defRPr sz="2800" b="1">
          <a:solidFill>
            <a:schemeClr val="tx1"/>
          </a:solidFill>
          <a:latin typeface="Arial" charset="0"/>
          <a:ea typeface="华文新魏" pitchFamily="2" charset="-122"/>
        </a:defRPr>
      </a:lvl3pPr>
      <a:lvl4pPr algn="l" rtl="0" eaLnBrk="0" fontAlgn="base" hangingPunct="0">
        <a:spcBef>
          <a:spcPct val="0"/>
        </a:spcBef>
        <a:spcAft>
          <a:spcPct val="0"/>
        </a:spcAft>
        <a:defRPr sz="2800" b="1">
          <a:solidFill>
            <a:schemeClr val="tx1"/>
          </a:solidFill>
          <a:latin typeface="Arial" charset="0"/>
          <a:ea typeface="华文新魏" pitchFamily="2" charset="-122"/>
        </a:defRPr>
      </a:lvl4pPr>
      <a:lvl5pPr algn="l" rtl="0" eaLnBrk="0" fontAlgn="base" hangingPunct="0">
        <a:spcBef>
          <a:spcPct val="0"/>
        </a:spcBef>
        <a:spcAft>
          <a:spcPct val="0"/>
        </a:spcAft>
        <a:defRPr sz="2800" b="1">
          <a:solidFill>
            <a:schemeClr val="tx1"/>
          </a:solidFill>
          <a:latin typeface="Arial" charset="0"/>
          <a:ea typeface="华文新魏" pitchFamily="2" charset="-122"/>
        </a:defRPr>
      </a:lvl5pPr>
      <a:lvl6pPr marL="457200" algn="l" rtl="0" fontAlgn="base">
        <a:spcBef>
          <a:spcPct val="0"/>
        </a:spcBef>
        <a:spcAft>
          <a:spcPct val="0"/>
        </a:spcAft>
        <a:defRPr sz="2800" b="1">
          <a:solidFill>
            <a:srgbClr val="133984"/>
          </a:solidFill>
          <a:latin typeface="Arial" charset="0"/>
          <a:ea typeface="华文新魏" pitchFamily="2" charset="-122"/>
        </a:defRPr>
      </a:lvl6pPr>
      <a:lvl7pPr marL="914400" algn="l" rtl="0" fontAlgn="base">
        <a:spcBef>
          <a:spcPct val="0"/>
        </a:spcBef>
        <a:spcAft>
          <a:spcPct val="0"/>
        </a:spcAft>
        <a:defRPr sz="2800" b="1">
          <a:solidFill>
            <a:srgbClr val="133984"/>
          </a:solidFill>
          <a:latin typeface="Arial" charset="0"/>
          <a:ea typeface="华文新魏" pitchFamily="2" charset="-122"/>
        </a:defRPr>
      </a:lvl7pPr>
      <a:lvl8pPr marL="1371600" algn="l" rtl="0" fontAlgn="base">
        <a:spcBef>
          <a:spcPct val="0"/>
        </a:spcBef>
        <a:spcAft>
          <a:spcPct val="0"/>
        </a:spcAft>
        <a:defRPr sz="2800" b="1">
          <a:solidFill>
            <a:srgbClr val="133984"/>
          </a:solidFill>
          <a:latin typeface="Arial" charset="0"/>
          <a:ea typeface="华文新魏" pitchFamily="2" charset="-122"/>
        </a:defRPr>
      </a:lvl8pPr>
      <a:lvl9pPr marL="1828800" algn="l"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6"/>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sz="3700" dirty="0">
                <a:latin typeface="Times New Roman" pitchFamily="18" charset="0"/>
                <a:cs typeface="Times New Roman" pitchFamily="18" charset="0"/>
              </a:rPr>
              <a:t>A Method to Construct Chinese-Japanese Named Entity Translation Equivalents Using Monolingual Corpora</a:t>
            </a:r>
            <a:endParaRPr lang="zh-CN" altLang="en-US" sz="3700" dirty="0">
              <a:latin typeface="Times New Roman" pitchFamily="18" charset="0"/>
              <a:cs typeface="Times New Roman" pitchFamily="18" charset="0"/>
            </a:endParaRPr>
          </a:p>
        </p:txBody>
      </p:sp>
      <p:sp>
        <p:nvSpPr>
          <p:cNvPr id="3" name="副标题 2"/>
          <p:cNvSpPr>
            <a:spLocks noGrp="1"/>
          </p:cNvSpPr>
          <p:nvPr>
            <p:ph type="subTitle" idx="1"/>
          </p:nvPr>
        </p:nvSpPr>
        <p:spPr>
          <a:xfrm>
            <a:off x="1402520" y="4257402"/>
            <a:ext cx="6400800" cy="1079500"/>
          </a:xfrm>
        </p:spPr>
        <p:txBody>
          <a:bodyPr/>
          <a:lstStyle/>
          <a:p>
            <a:pPr eaLnBrk="1" hangingPunct="1"/>
            <a:r>
              <a:rPr lang="en-US" altLang="zh-CN" dirty="0" err="1" smtClean="0">
                <a:latin typeface="Times New Roman" pitchFamily="18" charset="0"/>
                <a:ea typeface="华文新魏" pitchFamily="2" charset="-122"/>
                <a:cs typeface="Times New Roman" pitchFamily="18" charset="0"/>
              </a:rPr>
              <a:t>Kuang</a:t>
            </a:r>
            <a:r>
              <a:rPr lang="en-US" altLang="zh-CN" dirty="0" smtClean="0">
                <a:latin typeface="Times New Roman" pitchFamily="18" charset="0"/>
                <a:ea typeface="华文新魏" pitchFamily="2" charset="-122"/>
                <a:cs typeface="Times New Roman" pitchFamily="18" charset="0"/>
              </a:rPr>
              <a:t> </a:t>
            </a:r>
            <a:r>
              <a:rPr lang="en-US" altLang="zh-CN" dirty="0" err="1" smtClean="0">
                <a:latin typeface="Times New Roman" pitchFamily="18" charset="0"/>
                <a:ea typeface="华文新魏" pitchFamily="2" charset="-122"/>
                <a:cs typeface="Times New Roman" pitchFamily="18" charset="0"/>
              </a:rPr>
              <a:t>Ru</a:t>
            </a:r>
            <a:r>
              <a:rPr lang="en-US" altLang="zh-CN" dirty="0" smtClean="0">
                <a:latin typeface="Times New Roman" pitchFamily="18" charset="0"/>
                <a:ea typeface="华文新魏" pitchFamily="2" charset="-122"/>
                <a:cs typeface="Times New Roman" pitchFamily="18" charset="0"/>
              </a:rPr>
              <a:t>; Jinan </a:t>
            </a:r>
            <a:r>
              <a:rPr lang="en-US" altLang="zh-CN" dirty="0" err="1" smtClean="0">
                <a:latin typeface="Times New Roman" pitchFamily="18" charset="0"/>
                <a:ea typeface="华文新魏" pitchFamily="2" charset="-122"/>
                <a:cs typeface="Times New Roman" pitchFamily="18" charset="0"/>
              </a:rPr>
              <a:t>Xu</a:t>
            </a:r>
            <a:r>
              <a:rPr lang="en-US" altLang="zh-CN" dirty="0" smtClean="0">
                <a:latin typeface="Times New Roman" pitchFamily="18" charset="0"/>
                <a:ea typeface="华文新魏" pitchFamily="2" charset="-122"/>
                <a:cs typeface="Times New Roman" pitchFamily="18" charset="0"/>
              </a:rPr>
              <a:t>; </a:t>
            </a:r>
            <a:r>
              <a:rPr lang="en-US" altLang="zh-CN" dirty="0" err="1" smtClean="0">
                <a:latin typeface="Times New Roman" pitchFamily="18" charset="0"/>
                <a:ea typeface="华文新魏" pitchFamily="2" charset="-122"/>
                <a:cs typeface="Times New Roman" pitchFamily="18" charset="0"/>
              </a:rPr>
              <a:t>Yujie</a:t>
            </a:r>
            <a:r>
              <a:rPr lang="en-US" altLang="zh-CN" dirty="0" smtClean="0">
                <a:latin typeface="Times New Roman" pitchFamily="18" charset="0"/>
                <a:ea typeface="华文新魏" pitchFamily="2" charset="-122"/>
                <a:cs typeface="Times New Roman" pitchFamily="18" charset="0"/>
              </a:rPr>
              <a:t> Zhang; </a:t>
            </a:r>
            <a:r>
              <a:rPr lang="en-US" altLang="zh-CN" dirty="0" err="1" smtClean="0">
                <a:latin typeface="Times New Roman" pitchFamily="18" charset="0"/>
                <a:ea typeface="华文新魏" pitchFamily="2" charset="-122"/>
                <a:cs typeface="Times New Roman" pitchFamily="18" charset="0"/>
              </a:rPr>
              <a:t>Peihao</a:t>
            </a:r>
            <a:r>
              <a:rPr lang="en-US" altLang="zh-CN" dirty="0" smtClean="0">
                <a:latin typeface="Times New Roman" pitchFamily="18" charset="0"/>
                <a:ea typeface="华文新魏" pitchFamily="2" charset="-122"/>
                <a:cs typeface="Times New Roman" pitchFamily="18" charset="0"/>
              </a:rPr>
              <a:t> Wu</a:t>
            </a:r>
          </a:p>
          <a:p>
            <a:pPr eaLnBrk="1" hangingPunct="1"/>
            <a:r>
              <a:rPr lang="en-US" altLang="zh-CN" sz="3200" b="1" dirty="0" smtClean="0">
                <a:latin typeface="Times New Roman" pitchFamily="18" charset="0"/>
                <a:ea typeface="华文新魏" pitchFamily="2" charset="-122"/>
                <a:cs typeface="Times New Roman" pitchFamily="18" charset="0"/>
              </a:rPr>
              <a:t>Beijing </a:t>
            </a:r>
            <a:r>
              <a:rPr lang="en-US" altLang="zh-CN" sz="3200" b="1" dirty="0" err="1" smtClean="0">
                <a:latin typeface="Times New Roman" pitchFamily="18" charset="0"/>
                <a:ea typeface="华文新魏" pitchFamily="2" charset="-122"/>
                <a:cs typeface="Times New Roman" pitchFamily="18" charset="0"/>
              </a:rPr>
              <a:t>Jiaotong</a:t>
            </a:r>
            <a:r>
              <a:rPr lang="en-US" altLang="zh-CN" sz="3200" b="1" dirty="0" smtClean="0">
                <a:latin typeface="Times New Roman" pitchFamily="18" charset="0"/>
                <a:ea typeface="华文新魏" pitchFamily="2" charset="-122"/>
                <a:cs typeface="Times New Roman" pitchFamily="18" charset="0"/>
              </a:rPr>
              <a:t> University</a:t>
            </a:r>
            <a:endParaRPr lang="zh-CN" altLang="zh-CN" sz="3200" b="1" dirty="0" smtClean="0">
              <a:latin typeface="Times New Roman" pitchFamily="18" charset="0"/>
              <a:ea typeface="华文新魏" pitchFamily="2" charset="-122"/>
              <a:cs typeface="Times New Roman" pitchFamily="18" charset="0"/>
            </a:endParaRPr>
          </a:p>
          <a:p>
            <a:endParaRPr lang="zh-CN" altLang="en-US" dirty="0"/>
          </a:p>
        </p:txBody>
      </p:sp>
      <p:sp>
        <p:nvSpPr>
          <p:cNvPr id="4" name="Line 55"/>
          <p:cNvSpPr>
            <a:spLocks noChangeShapeType="1"/>
          </p:cNvSpPr>
          <p:nvPr/>
        </p:nvSpPr>
        <p:spPr bwMode="gray">
          <a:xfrm flipV="1">
            <a:off x="1403648" y="4509120"/>
            <a:ext cx="6272213" cy="0"/>
          </a:xfrm>
          <a:prstGeom prst="line">
            <a:avLst/>
          </a:prstGeom>
          <a:noFill/>
          <a:ln w="25400">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 name="Line 55"/>
          <p:cNvSpPr>
            <a:spLocks noChangeShapeType="1"/>
          </p:cNvSpPr>
          <p:nvPr/>
        </p:nvSpPr>
        <p:spPr bwMode="gray">
          <a:xfrm flipV="1">
            <a:off x="1403648" y="5157192"/>
            <a:ext cx="6272213" cy="0"/>
          </a:xfrm>
          <a:prstGeom prst="line">
            <a:avLst/>
          </a:prstGeom>
          <a:noFill/>
          <a:ln w="25400">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463540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Proposed </a:t>
            </a:r>
            <a:r>
              <a:rPr lang="en-US" altLang="zh-CN" dirty="0"/>
              <a:t>Method</a:t>
            </a:r>
            <a:br>
              <a:rPr lang="en-US" altLang="zh-CN" dirty="0"/>
            </a:b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111660994"/>
              </p:ext>
            </p:extLst>
          </p:nvPr>
        </p:nvGraphicFramePr>
        <p:xfrm>
          <a:off x="-1260648" y="-315416"/>
          <a:ext cx="9011839" cy="7001358"/>
        </p:xfrm>
        <a:graphic>
          <a:graphicData uri="http://schemas.openxmlformats.org/presentationml/2006/ole">
            <mc:AlternateContent xmlns:mc="http://schemas.openxmlformats.org/markup-compatibility/2006">
              <mc:Choice xmlns:v="urn:schemas-microsoft-com:vml" Requires="v">
                <p:oleObj spid="_x0000_s3098" name="Visio" r:id="rId4" imgW="5282203" imgH="4355378" progId="Visio.Drawing.11">
                  <p:embed/>
                </p:oleObj>
              </mc:Choice>
              <mc:Fallback>
                <p:oleObj name="Visio" r:id="rId4" imgW="5282203" imgH="4355378" progId="Visio.Drawing.11">
                  <p:embed/>
                  <p:pic>
                    <p:nvPicPr>
                      <p:cNvPr id="0" name=""/>
                      <p:cNvPicPr>
                        <a:picLocks noChangeAspect="1" noChangeArrowheads="1"/>
                      </p:cNvPicPr>
                      <p:nvPr/>
                    </p:nvPicPr>
                    <p:blipFill>
                      <a:blip r:embed="rId5"/>
                      <a:srcRect/>
                      <a:stretch>
                        <a:fillRect/>
                      </a:stretch>
                    </p:blipFill>
                    <p:spPr bwMode="auto">
                      <a:xfrm>
                        <a:off x="-1260648" y="-315416"/>
                        <a:ext cx="9011839" cy="7001358"/>
                      </a:xfrm>
                      <a:prstGeom prst="rect">
                        <a:avLst/>
                      </a:prstGeom>
                      <a:noFill/>
                    </p:spPr>
                  </p:pic>
                </p:oleObj>
              </mc:Fallback>
            </mc:AlternateContent>
          </a:graphicData>
        </a:graphic>
      </p:graphicFrame>
    </p:spTree>
    <p:extLst>
      <p:ext uri="{BB962C8B-B14F-4D97-AF65-F5344CB8AC3E}">
        <p14:creationId xmlns:p14="http://schemas.microsoft.com/office/powerpoint/2010/main" val="2773862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Inductive </a:t>
            </a:r>
            <a:r>
              <a:rPr lang="en-US" altLang="zh-CN" dirty="0" smtClean="0"/>
              <a:t>Learning (1)</a:t>
            </a:r>
            <a:endParaRPr lang="zh-CN" altLang="en-US" dirty="0"/>
          </a:p>
        </p:txBody>
      </p:sp>
      <p:sp>
        <p:nvSpPr>
          <p:cNvPr id="3" name="内容占位符 2"/>
          <p:cNvSpPr>
            <a:spLocks noGrp="1"/>
          </p:cNvSpPr>
          <p:nvPr>
            <p:ph idx="1"/>
          </p:nvPr>
        </p:nvSpPr>
        <p:spPr/>
        <p:txBody>
          <a:bodyPr/>
          <a:lstStyle/>
          <a:p>
            <a:r>
              <a:rPr lang="en-US" altLang="zh-CN" dirty="0"/>
              <a:t>Extraction </a:t>
            </a:r>
            <a:r>
              <a:rPr lang="en-US" altLang="zh-CN" dirty="0" smtClean="0"/>
              <a:t>instance(</a:t>
            </a:r>
            <a:r>
              <a:rPr lang="en-US" altLang="zh-CN" dirty="0"/>
              <a:t>common part and different part</a:t>
            </a:r>
            <a:r>
              <a:rPr lang="en-US" altLang="zh-CN" dirty="0" smtClean="0"/>
              <a:t>) </a:t>
            </a:r>
            <a:r>
              <a:rPr lang="en-US" altLang="zh-CN" dirty="0"/>
              <a:t>from Unknown string </a:t>
            </a:r>
            <a:r>
              <a:rPr lang="en-US" altLang="zh-CN" dirty="0" smtClean="0"/>
              <a:t>pairs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Segment 2 </a:t>
            </a:r>
            <a:r>
              <a:rPr lang="en-US" altLang="zh-CN" dirty="0" smtClean="0">
                <a:sym typeface="Wingdings" pitchFamily="2" charset="2"/>
              </a:rPr>
              <a:t> Rules</a:t>
            </a:r>
            <a:endParaRPr lang="zh-CN" alt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764418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bwMode="auto">
          <a:xfrm>
            <a:off x="5364088" y="3861048"/>
            <a:ext cx="1224136" cy="936104"/>
          </a:xfrm>
          <a:prstGeom prst="straightConnector1">
            <a:avLst/>
          </a:prstGeom>
          <a:solidFill>
            <a:srgbClr val="DDDDDD"/>
          </a:solidFill>
          <a:ln w="28575" cap="flat" cmpd="sng" algn="ctr">
            <a:solidFill>
              <a:srgbClr val="FF0000"/>
            </a:solidFill>
            <a:prstDash val="solid"/>
            <a:round/>
            <a:headEnd type="none" w="med" len="med"/>
            <a:tailEnd type="arrow"/>
          </a:ln>
          <a:effectLst/>
        </p:spPr>
      </p:cxnSp>
      <p:cxnSp>
        <p:nvCxnSpPr>
          <p:cNvPr id="7" name="直接箭头连接符 6"/>
          <p:cNvCxnSpPr/>
          <p:nvPr/>
        </p:nvCxnSpPr>
        <p:spPr bwMode="auto">
          <a:xfrm flipV="1">
            <a:off x="5364088" y="3861048"/>
            <a:ext cx="1224136" cy="936104"/>
          </a:xfrm>
          <a:prstGeom prst="straightConnector1">
            <a:avLst/>
          </a:prstGeom>
          <a:solidFill>
            <a:srgbClr val="DDDDDD"/>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2547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Inductive Learning </a:t>
            </a:r>
            <a:r>
              <a:rPr lang="en-US" altLang="zh-CN" dirty="0" smtClean="0"/>
              <a:t>(2)</a:t>
            </a:r>
            <a:endParaRPr lang="zh-CN" altLang="en-US" dirty="0"/>
          </a:p>
        </p:txBody>
      </p:sp>
      <p:sp>
        <p:nvSpPr>
          <p:cNvPr id="3" name="内容占位符 2"/>
          <p:cNvSpPr>
            <a:spLocks noGrp="1"/>
          </p:cNvSpPr>
          <p:nvPr>
            <p:ph idx="1"/>
          </p:nvPr>
        </p:nvSpPr>
        <p:spPr/>
        <p:txBody>
          <a:bodyPr/>
          <a:lstStyle/>
          <a:p>
            <a:r>
              <a:rPr lang="en-US" altLang="zh-CN" dirty="0"/>
              <a:t>Extraction primitive from </a:t>
            </a:r>
            <a:r>
              <a:rPr lang="en-US" altLang="zh-CN" dirty="0" smtClean="0"/>
              <a:t>segments.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sym typeface="Wingdings" pitchFamily="2" charset="2"/>
              </a:rPr>
              <a:t>Segment 2  Rules</a:t>
            </a: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779906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1763688" y="3645024"/>
            <a:ext cx="6264696" cy="432048"/>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Tree>
    <p:extLst>
      <p:ext uri="{BB962C8B-B14F-4D97-AF65-F5344CB8AC3E}">
        <p14:creationId xmlns:p14="http://schemas.microsoft.com/office/powerpoint/2010/main" val="278966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Algorithm: Inductive </a:t>
            </a:r>
            <a:r>
              <a:rPr lang="en-US" altLang="zh-CN" dirty="0" smtClean="0"/>
              <a:t>Learning</a:t>
            </a:r>
            <a:endParaRPr lang="zh-CN" altLang="en-US" dirty="0"/>
          </a:p>
        </p:txBody>
      </p:sp>
      <p:sp>
        <p:nvSpPr>
          <p:cNvPr id="3" name="内容占位符 2"/>
          <p:cNvSpPr>
            <a:spLocks noGrp="1"/>
          </p:cNvSpPr>
          <p:nvPr>
            <p:ph idx="1"/>
          </p:nvPr>
        </p:nvSpPr>
        <p:spPr/>
        <p:txBody>
          <a:bodyPr/>
          <a:lstStyle/>
          <a:p>
            <a:pPr marL="0" indent="0">
              <a:buNone/>
            </a:pPr>
            <a:r>
              <a:rPr lang="en-US" altLang="zh-CN" sz="2000" b="1" dirty="0" err="1" smtClean="0"/>
              <a:t>INPUT</a:t>
            </a:r>
            <a:r>
              <a:rPr lang="en-US" altLang="zh-CN" sz="2000" dirty="0" err="1" smtClean="0"/>
              <a:t>：J_C_dict</a:t>
            </a:r>
            <a:r>
              <a:rPr lang="en-US" altLang="zh-CN" sz="2000" dirty="0"/>
              <a:t>, </a:t>
            </a:r>
            <a:r>
              <a:rPr lang="en-US" altLang="zh-CN" sz="2000" dirty="0" err="1"/>
              <a:t>Simlarity，Part_Trans_Rules</a:t>
            </a:r>
            <a:r>
              <a:rPr lang="en-US" altLang="zh-CN" sz="2000" i="1" dirty="0"/>
              <a:t> </a:t>
            </a:r>
            <a:endParaRPr lang="zh-CN" altLang="zh-CN" sz="2000" dirty="0"/>
          </a:p>
          <a:p>
            <a:pPr marL="0" indent="0">
              <a:buNone/>
            </a:pPr>
            <a:r>
              <a:rPr lang="en-US" altLang="zh-CN" sz="2000" b="1" dirty="0"/>
              <a:t>INITIALIZATION: </a:t>
            </a:r>
            <a:r>
              <a:rPr lang="en-US" altLang="zh-CN" sz="2000" dirty="0" err="1"/>
              <a:t>Diff_count</a:t>
            </a:r>
            <a:r>
              <a:rPr lang="en-US" altLang="zh-CN" sz="2000" i="1" dirty="0"/>
              <a:t> </a:t>
            </a:r>
            <a:endParaRPr lang="zh-CN" altLang="zh-CN" sz="2000" dirty="0"/>
          </a:p>
          <a:p>
            <a:pPr marL="0" indent="0">
              <a:buNone/>
            </a:pPr>
            <a:r>
              <a:rPr lang="en-US" altLang="zh-CN" sz="2000" b="1" dirty="0"/>
              <a:t>For </a:t>
            </a:r>
            <a:r>
              <a:rPr lang="en-US" altLang="zh-CN" sz="2000" dirty="0"/>
              <a:t>entity</a:t>
            </a:r>
            <a:r>
              <a:rPr lang="en-US" altLang="zh-CN" sz="2000" b="1" dirty="0"/>
              <a:t> in </a:t>
            </a:r>
            <a:r>
              <a:rPr lang="en-US" altLang="zh-CN" sz="2000" dirty="0" err="1"/>
              <a:t>Simlarity</a:t>
            </a:r>
            <a:r>
              <a:rPr lang="en-US" altLang="zh-CN" sz="2000" dirty="0"/>
              <a:t>: </a:t>
            </a:r>
            <a:endParaRPr lang="zh-CN" altLang="zh-CN" sz="2000" dirty="0"/>
          </a:p>
          <a:p>
            <a:pPr marL="0" indent="0">
              <a:buNone/>
            </a:pPr>
            <a:r>
              <a:rPr lang="en-US" altLang="zh-CN" sz="2000" b="1" dirty="0"/>
              <a:t>If </a:t>
            </a:r>
            <a:r>
              <a:rPr lang="en-US" altLang="zh-CN" sz="2000" dirty="0" err="1"/>
              <a:t>entity.value</a:t>
            </a:r>
            <a:r>
              <a:rPr lang="en-US" altLang="zh-CN" sz="2000" dirty="0"/>
              <a:t> &gt; </a:t>
            </a:r>
            <a:r>
              <a:rPr lang="en-US" altLang="zh-CN" sz="2000" dirty="0" err="1"/>
              <a:t>Threshold.diff</a:t>
            </a:r>
            <a:r>
              <a:rPr lang="en-US" altLang="zh-CN" sz="2000" dirty="0"/>
              <a:t>:</a:t>
            </a:r>
            <a:endParaRPr lang="zh-CN" altLang="zh-CN" sz="2000" dirty="0"/>
          </a:p>
          <a:p>
            <a:pPr marL="0" indent="0">
              <a:buNone/>
            </a:pPr>
            <a:r>
              <a:rPr lang="en-US" altLang="zh-CN" sz="2000" i="1" dirty="0"/>
              <a:t>#Get the same and different part in NEs.</a:t>
            </a:r>
            <a:endParaRPr lang="zh-CN" altLang="zh-CN" sz="2000" dirty="0"/>
          </a:p>
          <a:p>
            <a:pPr marL="0" indent="0">
              <a:buNone/>
            </a:pPr>
            <a:r>
              <a:rPr lang="en-US" altLang="zh-CN" sz="2000" dirty="0"/>
              <a:t>content = </a:t>
            </a:r>
            <a:r>
              <a:rPr lang="en-US" altLang="zh-CN" sz="2000" dirty="0" err="1"/>
              <a:t>GetDiff</a:t>
            </a:r>
            <a:r>
              <a:rPr lang="en-US" altLang="zh-CN" sz="2000" dirty="0"/>
              <a:t>(</a:t>
            </a:r>
            <a:r>
              <a:rPr lang="en-US" altLang="zh-CN" sz="2000" dirty="0" err="1"/>
              <a:t>entity.ja</a:t>
            </a:r>
            <a:r>
              <a:rPr lang="en-US" altLang="zh-CN" sz="2000" dirty="0"/>
              <a:t>, entity.ch) </a:t>
            </a:r>
            <a:endParaRPr lang="zh-CN" altLang="zh-CN" sz="2000" dirty="0"/>
          </a:p>
          <a:p>
            <a:pPr marL="0" indent="0">
              <a:buNone/>
            </a:pPr>
            <a:r>
              <a:rPr lang="en-US" altLang="zh-CN" sz="2000" dirty="0"/>
              <a:t>	</a:t>
            </a:r>
            <a:r>
              <a:rPr lang="en-US" altLang="zh-CN" sz="2000" dirty="0" err="1"/>
              <a:t>Diff_count</a:t>
            </a:r>
            <a:r>
              <a:rPr lang="en-US" altLang="zh-CN" sz="2000" dirty="0"/>
              <a:t>[content]++</a:t>
            </a:r>
            <a:endParaRPr lang="zh-CN" altLang="zh-CN" sz="2000" dirty="0"/>
          </a:p>
          <a:p>
            <a:pPr marL="0" indent="0">
              <a:buNone/>
            </a:pPr>
            <a:r>
              <a:rPr lang="en-US" altLang="zh-CN" sz="2000" b="1" dirty="0"/>
              <a:t>For</a:t>
            </a:r>
            <a:r>
              <a:rPr lang="en-US" altLang="zh-CN" sz="2000" dirty="0"/>
              <a:t> content </a:t>
            </a:r>
            <a:r>
              <a:rPr lang="en-US" altLang="zh-CN" sz="2000" b="1" dirty="0"/>
              <a:t>in</a:t>
            </a:r>
            <a:r>
              <a:rPr lang="en-US" altLang="zh-CN" sz="2000" dirty="0"/>
              <a:t> </a:t>
            </a:r>
            <a:r>
              <a:rPr lang="en-US" altLang="zh-CN" sz="2000" dirty="0" err="1"/>
              <a:t>Diff_count</a:t>
            </a:r>
            <a:r>
              <a:rPr lang="en-US" altLang="zh-CN" sz="2000" dirty="0"/>
              <a:t>:</a:t>
            </a:r>
            <a:endParaRPr lang="zh-CN" altLang="zh-CN" sz="2000" dirty="0"/>
          </a:p>
          <a:p>
            <a:pPr marL="0" indent="0">
              <a:buNone/>
            </a:pPr>
            <a:r>
              <a:rPr lang="en-US" altLang="zh-CN" sz="2000" i="1" dirty="0"/>
              <a:t>#If rule frequency higher than threshold, add it into partial translation rules.</a:t>
            </a:r>
            <a:endParaRPr lang="zh-CN" altLang="zh-CN" sz="2000" dirty="0"/>
          </a:p>
          <a:p>
            <a:pPr marL="0" indent="0">
              <a:buNone/>
            </a:pPr>
            <a:r>
              <a:rPr lang="en-US" altLang="zh-CN" sz="2000" b="1" dirty="0"/>
              <a:t>If</a:t>
            </a:r>
            <a:r>
              <a:rPr lang="en-US" altLang="zh-CN" sz="2000" dirty="0"/>
              <a:t> </a:t>
            </a:r>
            <a:r>
              <a:rPr lang="en-US" altLang="zh-CN" sz="2000" dirty="0" err="1"/>
              <a:t>Diff_count</a:t>
            </a:r>
            <a:r>
              <a:rPr lang="en-US" altLang="zh-CN" sz="2000" dirty="0"/>
              <a:t>[content] &gt; </a:t>
            </a:r>
            <a:r>
              <a:rPr lang="en-US" altLang="zh-CN" sz="2000" dirty="0" err="1"/>
              <a:t>Threshold.rules</a:t>
            </a:r>
            <a:r>
              <a:rPr lang="en-US" altLang="zh-CN" sz="2000" dirty="0"/>
              <a:t>: </a:t>
            </a:r>
            <a:endParaRPr lang="zh-CN" altLang="zh-CN" sz="2000" dirty="0"/>
          </a:p>
          <a:p>
            <a:pPr marL="0" indent="0">
              <a:buNone/>
            </a:pPr>
            <a:r>
              <a:rPr lang="en-US" altLang="zh-CN" sz="2000" dirty="0"/>
              <a:t>		</a:t>
            </a:r>
            <a:r>
              <a:rPr lang="en-US" altLang="zh-CN" sz="2000" dirty="0" err="1" smtClean="0"/>
              <a:t>Part_Trans_Rules</a:t>
            </a:r>
            <a:r>
              <a:rPr lang="en-US" altLang="zh-CN" sz="2000" dirty="0" smtClean="0"/>
              <a:t> </a:t>
            </a:r>
            <a:r>
              <a:rPr lang="en-US" altLang="zh-CN" sz="2000" dirty="0"/>
              <a:t>+= content</a:t>
            </a:r>
            <a:endParaRPr lang="zh-CN" altLang="en-US" sz="2000" dirty="0"/>
          </a:p>
        </p:txBody>
      </p:sp>
    </p:spTree>
    <p:extLst>
      <p:ext uri="{BB962C8B-B14F-4D97-AF65-F5344CB8AC3E}">
        <p14:creationId xmlns:p14="http://schemas.microsoft.com/office/powerpoint/2010/main" val="39845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Proposed </a:t>
            </a:r>
            <a:r>
              <a:rPr lang="en-US" altLang="zh-CN" dirty="0"/>
              <a:t>Method</a:t>
            </a:r>
            <a:br>
              <a:rPr lang="en-US" altLang="zh-CN" dirty="0"/>
            </a:b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143687762"/>
              </p:ext>
            </p:extLst>
          </p:nvPr>
        </p:nvGraphicFramePr>
        <p:xfrm>
          <a:off x="-1260648" y="-315416"/>
          <a:ext cx="9011839" cy="7001358"/>
        </p:xfrm>
        <a:graphic>
          <a:graphicData uri="http://schemas.openxmlformats.org/presentationml/2006/ole">
            <mc:AlternateContent xmlns:mc="http://schemas.openxmlformats.org/markup-compatibility/2006">
              <mc:Choice xmlns:v="urn:schemas-microsoft-com:vml" Requires="v">
                <p:oleObj spid="_x0000_s5142" name="Visio" r:id="rId4" imgW="5282203" imgH="4355378" progId="Visio.Drawing.11">
                  <p:embed/>
                </p:oleObj>
              </mc:Choice>
              <mc:Fallback>
                <p:oleObj name="Visio" r:id="rId4" imgW="5282203" imgH="4355378" progId="Visio.Drawing.11">
                  <p:embed/>
                  <p:pic>
                    <p:nvPicPr>
                      <p:cNvPr id="0" name=""/>
                      <p:cNvPicPr>
                        <a:picLocks noChangeAspect="1" noChangeArrowheads="1"/>
                      </p:cNvPicPr>
                      <p:nvPr/>
                    </p:nvPicPr>
                    <p:blipFill>
                      <a:blip r:embed="rId5"/>
                      <a:srcRect/>
                      <a:stretch>
                        <a:fillRect/>
                      </a:stretch>
                    </p:blipFill>
                    <p:spPr bwMode="auto">
                      <a:xfrm>
                        <a:off x="-1260648" y="-315416"/>
                        <a:ext cx="9011839" cy="7001358"/>
                      </a:xfrm>
                      <a:prstGeom prst="rect">
                        <a:avLst/>
                      </a:prstGeom>
                      <a:noFill/>
                    </p:spPr>
                  </p:pic>
                </p:oleObj>
              </mc:Fallback>
            </mc:AlternateContent>
          </a:graphicData>
        </a:graphic>
      </p:graphicFrame>
    </p:spTree>
    <p:extLst>
      <p:ext uri="{BB962C8B-B14F-4D97-AF65-F5344CB8AC3E}">
        <p14:creationId xmlns:p14="http://schemas.microsoft.com/office/powerpoint/2010/main" val="327047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dirty="0" smtClean="0"/>
              <a:t>Examples Selection (1)</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chor="t"/>
              <a:lstStyle/>
              <a:p>
                <a:pPr marL="0" indent="0">
                  <a:buNone/>
                </a:pPr>
                <a:endParaRPr lang="en-US" altLang="zh-CN" dirty="0" smtClean="0"/>
              </a:p>
              <a:p>
                <a:r>
                  <a:rPr lang="en-US" altLang="zh-CN" dirty="0"/>
                  <a:t>C</a:t>
                </a:r>
                <a:r>
                  <a:rPr lang="en-US" altLang="zh-CN" dirty="0" smtClean="0"/>
                  <a:t>alculate </a:t>
                </a:r>
                <a:r>
                  <a:rPr lang="en-US" altLang="zh-CN" dirty="0"/>
                  <a:t>NE similarity between Chinese and Japanese instances</a:t>
                </a:r>
                <a14:m>
                  <m:oMath xmlns:m="http://schemas.openxmlformats.org/officeDocument/2006/math">
                    <m:r>
                      <a:rPr lang="en-US" altLang="zh-CN" b="0" i="0" smtClean="0">
                        <a:latin typeface="Cambria Math"/>
                      </a:rPr>
                      <m:t>.</m:t>
                    </m:r>
                    <m:r>
                      <a:rPr lang="en-US" altLang="zh-CN">
                        <a:latin typeface="Cambria Math"/>
                      </a:rPr>
                      <m:t> </m:t>
                    </m:r>
                  </m:oMath>
                </a14:m>
                <a:r>
                  <a:rPr lang="en-US" altLang="zh-CN" dirty="0" smtClean="0">
                    <a:latin typeface="Cambria Math"/>
                  </a:rPr>
                  <a:t>(</a:t>
                </a:r>
                <a:r>
                  <a:rPr lang="en-US" altLang="zh-CN" dirty="0"/>
                  <a:t>cosine vector</a:t>
                </a:r>
                <a:r>
                  <a:rPr lang="en-US" altLang="zh-CN" dirty="0" smtClean="0">
                    <a:latin typeface="Cambria Math"/>
                  </a:rPr>
                  <a:t>)</a:t>
                </a:r>
              </a:p>
              <a:p>
                <a:pPr lvl="1"/>
                <a14:m>
                  <m:oMath xmlns:m="http://schemas.openxmlformats.org/officeDocument/2006/math">
                    <m:r>
                      <a:rPr lang="en-US" altLang="zh-CN" i="1">
                        <a:latin typeface="Cambria Math"/>
                      </a:rPr>
                      <m:t>𝑆</m:t>
                    </m:r>
                    <m:r>
                      <a:rPr lang="en-US" altLang="zh-CN">
                        <a:latin typeface="Cambria Math"/>
                      </a:rPr>
                      <m:t>=</m:t>
                    </m:r>
                    <m:f>
                      <m:fPr>
                        <m:ctrlPr>
                          <a:rPr lang="zh-CN" altLang="zh-CN" i="1">
                            <a:latin typeface="Cambria Math"/>
                          </a:rPr>
                        </m:ctrlPr>
                      </m:fPr>
                      <m:num>
                        <m:r>
                          <a:rPr lang="en-US" altLang="zh-CN" b="1" i="1">
                            <a:latin typeface="Cambria Math"/>
                          </a:rPr>
                          <m:t>𝑨</m:t>
                        </m:r>
                        <m:r>
                          <a:rPr lang="en-US" altLang="zh-CN" i="1">
                            <a:latin typeface="Cambria Math"/>
                          </a:rPr>
                          <m:t>∙</m:t>
                        </m:r>
                        <m:r>
                          <a:rPr lang="en-US" altLang="zh-CN" b="1" i="1">
                            <a:latin typeface="Cambria Math"/>
                          </a:rPr>
                          <m:t>𝑩</m:t>
                        </m:r>
                      </m:num>
                      <m:den>
                        <m:d>
                          <m:dPr>
                            <m:begChr m:val="|"/>
                            <m:endChr m:val="|"/>
                            <m:ctrlPr>
                              <a:rPr lang="zh-CN" altLang="zh-CN" i="1">
                                <a:latin typeface="Cambria Math"/>
                              </a:rPr>
                            </m:ctrlPr>
                          </m:dPr>
                          <m:e>
                            <m:r>
                              <a:rPr lang="en-US" altLang="zh-CN" b="1" i="1">
                                <a:latin typeface="Cambria Math"/>
                              </a:rPr>
                              <m:t>𝑨</m:t>
                            </m:r>
                          </m:e>
                        </m:d>
                        <m:r>
                          <a:rPr lang="en-US" altLang="zh-CN" i="1">
                            <a:latin typeface="Cambria Math"/>
                          </a:rPr>
                          <m:t>×</m:t>
                        </m:r>
                        <m:d>
                          <m:dPr>
                            <m:begChr m:val="|"/>
                            <m:endChr m:val="|"/>
                            <m:ctrlPr>
                              <a:rPr lang="zh-CN" altLang="zh-CN" i="1">
                                <a:latin typeface="Cambria Math"/>
                              </a:rPr>
                            </m:ctrlPr>
                          </m:dPr>
                          <m:e>
                            <m:r>
                              <a:rPr lang="en-US" altLang="zh-CN" b="1" i="1">
                                <a:latin typeface="Cambria Math"/>
                              </a:rPr>
                              <m:t>𝑩</m:t>
                            </m:r>
                          </m:e>
                        </m:d>
                      </m:den>
                    </m:f>
                    <m:r>
                      <a:rPr lang="en-US" altLang="zh-CN" i="1">
                        <a:latin typeface="Cambria Math"/>
                      </a:rPr>
                      <m:t>=</m:t>
                    </m:r>
                    <m:f>
                      <m:fPr>
                        <m:ctrlPr>
                          <a:rPr lang="zh-CN" altLang="zh-CN" i="1">
                            <a:latin typeface="Cambria Math"/>
                          </a:rPr>
                        </m:ctrlPr>
                      </m:fPr>
                      <m:num>
                        <m:nary>
                          <m:naryPr>
                            <m:chr m:val="∑"/>
                            <m:limLoc m:val="undOvr"/>
                            <m:ctrlPr>
                              <a:rPr lang="zh-CN" altLang="zh-CN" i="1">
                                <a:latin typeface="Cambria Math"/>
                              </a:rPr>
                            </m:ctrlPr>
                          </m:naryPr>
                          <m:sub>
                            <m:r>
                              <a:rPr lang="en-US" altLang="zh-CN" i="1">
                                <a:latin typeface="Cambria Math"/>
                              </a:rPr>
                              <m:t>𝑖</m:t>
                            </m:r>
                            <m:r>
                              <a:rPr lang="en-US" altLang="zh-CN" i="1">
                                <a:latin typeface="Cambria Math"/>
                              </a:rPr>
                              <m:t>=1</m:t>
                            </m:r>
                          </m:sub>
                          <m:sup>
                            <m:r>
                              <a:rPr lang="en-US" altLang="zh-CN" i="1">
                                <a:latin typeface="Cambria Math"/>
                              </a:rPr>
                              <m:t>𝑛</m:t>
                            </m:r>
                          </m:sup>
                          <m:e>
                            <m:d>
                              <m:dPr>
                                <m:ctrlPr>
                                  <a:rPr lang="zh-CN" altLang="zh-CN" i="1">
                                    <a:latin typeface="Cambria Math"/>
                                  </a:rPr>
                                </m:ctrlPr>
                              </m:dPr>
                              <m:e>
                                <m:sSub>
                                  <m:sSubPr>
                                    <m:ctrlPr>
                                      <a:rPr lang="zh-CN" altLang="zh-CN" i="1">
                                        <a:latin typeface="Cambria Math"/>
                                      </a:rPr>
                                    </m:ctrlPr>
                                  </m:sSubPr>
                                  <m:e>
                                    <m:r>
                                      <a:rPr lang="en-US" altLang="zh-CN" i="1">
                                        <a:latin typeface="Cambria Math"/>
                                      </a:rPr>
                                      <m:t>𝐴</m:t>
                                    </m:r>
                                  </m:e>
                                  <m:sub>
                                    <m:r>
                                      <a:rPr lang="en-US" altLang="zh-CN" i="1">
                                        <a:latin typeface="Cambria Math"/>
                                      </a:rPr>
                                      <m:t>𝑖</m:t>
                                    </m:r>
                                  </m:sub>
                                </m:sSub>
                                <m:r>
                                  <a:rPr lang="en-US" altLang="zh-CN" i="1">
                                    <a:latin typeface="Cambria Math"/>
                                  </a:rPr>
                                  <m:t>×</m:t>
                                </m:r>
                                <m:sSub>
                                  <m:sSubPr>
                                    <m:ctrlPr>
                                      <a:rPr lang="zh-CN" altLang="zh-CN" i="1">
                                        <a:latin typeface="Cambria Math"/>
                                      </a:rPr>
                                    </m:ctrlPr>
                                  </m:sSubPr>
                                  <m:e>
                                    <m:r>
                                      <a:rPr lang="en-US" altLang="zh-CN" i="1">
                                        <a:latin typeface="Cambria Math"/>
                                      </a:rPr>
                                      <m:t>𝐵</m:t>
                                    </m:r>
                                  </m:e>
                                  <m:sub>
                                    <m:r>
                                      <a:rPr lang="en-US" altLang="zh-CN" i="1">
                                        <a:latin typeface="Cambria Math"/>
                                      </a:rPr>
                                      <m:t>𝑖</m:t>
                                    </m:r>
                                  </m:sub>
                                </m:sSub>
                              </m:e>
                            </m:d>
                          </m:e>
                        </m:nary>
                      </m:num>
                      <m:den>
                        <m:rad>
                          <m:radPr>
                            <m:degHide m:val="on"/>
                            <m:ctrlPr>
                              <a:rPr lang="zh-CN" altLang="zh-CN" i="1">
                                <a:latin typeface="Cambria Math"/>
                              </a:rPr>
                            </m:ctrlPr>
                          </m:radPr>
                          <m:deg/>
                          <m:e>
                            <m:nary>
                              <m:naryPr>
                                <m:chr m:val="∑"/>
                                <m:limLoc m:val="undOvr"/>
                                <m:ctrlPr>
                                  <a:rPr lang="zh-CN" altLang="zh-CN" i="1">
                                    <a:latin typeface="Cambria Math"/>
                                  </a:rPr>
                                </m:ctrlPr>
                              </m:naryPr>
                              <m:sub>
                                <m:r>
                                  <a:rPr lang="en-US" altLang="zh-CN" i="1">
                                    <a:latin typeface="Cambria Math"/>
                                  </a:rPr>
                                  <m:t>𝑖</m:t>
                                </m:r>
                                <m:r>
                                  <a:rPr lang="en-US" altLang="zh-CN" i="1">
                                    <a:latin typeface="Cambria Math"/>
                                  </a:rPr>
                                  <m:t>=1</m:t>
                                </m:r>
                              </m:sub>
                              <m:sup>
                                <m:r>
                                  <a:rPr lang="en-US" altLang="zh-CN" i="1">
                                    <a:latin typeface="Cambria Math"/>
                                  </a:rPr>
                                  <m:t>𝑛</m:t>
                                </m:r>
                              </m:sup>
                              <m:e>
                                <m:sSup>
                                  <m:sSupPr>
                                    <m:ctrlPr>
                                      <a:rPr lang="zh-CN" altLang="zh-CN" i="1">
                                        <a:latin typeface="Cambria Math"/>
                                      </a:rPr>
                                    </m:ctrlPr>
                                  </m:sSupPr>
                                  <m:e>
                                    <m:d>
                                      <m:dPr>
                                        <m:ctrlPr>
                                          <a:rPr lang="zh-CN" altLang="zh-CN" i="1">
                                            <a:latin typeface="Cambria Math"/>
                                          </a:rPr>
                                        </m:ctrlPr>
                                      </m:dPr>
                                      <m:e>
                                        <m:sSub>
                                          <m:sSubPr>
                                            <m:ctrlPr>
                                              <a:rPr lang="zh-CN" altLang="zh-CN" i="1">
                                                <a:latin typeface="Cambria Math"/>
                                              </a:rPr>
                                            </m:ctrlPr>
                                          </m:sSubPr>
                                          <m:e>
                                            <m:r>
                                              <a:rPr lang="en-US" altLang="zh-CN" i="1">
                                                <a:latin typeface="Cambria Math"/>
                                              </a:rPr>
                                              <m:t>𝐴</m:t>
                                            </m:r>
                                          </m:e>
                                          <m:sub>
                                            <m:r>
                                              <a:rPr lang="en-US" altLang="zh-CN" i="1">
                                                <a:latin typeface="Cambria Math"/>
                                              </a:rPr>
                                              <m:t>𝑖</m:t>
                                            </m:r>
                                          </m:sub>
                                        </m:sSub>
                                      </m:e>
                                    </m:d>
                                  </m:e>
                                  <m:sup>
                                    <m:r>
                                      <a:rPr lang="en-US" altLang="zh-CN" i="1">
                                        <a:latin typeface="Cambria Math"/>
                                      </a:rPr>
                                      <m:t>2</m:t>
                                    </m:r>
                                  </m:sup>
                                </m:sSup>
                              </m:e>
                            </m:nary>
                          </m:e>
                        </m:rad>
                        <m:r>
                          <a:rPr lang="en-US" altLang="zh-CN" i="1">
                            <a:latin typeface="Cambria Math"/>
                          </a:rPr>
                          <m:t>×</m:t>
                        </m:r>
                        <m:rad>
                          <m:radPr>
                            <m:degHide m:val="on"/>
                            <m:ctrlPr>
                              <a:rPr lang="zh-CN" altLang="zh-CN" i="1">
                                <a:latin typeface="Cambria Math"/>
                              </a:rPr>
                            </m:ctrlPr>
                          </m:radPr>
                          <m:deg/>
                          <m:e>
                            <m:nary>
                              <m:naryPr>
                                <m:chr m:val="∑"/>
                                <m:limLoc m:val="undOvr"/>
                                <m:ctrlPr>
                                  <a:rPr lang="zh-CN" altLang="zh-CN" i="1">
                                    <a:latin typeface="Cambria Math"/>
                                  </a:rPr>
                                </m:ctrlPr>
                              </m:naryPr>
                              <m:sub>
                                <m:r>
                                  <a:rPr lang="en-US" altLang="zh-CN" i="1">
                                    <a:latin typeface="Cambria Math"/>
                                  </a:rPr>
                                  <m:t>𝑖</m:t>
                                </m:r>
                                <m:r>
                                  <a:rPr lang="en-US" altLang="zh-CN" i="1">
                                    <a:latin typeface="Cambria Math"/>
                                  </a:rPr>
                                  <m:t>=1</m:t>
                                </m:r>
                              </m:sub>
                              <m:sup>
                                <m:r>
                                  <a:rPr lang="en-US" altLang="zh-CN" i="1">
                                    <a:latin typeface="Cambria Math"/>
                                  </a:rPr>
                                  <m:t>𝑛</m:t>
                                </m:r>
                              </m:sup>
                              <m:e>
                                <m:sSup>
                                  <m:sSupPr>
                                    <m:ctrlPr>
                                      <a:rPr lang="zh-CN" altLang="zh-CN" i="1">
                                        <a:latin typeface="Cambria Math"/>
                                      </a:rPr>
                                    </m:ctrlPr>
                                  </m:sSupPr>
                                  <m:e>
                                    <m:d>
                                      <m:dPr>
                                        <m:ctrlPr>
                                          <a:rPr lang="zh-CN" altLang="zh-CN" i="1">
                                            <a:latin typeface="Cambria Math"/>
                                          </a:rPr>
                                        </m:ctrlPr>
                                      </m:dPr>
                                      <m:e>
                                        <m:sSub>
                                          <m:sSubPr>
                                            <m:ctrlPr>
                                              <a:rPr lang="zh-CN" altLang="zh-CN" i="1">
                                                <a:latin typeface="Cambria Math"/>
                                              </a:rPr>
                                            </m:ctrlPr>
                                          </m:sSubPr>
                                          <m:e>
                                            <m:r>
                                              <a:rPr lang="en-US" altLang="zh-CN" i="1">
                                                <a:latin typeface="Cambria Math"/>
                                              </a:rPr>
                                              <m:t>𝐵</m:t>
                                            </m:r>
                                          </m:e>
                                          <m:sub>
                                            <m:r>
                                              <a:rPr lang="en-US" altLang="zh-CN" i="1">
                                                <a:latin typeface="Cambria Math"/>
                                              </a:rPr>
                                              <m:t>𝑖</m:t>
                                            </m:r>
                                          </m:sub>
                                        </m:sSub>
                                      </m:e>
                                    </m:d>
                                  </m:e>
                                  <m:sup>
                                    <m:r>
                                      <a:rPr lang="en-US" altLang="zh-CN" i="1">
                                        <a:latin typeface="Cambria Math"/>
                                      </a:rPr>
                                      <m:t>2</m:t>
                                    </m:r>
                                  </m:sup>
                                </m:sSup>
                              </m:e>
                            </m:nary>
                          </m:e>
                        </m:rad>
                      </m:den>
                    </m:f>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058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Examples Selection </a:t>
            </a:r>
            <a:r>
              <a:rPr lang="en-US" altLang="zh-CN" dirty="0" smtClean="0"/>
              <a:t>(2)</a:t>
            </a:r>
            <a:endParaRPr lang="zh-CN" altLang="en-US" dirty="0"/>
          </a:p>
        </p:txBody>
      </p:sp>
      <p:sp>
        <p:nvSpPr>
          <p:cNvPr id="3" name="内容占位符 2"/>
          <p:cNvSpPr>
            <a:spLocks noGrp="1"/>
          </p:cNvSpPr>
          <p:nvPr>
            <p:ph idx="1"/>
          </p:nvPr>
        </p:nvSpPr>
        <p:spPr/>
        <p:txBody>
          <a:bodyPr/>
          <a:lstStyle/>
          <a:p>
            <a:pPr marL="0" indent="0">
              <a:buNone/>
            </a:pPr>
            <a:r>
              <a:rPr lang="zh-CN" altLang="zh-CN" sz="2400" dirty="0">
                <a:latin typeface="华文宋体" pitchFamily="2" charset="-122"/>
                <a:ea typeface="华文宋体" pitchFamily="2" charset="-122"/>
              </a:rPr>
              <a:t>大原綜合病院附属大原医療センタ</a:t>
            </a:r>
            <a:r>
              <a:rPr lang="zh-CN" altLang="zh-CN" sz="2400" dirty="0" smtClean="0">
                <a:latin typeface="华文宋体" pitchFamily="2" charset="-122"/>
                <a:ea typeface="华文宋体" pitchFamily="2" charset="-122"/>
              </a:rPr>
              <a:t>ー</a:t>
            </a:r>
            <a:endParaRPr lang="en-US" altLang="zh-CN" sz="2400" dirty="0" smtClean="0">
              <a:latin typeface="华文宋体" pitchFamily="2" charset="-122"/>
              <a:ea typeface="华文宋体" pitchFamily="2" charset="-122"/>
            </a:endParaRPr>
          </a:p>
          <a:p>
            <a:pPr marL="0" indent="0">
              <a:buNone/>
            </a:pPr>
            <a:r>
              <a:rPr lang="ja-JP" altLang="zh-CN" sz="2400" dirty="0">
                <a:latin typeface="华文宋体" pitchFamily="2" charset="-122"/>
                <a:ea typeface="华文宋体" pitchFamily="2" charset="-122"/>
              </a:rPr>
              <a:t>大原综合医院附属大原医疗</a:t>
            </a:r>
            <a:r>
              <a:rPr lang="ja-JP" altLang="zh-CN" sz="2400" dirty="0" smtClean="0">
                <a:latin typeface="华文宋体" pitchFamily="2" charset="-122"/>
                <a:ea typeface="华文宋体" pitchFamily="2" charset="-122"/>
              </a:rPr>
              <a:t>中心</a:t>
            </a:r>
            <a:endParaRPr lang="en-US" altLang="ja-JP" sz="2400" dirty="0">
              <a:latin typeface="华文宋体" pitchFamily="2" charset="-122"/>
              <a:ea typeface="华文宋体" pitchFamily="2" charset="-122"/>
            </a:endParaRPr>
          </a:p>
          <a:p>
            <a:pPr>
              <a:buFont typeface="Arial" pitchFamily="34" charset="0"/>
              <a:buChar char="•"/>
            </a:pPr>
            <a:r>
              <a:rPr lang="en-US" altLang="zh-CN" dirty="0"/>
              <a:t>W</a:t>
            </a:r>
            <a:r>
              <a:rPr lang="en-US" altLang="zh-CN" dirty="0" smtClean="0"/>
              <a:t>ord segmentation</a:t>
            </a:r>
          </a:p>
          <a:p>
            <a:pPr marL="0" indent="0">
              <a:buNone/>
            </a:pPr>
            <a:r>
              <a:rPr lang="de-DE" altLang="zh-CN" sz="2400" dirty="0">
                <a:latin typeface="华文宋体" pitchFamily="2" charset="-122"/>
                <a:ea typeface="华文宋体" pitchFamily="2" charset="-122"/>
              </a:rPr>
              <a:t>大原 綜合 病院 附属 大原 医療 センター</a:t>
            </a:r>
            <a:endParaRPr lang="en-US" altLang="ja-JP" sz="2400" dirty="0">
              <a:latin typeface="华文宋体" pitchFamily="2" charset="-122"/>
              <a:ea typeface="华文宋体" pitchFamily="2" charset="-122"/>
            </a:endParaRPr>
          </a:p>
          <a:p>
            <a:pPr marL="0" indent="0">
              <a:buNone/>
            </a:pPr>
            <a:r>
              <a:rPr lang="de-DE" altLang="zh-CN" sz="2400" dirty="0">
                <a:latin typeface="华文宋体" pitchFamily="2" charset="-122"/>
                <a:ea typeface="华文宋体" pitchFamily="2" charset="-122"/>
              </a:rPr>
              <a:t>大原 综合 医院 附属 大原 医疗 中心</a:t>
            </a:r>
            <a:endParaRPr lang="en-US" altLang="ja-JP" sz="2400" dirty="0">
              <a:latin typeface="华文宋体" pitchFamily="2" charset="-122"/>
              <a:ea typeface="华文宋体" pitchFamily="2" charset="-122"/>
            </a:endParaRPr>
          </a:p>
          <a:p>
            <a:pPr>
              <a:buFont typeface="Arial" pitchFamily="34" charset="0"/>
              <a:buChar char="•"/>
            </a:pPr>
            <a:r>
              <a:rPr lang="en-US" altLang="zh-CN" dirty="0"/>
              <a:t>use the NE Partial Translation Rules to translation the </a:t>
            </a:r>
            <a:r>
              <a:rPr lang="en-US" altLang="zh-CN" dirty="0" smtClean="0"/>
              <a:t>NEs</a:t>
            </a:r>
          </a:p>
          <a:p>
            <a:pPr marL="0" indent="0">
              <a:buNone/>
            </a:pPr>
            <a:r>
              <a:rPr lang="de-DE" altLang="zh-CN" sz="2400" dirty="0">
                <a:latin typeface="华文宋体" pitchFamily="2" charset="-122"/>
                <a:ea typeface="华文宋体" pitchFamily="2" charset="-122"/>
              </a:rPr>
              <a:t>大原 综合 医院 附属 大原 医療 センター</a:t>
            </a:r>
          </a:p>
          <a:p>
            <a:pPr marL="0" indent="0">
              <a:buNone/>
            </a:pPr>
            <a:r>
              <a:rPr lang="de-DE" altLang="zh-CN" sz="2400" dirty="0">
                <a:latin typeface="华文宋体" pitchFamily="2" charset="-122"/>
                <a:ea typeface="华文宋体" pitchFamily="2" charset="-122"/>
              </a:rPr>
              <a:t>大原 综合 医院 附属 大原 医疗 中心</a:t>
            </a:r>
            <a:endParaRPr lang="en-US" altLang="zh-CN" sz="2400" dirty="0">
              <a:latin typeface="华文宋体" pitchFamily="2" charset="-122"/>
              <a:ea typeface="华文宋体" pitchFamily="2" charset="-122"/>
            </a:endParaRPr>
          </a:p>
        </p:txBody>
      </p:sp>
      <p:sp>
        <p:nvSpPr>
          <p:cNvPr id="6" name="矩形 5"/>
          <p:cNvSpPr/>
          <p:nvPr/>
        </p:nvSpPr>
        <p:spPr bwMode="auto">
          <a:xfrm>
            <a:off x="5024760" y="1556792"/>
            <a:ext cx="3671496" cy="833178"/>
          </a:xfrm>
          <a:prstGeom prst="rect">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algn="ctr" fontAlgn="base">
              <a:spcBef>
                <a:spcPct val="0"/>
              </a:spcBef>
              <a:spcAft>
                <a:spcPct val="0"/>
              </a:spcAft>
            </a:pPr>
            <a:r>
              <a:rPr lang="en-US" altLang="zh-CN" sz="2400" dirty="0"/>
              <a:t>"</a:t>
            </a:r>
            <a:r>
              <a:rPr lang="de-DE" altLang="zh-CN" sz="2400" dirty="0"/>
              <a:t>病院</a:t>
            </a:r>
            <a:r>
              <a:rPr lang="en-US" altLang="zh-CN" sz="2400" dirty="0"/>
              <a:t>"(hospital) -&gt; "</a:t>
            </a:r>
            <a:r>
              <a:rPr lang="de-DE" altLang="zh-CN" sz="2400" dirty="0" smtClean="0"/>
              <a:t>医院</a:t>
            </a:r>
            <a:r>
              <a:rPr lang="en-US" altLang="zh-CN" sz="2400" dirty="0" smtClean="0"/>
              <a:t>"</a:t>
            </a:r>
          </a:p>
          <a:p>
            <a:pPr algn="ctr" fontAlgn="base">
              <a:spcBef>
                <a:spcPct val="0"/>
              </a:spcBef>
              <a:spcAft>
                <a:spcPct val="0"/>
              </a:spcAft>
            </a:pPr>
            <a:r>
              <a:rPr lang="en-US" altLang="zh-CN" sz="2400" dirty="0" smtClean="0"/>
              <a:t>"</a:t>
            </a:r>
            <a:r>
              <a:rPr lang="de-DE" altLang="zh-CN" sz="2400" dirty="0"/>
              <a:t>綜合</a:t>
            </a:r>
            <a:r>
              <a:rPr lang="en-US" altLang="zh-CN" sz="2400" dirty="0"/>
              <a:t>"(general) -&gt; "</a:t>
            </a:r>
            <a:r>
              <a:rPr lang="de-DE" altLang="zh-CN" sz="2400" dirty="0"/>
              <a:t>综合</a:t>
            </a:r>
            <a:r>
              <a:rPr lang="en-US" altLang="zh-CN" sz="2400" dirty="0"/>
              <a:t>"</a:t>
            </a:r>
            <a:endParaRPr kumimoji="0" lang="zh-CN" altLang="en-US" sz="2400" b="0" i="0" u="none" strike="noStrike" cap="none" normalizeH="0" baseline="0" dirty="0" smtClean="0">
              <a:ln>
                <a:noFill/>
              </a:ln>
              <a:solidFill>
                <a:schemeClr val="tx1"/>
              </a:solidFill>
              <a:effectLst/>
              <a:latin typeface="Arial" charset="0"/>
              <a:ea typeface="黑体" pitchFamily="2" charset="-122"/>
            </a:endParaRPr>
          </a:p>
        </p:txBody>
      </p:sp>
      <p:cxnSp>
        <p:nvCxnSpPr>
          <p:cNvPr id="8" name="直接箭头连接符 7"/>
          <p:cNvCxnSpPr/>
          <p:nvPr/>
        </p:nvCxnSpPr>
        <p:spPr bwMode="auto">
          <a:xfrm flipH="1">
            <a:off x="5292080" y="2389970"/>
            <a:ext cx="720080" cy="534974"/>
          </a:xfrm>
          <a:prstGeom prst="straightConnector1">
            <a:avLst/>
          </a:prstGeom>
          <a:solidFill>
            <a:srgbClr val="DDDDDD"/>
          </a:solidFill>
          <a:ln w="28575" cap="flat" cmpd="sng" algn="ctr">
            <a:solidFill>
              <a:srgbClr val="922706"/>
            </a:solidFill>
            <a:prstDash val="solid"/>
            <a:round/>
            <a:headEnd type="none" w="med" len="med"/>
            <a:tailEnd type="arrow"/>
          </a:ln>
          <a:effectLst/>
        </p:spPr>
      </p:cxnSp>
      <p:sp>
        <p:nvSpPr>
          <p:cNvPr id="7" name="矩形 6"/>
          <p:cNvSpPr/>
          <p:nvPr/>
        </p:nvSpPr>
        <p:spPr bwMode="auto">
          <a:xfrm>
            <a:off x="5739700" y="3870340"/>
            <a:ext cx="2241616" cy="463846"/>
          </a:xfrm>
          <a:prstGeom prst="rect">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algn="ctr" fontAlgn="base">
              <a:spcBef>
                <a:spcPct val="0"/>
              </a:spcBef>
              <a:spcAft>
                <a:spcPct val="0"/>
              </a:spcAft>
            </a:pPr>
            <a:r>
              <a:rPr lang="zh-CN" altLang="en-US" sz="2400" dirty="0"/>
              <a:t> ‘療’</a:t>
            </a:r>
            <a:r>
              <a:rPr lang="en-US" altLang="zh-CN" sz="2400" dirty="0"/>
              <a:t>-&gt; ‘</a:t>
            </a:r>
            <a:r>
              <a:rPr lang="zh-CN" altLang="en-US" sz="2400" dirty="0"/>
              <a:t>疗’</a:t>
            </a:r>
            <a:endParaRPr kumimoji="0" lang="zh-CN" altLang="en-US" sz="2400" b="0" i="0" u="none" strike="noStrike" cap="none" normalizeH="0" baseline="0" dirty="0" smtClean="0">
              <a:ln>
                <a:noFill/>
              </a:ln>
              <a:solidFill>
                <a:schemeClr val="tx1"/>
              </a:solidFill>
              <a:effectLst/>
              <a:latin typeface="Arial" charset="0"/>
              <a:ea typeface="黑体" pitchFamily="2" charset="-122"/>
            </a:endParaRPr>
          </a:p>
        </p:txBody>
      </p:sp>
      <p:cxnSp>
        <p:nvCxnSpPr>
          <p:cNvPr id="9" name="直接箭头连接符 8"/>
          <p:cNvCxnSpPr/>
          <p:nvPr/>
        </p:nvCxnSpPr>
        <p:spPr bwMode="auto">
          <a:xfrm flipH="1">
            <a:off x="5237245" y="4334186"/>
            <a:ext cx="720080" cy="534974"/>
          </a:xfrm>
          <a:prstGeom prst="straightConnector1">
            <a:avLst/>
          </a:prstGeom>
          <a:solidFill>
            <a:srgbClr val="DDDDDD"/>
          </a:solidFill>
          <a:ln w="28575" cap="flat" cmpd="sng" algn="ctr">
            <a:solidFill>
              <a:srgbClr val="922706"/>
            </a:solidFill>
            <a:prstDash val="solid"/>
            <a:round/>
            <a:headEnd type="none" w="med" len="med"/>
            <a:tailEnd type="arrow"/>
          </a:ln>
          <a:effectLst/>
        </p:spPr>
      </p:cxnSp>
    </p:spTree>
    <p:extLst>
      <p:ext uri="{BB962C8B-B14F-4D97-AF65-F5344CB8AC3E}">
        <p14:creationId xmlns:p14="http://schemas.microsoft.com/office/powerpoint/2010/main" val="356109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Examples Selection </a:t>
            </a:r>
            <a:r>
              <a:rPr lang="en-US" altLang="zh-CN" dirty="0" smtClean="0"/>
              <a:t>(3)</a:t>
            </a:r>
            <a:endParaRPr lang="zh-CN" altLang="en-US" dirty="0"/>
          </a:p>
        </p:txBody>
      </p:sp>
      <p:sp>
        <p:nvSpPr>
          <p:cNvPr id="3" name="内容占位符 2"/>
          <p:cNvSpPr>
            <a:spLocks noGrp="1"/>
          </p:cNvSpPr>
          <p:nvPr>
            <p:ph idx="1"/>
          </p:nvPr>
        </p:nvSpPr>
        <p:spPr/>
        <p:txBody>
          <a:bodyPr anchor="ctr"/>
          <a:lstStyle/>
          <a:p>
            <a:pPr>
              <a:buFont typeface="Arial" pitchFamily="34" charset="0"/>
              <a:buChar char="•"/>
            </a:pPr>
            <a:r>
              <a:rPr lang="en-US" altLang="zh-CN" dirty="0"/>
              <a:t>Convert the Japanese </a:t>
            </a:r>
            <a:r>
              <a:rPr lang="en-US" altLang="zh-CN" dirty="0" smtClean="0"/>
              <a:t>Kanji</a:t>
            </a:r>
          </a:p>
          <a:p>
            <a:pPr marL="0" indent="0">
              <a:buNone/>
            </a:pPr>
            <a:r>
              <a:rPr lang="ja-JP" altLang="zh-CN" sz="2400" dirty="0">
                <a:latin typeface="华文宋体" pitchFamily="2" charset="-122"/>
                <a:ea typeface="华文宋体" pitchFamily="2" charset="-122"/>
              </a:rPr>
              <a:t>大原 综合 医院 附属 大原 医疗 センター</a:t>
            </a:r>
            <a:endParaRPr lang="en-US" altLang="ja-JP" sz="2400" dirty="0">
              <a:latin typeface="华文宋体" pitchFamily="2" charset="-122"/>
              <a:ea typeface="华文宋体" pitchFamily="2" charset="-122"/>
            </a:endParaRPr>
          </a:p>
          <a:p>
            <a:pPr marL="0" indent="0">
              <a:buNone/>
            </a:pPr>
            <a:r>
              <a:rPr lang="de-DE" altLang="zh-CN" sz="2400" dirty="0">
                <a:latin typeface="华文宋体" pitchFamily="2" charset="-122"/>
                <a:ea typeface="华文宋体" pitchFamily="2" charset="-122"/>
              </a:rPr>
              <a:t>大原 综合 医院 附属 大原 医疗 </a:t>
            </a:r>
            <a:r>
              <a:rPr lang="de-DE" altLang="zh-CN" sz="2400" dirty="0" smtClean="0">
                <a:latin typeface="华文宋体" pitchFamily="2" charset="-122"/>
                <a:ea typeface="华文宋体" pitchFamily="2" charset="-122"/>
              </a:rPr>
              <a:t>中心</a:t>
            </a:r>
          </a:p>
          <a:p>
            <a:pPr>
              <a:buFont typeface="Arial" pitchFamily="34" charset="0"/>
              <a:buChar char="•"/>
            </a:pPr>
            <a:r>
              <a:rPr lang="en-US" altLang="zh-CN" dirty="0" smtClean="0"/>
              <a:t>Form </a:t>
            </a:r>
            <a:r>
              <a:rPr lang="en-US" altLang="zh-CN" dirty="0"/>
              <a:t>a bilingual word </a:t>
            </a:r>
            <a:r>
              <a:rPr lang="en-US" altLang="zh-CN" dirty="0" smtClean="0"/>
              <a:t>vector</a:t>
            </a:r>
          </a:p>
          <a:p>
            <a:pPr marL="0" indent="0">
              <a:buNone/>
            </a:pPr>
            <a:r>
              <a:rPr lang="en-US" altLang="zh-CN" sz="2400" dirty="0">
                <a:latin typeface="华文宋体" pitchFamily="2" charset="-122"/>
                <a:ea typeface="华文宋体" pitchFamily="2" charset="-122"/>
              </a:rPr>
              <a:t>[</a:t>
            </a:r>
            <a:r>
              <a:rPr lang="ja-JP" altLang="zh-CN" sz="2400" dirty="0">
                <a:latin typeface="华文宋体" pitchFamily="2" charset="-122"/>
                <a:ea typeface="华文宋体" pitchFamily="2" charset="-122"/>
              </a:rPr>
              <a:t>大原 综合 医院 附属 医疗 センター 中心</a:t>
            </a:r>
            <a:r>
              <a:rPr lang="en-US" altLang="zh-CN" sz="2400" dirty="0" smtClean="0">
                <a:latin typeface="华文宋体" pitchFamily="2" charset="-122"/>
                <a:ea typeface="华文宋体" pitchFamily="2" charset="-122"/>
              </a:rPr>
              <a:t>]</a:t>
            </a:r>
          </a:p>
          <a:p>
            <a:pPr lvl="0">
              <a:buFont typeface="Arial" pitchFamily="34" charset="0"/>
              <a:buChar char="•"/>
            </a:pPr>
            <a:r>
              <a:rPr lang="en-US" altLang="zh-CN" dirty="0"/>
              <a:t>Get the word frequency </a:t>
            </a:r>
            <a:r>
              <a:rPr lang="en-US" altLang="zh-CN" dirty="0" smtClean="0"/>
              <a:t>vector</a:t>
            </a:r>
          </a:p>
          <a:p>
            <a:pPr marL="0" indent="0">
              <a:buNone/>
            </a:pPr>
            <a:r>
              <a:rPr lang="en-US" altLang="zh-CN" sz="2400" dirty="0">
                <a:latin typeface="华文宋体" pitchFamily="2" charset="-122"/>
                <a:ea typeface="华文宋体" pitchFamily="2" charset="-122"/>
              </a:rPr>
              <a:t>[</a:t>
            </a:r>
            <a:r>
              <a:rPr lang="ja-JP" altLang="zh-CN" sz="2400" dirty="0">
                <a:latin typeface="华文宋体" pitchFamily="2" charset="-122"/>
                <a:ea typeface="华文宋体" pitchFamily="2" charset="-122"/>
              </a:rPr>
              <a:t>大原</a:t>
            </a:r>
            <a:r>
              <a:rPr lang="en-US" altLang="zh-CN" sz="2400" dirty="0">
                <a:latin typeface="华文宋体" pitchFamily="2" charset="-122"/>
                <a:ea typeface="华文宋体" pitchFamily="2" charset="-122"/>
              </a:rPr>
              <a:t>/2 </a:t>
            </a:r>
            <a:r>
              <a:rPr lang="ja-JP" altLang="zh-CN" sz="2400" dirty="0">
                <a:latin typeface="华文宋体" pitchFamily="2" charset="-122"/>
                <a:ea typeface="华文宋体" pitchFamily="2" charset="-122"/>
              </a:rPr>
              <a:t>综合</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医院</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附属</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医疗</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センター</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中心</a:t>
            </a:r>
            <a:r>
              <a:rPr lang="en-US" altLang="zh-CN" sz="2400" dirty="0">
                <a:latin typeface="华文宋体" pitchFamily="2" charset="-122"/>
                <a:ea typeface="华文宋体" pitchFamily="2" charset="-122"/>
              </a:rPr>
              <a:t>/0]</a:t>
            </a:r>
            <a:endParaRPr lang="zh-CN" altLang="zh-CN" sz="2400" dirty="0">
              <a:latin typeface="华文宋体" pitchFamily="2" charset="-122"/>
              <a:ea typeface="华文宋体" pitchFamily="2" charset="-122"/>
            </a:endParaRPr>
          </a:p>
          <a:p>
            <a:pPr marL="0" indent="0">
              <a:buNone/>
            </a:pPr>
            <a:r>
              <a:rPr lang="en-US" altLang="zh-CN" sz="2400" dirty="0">
                <a:latin typeface="华文宋体" pitchFamily="2" charset="-122"/>
                <a:ea typeface="华文宋体" pitchFamily="2" charset="-122"/>
              </a:rPr>
              <a:t>[</a:t>
            </a:r>
            <a:r>
              <a:rPr lang="ja-JP" altLang="zh-CN" sz="2400" dirty="0">
                <a:latin typeface="华文宋体" pitchFamily="2" charset="-122"/>
                <a:ea typeface="华文宋体" pitchFamily="2" charset="-122"/>
              </a:rPr>
              <a:t>大原</a:t>
            </a:r>
            <a:r>
              <a:rPr lang="en-US" altLang="zh-CN" sz="2400" dirty="0">
                <a:latin typeface="华文宋体" pitchFamily="2" charset="-122"/>
                <a:ea typeface="华文宋体" pitchFamily="2" charset="-122"/>
              </a:rPr>
              <a:t>/2 </a:t>
            </a:r>
            <a:r>
              <a:rPr lang="ja-JP" altLang="zh-CN" sz="2400" dirty="0">
                <a:latin typeface="华文宋体" pitchFamily="2" charset="-122"/>
                <a:ea typeface="华文宋体" pitchFamily="2" charset="-122"/>
              </a:rPr>
              <a:t>综合</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医院</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附属</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医疗</a:t>
            </a:r>
            <a:r>
              <a:rPr lang="en-US" altLang="zh-CN" sz="2400" dirty="0">
                <a:latin typeface="华文宋体" pitchFamily="2" charset="-122"/>
                <a:ea typeface="华文宋体" pitchFamily="2" charset="-122"/>
              </a:rPr>
              <a:t>/1 </a:t>
            </a:r>
            <a:r>
              <a:rPr lang="ja-JP" altLang="zh-CN" sz="2400" dirty="0">
                <a:latin typeface="华文宋体" pitchFamily="2" charset="-122"/>
                <a:ea typeface="华文宋体" pitchFamily="2" charset="-122"/>
              </a:rPr>
              <a:t>センター</a:t>
            </a:r>
            <a:r>
              <a:rPr lang="en-US" altLang="zh-CN" sz="2400" dirty="0">
                <a:latin typeface="华文宋体" pitchFamily="2" charset="-122"/>
                <a:ea typeface="华文宋体" pitchFamily="2" charset="-122"/>
              </a:rPr>
              <a:t>/0 </a:t>
            </a:r>
            <a:r>
              <a:rPr lang="ja-JP" altLang="zh-CN" sz="2400" dirty="0">
                <a:latin typeface="华文宋体" pitchFamily="2" charset="-122"/>
                <a:ea typeface="华文宋体" pitchFamily="2" charset="-122"/>
              </a:rPr>
              <a:t>中心</a:t>
            </a:r>
            <a:r>
              <a:rPr lang="en-US" altLang="zh-CN" sz="2400" dirty="0">
                <a:latin typeface="华文宋体" pitchFamily="2" charset="-122"/>
                <a:ea typeface="华文宋体" pitchFamily="2" charset="-122"/>
              </a:rPr>
              <a:t>/1</a:t>
            </a:r>
            <a:r>
              <a:rPr lang="en-US" altLang="zh-CN" sz="2400" dirty="0" smtClean="0">
                <a:latin typeface="华文宋体" pitchFamily="2" charset="-122"/>
                <a:ea typeface="华文宋体" pitchFamily="2" charset="-122"/>
              </a:rPr>
              <a:t>]</a:t>
            </a:r>
            <a:endParaRPr lang="de-DE" altLang="zh-CN" dirty="0">
              <a:latin typeface="华文宋体" pitchFamily="2" charset="-122"/>
              <a:ea typeface="华文宋体" pitchFamily="2" charset="-122"/>
            </a:endParaRPr>
          </a:p>
        </p:txBody>
      </p:sp>
    </p:spTree>
    <p:extLst>
      <p:ext uri="{BB962C8B-B14F-4D97-AF65-F5344CB8AC3E}">
        <p14:creationId xmlns:p14="http://schemas.microsoft.com/office/powerpoint/2010/main" val="136593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 </a:t>
            </a:r>
            <a:r>
              <a:rPr lang="en-US" altLang="zh-CN" dirty="0" smtClean="0"/>
              <a:t>&amp; Result Analysis (1)</a:t>
            </a:r>
            <a:endParaRPr lang="zh-CN" altLang="en-US" dirty="0"/>
          </a:p>
        </p:txBody>
      </p:sp>
      <p:sp>
        <p:nvSpPr>
          <p:cNvPr id="3" name="内容占位符 2"/>
          <p:cNvSpPr>
            <a:spLocks noGrp="1"/>
          </p:cNvSpPr>
          <p:nvPr>
            <p:ph idx="1"/>
          </p:nvPr>
        </p:nvSpPr>
        <p:spPr/>
        <p:txBody>
          <a:bodyPr/>
          <a:lstStyle/>
          <a:p>
            <a:r>
              <a:rPr lang="en-US" altLang="zh-CN" dirty="0"/>
              <a:t>M</a:t>
            </a:r>
            <a:r>
              <a:rPr lang="en-US" altLang="zh-CN" dirty="0" smtClean="0"/>
              <a:t>onolingual corpora</a:t>
            </a:r>
          </a:p>
          <a:p>
            <a:pPr lvl="1"/>
            <a:r>
              <a:rPr lang="en-US" altLang="zh-CN" dirty="0" smtClean="0"/>
              <a:t>From Wikipedia</a:t>
            </a:r>
            <a:r>
              <a:rPr lang="en-US" altLang="zh-CN" dirty="0"/>
              <a:t> </a:t>
            </a:r>
            <a:r>
              <a:rPr lang="en-US" altLang="zh-CN" dirty="0" smtClean="0"/>
              <a:t>database</a:t>
            </a:r>
          </a:p>
          <a:p>
            <a:pPr lvl="1"/>
            <a:r>
              <a:rPr lang="en-US" altLang="zh-CN" dirty="0"/>
              <a:t>69,874 Japanese </a:t>
            </a:r>
            <a:r>
              <a:rPr lang="en-US" altLang="zh-CN" dirty="0" smtClean="0"/>
              <a:t>texts</a:t>
            </a:r>
          </a:p>
          <a:p>
            <a:pPr lvl="1"/>
            <a:r>
              <a:rPr lang="en-US" altLang="zh-CN" dirty="0"/>
              <a:t>84,055 Chinese </a:t>
            </a:r>
            <a:r>
              <a:rPr lang="en-US" altLang="zh-CN" dirty="0" smtClean="0"/>
              <a:t>texts</a:t>
            </a:r>
          </a:p>
          <a:p>
            <a:r>
              <a:rPr lang="en-US" altLang="zh-CN" dirty="0"/>
              <a:t>The result of NER</a:t>
            </a:r>
          </a:p>
          <a:p>
            <a:endParaRPr lang="en-US" altLang="zh-CN"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89029"/>
            <a:ext cx="742030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511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 &amp; Result Analysis </a:t>
            </a:r>
            <a:r>
              <a:rPr lang="en-US" altLang="zh-CN" dirty="0" smtClean="0"/>
              <a:t>(2)</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Experimental data</a:t>
                </a:r>
                <a:endParaRPr lang="en-US" altLang="zh-CN" dirty="0"/>
              </a:p>
              <a:p>
                <a:pPr lvl="1"/>
                <a:r>
                  <a:rPr lang="en-US" altLang="zh-CN" dirty="0"/>
                  <a:t>Randomly select 8000 entries.</a:t>
                </a:r>
              </a:p>
              <a:p>
                <a:pPr lvl="1"/>
                <a:r>
                  <a:rPr lang="en-US" altLang="zh-CN" dirty="0"/>
                  <a:t>Manually </a:t>
                </a:r>
                <a:r>
                  <a:rPr lang="en-US" altLang="zh-CN" dirty="0" smtClean="0"/>
                  <a:t>aligned</a:t>
                </a:r>
              </a:p>
              <a:p>
                <a:r>
                  <a:rPr lang="en-US" altLang="zh-CN" dirty="0"/>
                  <a:t>E</a:t>
                </a:r>
                <a:r>
                  <a:rPr lang="en-US" altLang="zh-CN" dirty="0" smtClean="0"/>
                  <a:t>valuation criteria</a:t>
                </a:r>
              </a:p>
              <a:p>
                <a:pPr lvl="1"/>
                <a14:m>
                  <m:oMath xmlns:m="http://schemas.openxmlformats.org/officeDocument/2006/math">
                    <m:r>
                      <a:rPr lang="en-US" altLang="zh-CN" i="1">
                        <a:latin typeface="Cambria Math"/>
                      </a:rPr>
                      <m:t>𝑃</m:t>
                    </m:r>
                    <m:r>
                      <a:rPr lang="en-US" altLang="zh-CN">
                        <a:latin typeface="Cambria Math"/>
                      </a:rPr>
                      <m:t>=</m:t>
                    </m:r>
                    <m:f>
                      <m:fPr>
                        <m:ctrlPr>
                          <a:rPr lang="zh-CN" altLang="zh-CN" i="1">
                            <a:latin typeface="Cambria Math"/>
                          </a:rPr>
                        </m:ctrlPr>
                      </m:fPr>
                      <m:num>
                        <m:r>
                          <a:rPr lang="en-US" altLang="zh-CN" i="1">
                            <a:latin typeface="Cambria Math"/>
                          </a:rPr>
                          <m:t>𝑛𝑢𝑚𝑏𝑒𝑟</m:t>
                        </m:r>
                        <m:r>
                          <a:rPr lang="en-US" altLang="zh-CN" i="1">
                            <a:latin typeface="Cambria Math"/>
                          </a:rPr>
                          <m:t> </m:t>
                        </m:r>
                        <m:r>
                          <a:rPr lang="en-US" altLang="zh-CN" i="1">
                            <a:latin typeface="Cambria Math"/>
                          </a:rPr>
                          <m:t>𝑜𝑓</m:t>
                        </m:r>
                        <m:r>
                          <a:rPr lang="en-US" altLang="zh-CN" i="1">
                            <a:latin typeface="Cambria Math"/>
                          </a:rPr>
                          <m:t> </m:t>
                        </m:r>
                        <m:r>
                          <a:rPr lang="en-US" altLang="zh-CN" i="1">
                            <a:latin typeface="Cambria Math"/>
                          </a:rPr>
                          <m:t>𝑡𝑟𝑢𝑒</m:t>
                        </m:r>
                        <m:r>
                          <a:rPr lang="en-US" altLang="zh-CN" i="1">
                            <a:latin typeface="Cambria Math"/>
                          </a:rPr>
                          <m:t> </m:t>
                        </m:r>
                        <m:r>
                          <a:rPr lang="en-US" altLang="zh-CN" i="1">
                            <a:latin typeface="Cambria Math"/>
                          </a:rPr>
                          <m:t>𝑝𝑜𝑠𝑖𝑡𝑣𝑒𝑠</m:t>
                        </m:r>
                      </m:num>
                      <m:den>
                        <m:r>
                          <a:rPr lang="en-US" altLang="zh-CN" i="1">
                            <a:latin typeface="Cambria Math"/>
                          </a:rPr>
                          <m:t>𝑛𝑢𝑚𝑏𝑒𝑟</m:t>
                        </m:r>
                        <m:r>
                          <a:rPr lang="en-US" altLang="zh-CN" i="1">
                            <a:latin typeface="Cambria Math"/>
                          </a:rPr>
                          <m:t> </m:t>
                        </m:r>
                        <m:r>
                          <a:rPr lang="en-US" altLang="zh-CN" i="1">
                            <a:latin typeface="Cambria Math"/>
                          </a:rPr>
                          <m:t>𝑜𝑓</m:t>
                        </m:r>
                        <m:r>
                          <a:rPr lang="en-US" altLang="zh-CN" i="1">
                            <a:latin typeface="Cambria Math"/>
                          </a:rPr>
                          <m:t> </m:t>
                        </m:r>
                        <m:r>
                          <a:rPr lang="en-US" altLang="zh-CN" i="1">
                            <a:latin typeface="Cambria Math"/>
                          </a:rPr>
                          <m:t>𝑡𝑟𝑢𝑒</m:t>
                        </m:r>
                        <m:r>
                          <a:rPr lang="en-US" altLang="zh-CN" i="1">
                            <a:latin typeface="Cambria Math"/>
                          </a:rPr>
                          <m:t> </m:t>
                        </m:r>
                        <m:r>
                          <a:rPr lang="en-US" altLang="zh-CN" i="1">
                            <a:latin typeface="Cambria Math"/>
                          </a:rPr>
                          <m:t>𝑝𝑜𝑠𝑖𝑡𝑖𝑣𝑒𝑠</m:t>
                        </m:r>
                        <m:r>
                          <a:rPr lang="en-US" altLang="zh-CN" i="1">
                            <a:latin typeface="Cambria Math"/>
                          </a:rPr>
                          <m:t>+</m:t>
                        </m:r>
                        <m:r>
                          <a:rPr lang="en-US" altLang="zh-CN" i="1">
                            <a:latin typeface="Cambria Math"/>
                          </a:rPr>
                          <m:t>𝑓𝑎𝑙𝑠𝑒</m:t>
                        </m:r>
                        <m:r>
                          <a:rPr lang="en-US" altLang="zh-CN" i="1">
                            <a:latin typeface="Cambria Math"/>
                          </a:rPr>
                          <m:t> </m:t>
                        </m:r>
                        <m:r>
                          <a:rPr lang="en-US" altLang="zh-CN" i="1">
                            <a:latin typeface="Cambria Math"/>
                          </a:rPr>
                          <m:t>𝑝𝑜𝑠𝑖𝑡𝑖𝑣𝑒𝑠</m:t>
                        </m:r>
                      </m:den>
                    </m:f>
                  </m:oMath>
                </a14:m>
                <a:endParaRPr lang="en-US" altLang="zh-CN" dirty="0" smtClean="0"/>
              </a:p>
              <a:p>
                <a:pPr lvl="1"/>
                <a14:m>
                  <m:oMath xmlns:m="http://schemas.openxmlformats.org/officeDocument/2006/math">
                    <m:r>
                      <a:rPr lang="en-US" altLang="zh-CN" i="1">
                        <a:latin typeface="Cambria Math"/>
                      </a:rPr>
                      <m:t>𝑅</m:t>
                    </m:r>
                    <m:r>
                      <a:rPr lang="en-US" altLang="zh-CN">
                        <a:latin typeface="Cambria Math"/>
                      </a:rPr>
                      <m:t>=</m:t>
                    </m:r>
                    <m:f>
                      <m:fPr>
                        <m:ctrlPr>
                          <a:rPr lang="zh-CN" altLang="zh-CN" i="1">
                            <a:latin typeface="Cambria Math"/>
                          </a:rPr>
                        </m:ctrlPr>
                      </m:fPr>
                      <m:num>
                        <m:r>
                          <a:rPr lang="en-US" altLang="zh-CN" i="1">
                            <a:latin typeface="Cambria Math"/>
                          </a:rPr>
                          <m:t>𝑛𝑢𝑚𝑏𝑒𝑟</m:t>
                        </m:r>
                        <m:r>
                          <a:rPr lang="en-US" altLang="zh-CN" i="1">
                            <a:latin typeface="Cambria Math"/>
                          </a:rPr>
                          <m:t> </m:t>
                        </m:r>
                        <m:r>
                          <a:rPr lang="en-US" altLang="zh-CN" i="1">
                            <a:latin typeface="Cambria Math"/>
                          </a:rPr>
                          <m:t>𝑜𝑓</m:t>
                        </m:r>
                        <m:r>
                          <a:rPr lang="en-US" altLang="zh-CN" i="1">
                            <a:latin typeface="Cambria Math"/>
                          </a:rPr>
                          <m:t> </m:t>
                        </m:r>
                        <m:r>
                          <a:rPr lang="en-US" altLang="zh-CN" i="1">
                            <a:latin typeface="Cambria Math"/>
                          </a:rPr>
                          <m:t>𝑡𝑟𝑢𝑒</m:t>
                        </m:r>
                        <m:r>
                          <a:rPr lang="en-US" altLang="zh-CN" i="1">
                            <a:latin typeface="Cambria Math"/>
                          </a:rPr>
                          <m:t> </m:t>
                        </m:r>
                        <m:r>
                          <a:rPr lang="en-US" altLang="zh-CN" i="1">
                            <a:latin typeface="Cambria Math"/>
                          </a:rPr>
                          <m:t>𝑝𝑜𝑠𝑖𝑡𝑖𝑣𝑒𝑠</m:t>
                        </m:r>
                      </m:num>
                      <m:den>
                        <m:r>
                          <a:rPr lang="en-US" altLang="zh-CN" i="1">
                            <a:latin typeface="Cambria Math"/>
                          </a:rPr>
                          <m:t>𝑛𝑢𝑚𝑏𝑒𝑟</m:t>
                        </m:r>
                        <m:r>
                          <a:rPr lang="en-US" altLang="zh-CN" i="1">
                            <a:latin typeface="Cambria Math"/>
                          </a:rPr>
                          <m:t> </m:t>
                        </m:r>
                        <m:r>
                          <a:rPr lang="en-US" altLang="zh-CN" i="1">
                            <a:latin typeface="Cambria Math"/>
                          </a:rPr>
                          <m:t>𝑜𝑓</m:t>
                        </m:r>
                        <m:r>
                          <a:rPr lang="en-US" altLang="zh-CN" i="1">
                            <a:latin typeface="Cambria Math"/>
                          </a:rPr>
                          <m:t> </m:t>
                        </m:r>
                        <m:r>
                          <a:rPr lang="en-US" altLang="zh-CN" i="1">
                            <a:latin typeface="Cambria Math"/>
                          </a:rPr>
                          <m:t>𝑡𝑟𝑢𝑒</m:t>
                        </m:r>
                        <m:r>
                          <a:rPr lang="en-US" altLang="zh-CN" i="1">
                            <a:latin typeface="Cambria Math"/>
                          </a:rPr>
                          <m:t> </m:t>
                        </m:r>
                        <m:r>
                          <a:rPr lang="en-US" altLang="zh-CN" i="1">
                            <a:latin typeface="Cambria Math"/>
                          </a:rPr>
                          <m:t>𝑝𝑜𝑠𝑖𝑡𝑖𝑣𝑒𝑠</m:t>
                        </m:r>
                        <m:r>
                          <a:rPr lang="en-US" altLang="zh-CN" i="1">
                            <a:latin typeface="Cambria Math"/>
                          </a:rPr>
                          <m:t>+</m:t>
                        </m:r>
                        <m:r>
                          <a:rPr lang="en-US" altLang="zh-CN" i="1">
                            <a:latin typeface="Cambria Math"/>
                          </a:rPr>
                          <m:t>𝑡𝑟𝑢𝑒</m:t>
                        </m:r>
                        <m:r>
                          <a:rPr lang="en-US" altLang="zh-CN" i="1">
                            <a:latin typeface="Cambria Math"/>
                          </a:rPr>
                          <m:t> </m:t>
                        </m:r>
                        <m:r>
                          <a:rPr lang="en-US" altLang="zh-CN" i="1">
                            <a:latin typeface="Cambria Math"/>
                          </a:rPr>
                          <m:t>𝑛𝑒𝑔𝑎𝑡𝑖𝑣𝑒𝑠</m:t>
                        </m:r>
                      </m:den>
                    </m:f>
                  </m:oMath>
                </a14:m>
                <a:endParaRPr lang="en-US" altLang="zh-CN" dirty="0" smtClean="0"/>
              </a:p>
              <a:p>
                <a:pPr lvl="1"/>
                <a14:m>
                  <m:oMath xmlns:m="http://schemas.openxmlformats.org/officeDocument/2006/math">
                    <m:sSub>
                      <m:sSubPr>
                        <m:ctrlPr>
                          <a:rPr lang="zh-CN" altLang="zh-CN" i="1">
                            <a:latin typeface="Cambria Math"/>
                          </a:rPr>
                        </m:ctrlPr>
                      </m:sSubPr>
                      <m:e>
                        <m:r>
                          <a:rPr lang="en-US" altLang="zh-CN" i="1">
                            <a:latin typeface="Cambria Math"/>
                          </a:rPr>
                          <m:t>𝐹</m:t>
                        </m:r>
                      </m:e>
                      <m:sub>
                        <m:r>
                          <a:rPr lang="en-US" altLang="zh-CN" i="1">
                            <a:latin typeface="Cambria Math"/>
                          </a:rPr>
                          <m:t>𝛽</m:t>
                        </m:r>
                      </m:sub>
                    </m:sSub>
                    <m:r>
                      <a:rPr lang="en-US" altLang="zh-CN">
                        <a:latin typeface="Cambria Math"/>
                      </a:rPr>
                      <m:t>=</m:t>
                    </m:r>
                    <m:f>
                      <m:fPr>
                        <m:ctrlPr>
                          <a:rPr lang="zh-CN" altLang="zh-CN" i="1">
                            <a:latin typeface="Cambria Math"/>
                          </a:rPr>
                        </m:ctrlPr>
                      </m:fPr>
                      <m:num>
                        <m:d>
                          <m:dPr>
                            <m:ctrlPr>
                              <a:rPr lang="zh-CN" altLang="zh-CN" i="1">
                                <a:latin typeface="Cambria Math"/>
                              </a:rPr>
                            </m:ctrlPr>
                          </m:dPr>
                          <m:e>
                            <m:sSup>
                              <m:sSupPr>
                                <m:ctrlPr>
                                  <a:rPr lang="zh-CN" altLang="zh-CN" i="1">
                                    <a:latin typeface="Cambria Math"/>
                                  </a:rPr>
                                </m:ctrlPr>
                              </m:sSupPr>
                              <m:e>
                                <m:r>
                                  <a:rPr lang="en-US" altLang="zh-CN" i="1">
                                    <a:latin typeface="Cambria Math"/>
                                  </a:rPr>
                                  <m:t>𝛽</m:t>
                                </m:r>
                              </m:e>
                              <m:sup>
                                <m:r>
                                  <a:rPr lang="en-US" altLang="zh-CN">
                                    <a:latin typeface="Cambria Math"/>
                                  </a:rPr>
                                  <m:t>2</m:t>
                                </m:r>
                              </m:sup>
                            </m:sSup>
                            <m:r>
                              <a:rPr lang="en-US" altLang="zh-CN">
                                <a:latin typeface="Cambria Math"/>
                              </a:rPr>
                              <m:t>+1</m:t>
                            </m:r>
                          </m:e>
                        </m:d>
                        <m:r>
                          <a:rPr lang="en-US" altLang="zh-CN">
                            <a:latin typeface="Cambria Math"/>
                          </a:rPr>
                          <m:t>∙</m:t>
                        </m:r>
                        <m:r>
                          <a:rPr lang="en-US" altLang="zh-CN" i="1">
                            <a:latin typeface="Cambria Math"/>
                          </a:rPr>
                          <m:t>𝑃</m:t>
                        </m:r>
                        <m:r>
                          <a:rPr lang="en-US" altLang="zh-CN">
                            <a:latin typeface="Cambria Math"/>
                          </a:rPr>
                          <m:t>∙</m:t>
                        </m:r>
                        <m:r>
                          <a:rPr lang="en-US" altLang="zh-CN" i="1">
                            <a:latin typeface="Cambria Math"/>
                          </a:rPr>
                          <m:t>𝑅</m:t>
                        </m:r>
                      </m:num>
                      <m:den>
                        <m:sSup>
                          <m:sSupPr>
                            <m:ctrlPr>
                              <a:rPr lang="zh-CN" altLang="zh-CN" i="1">
                                <a:latin typeface="Cambria Math"/>
                              </a:rPr>
                            </m:ctrlPr>
                          </m:sSupPr>
                          <m:e>
                            <m:r>
                              <a:rPr lang="en-US" altLang="zh-CN" i="1">
                                <a:latin typeface="Cambria Math"/>
                              </a:rPr>
                              <m:t>𝛽</m:t>
                            </m:r>
                          </m:e>
                          <m:sup>
                            <m:r>
                              <a:rPr lang="en-US" altLang="zh-CN">
                                <a:latin typeface="Cambria Math"/>
                              </a:rPr>
                              <m:t>2</m:t>
                            </m:r>
                          </m:sup>
                        </m:sSup>
                        <m:r>
                          <a:rPr lang="en-US" altLang="zh-CN">
                            <a:latin typeface="Cambria Math"/>
                          </a:rPr>
                          <m:t>∙</m:t>
                        </m:r>
                        <m:r>
                          <a:rPr lang="en-US" altLang="zh-CN" i="1">
                            <a:latin typeface="Cambria Math"/>
                          </a:rPr>
                          <m:t>𝑃</m:t>
                        </m:r>
                        <m:r>
                          <a:rPr lang="en-US" altLang="zh-CN">
                            <a:latin typeface="Cambria Math"/>
                          </a:rPr>
                          <m:t>+</m:t>
                        </m:r>
                        <m:r>
                          <a:rPr lang="en-US" altLang="zh-CN" i="1">
                            <a:latin typeface="Cambria Math"/>
                          </a:rPr>
                          <m:t>𝑅</m:t>
                        </m:r>
                      </m:den>
                    </m:f>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0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1899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chor="ctr"/>
          <a:lstStyle/>
          <a:p>
            <a:r>
              <a:rPr lang="en-US" altLang="zh-CN" dirty="0" smtClean="0"/>
              <a:t>Introduction &amp; Motivation</a:t>
            </a:r>
          </a:p>
          <a:p>
            <a:r>
              <a:rPr lang="en-US" altLang="zh-CN" dirty="0" smtClean="0"/>
              <a:t>Proposed Method</a:t>
            </a:r>
          </a:p>
          <a:p>
            <a:r>
              <a:rPr lang="en-US" altLang="zh-CN" dirty="0"/>
              <a:t>Experiment </a:t>
            </a:r>
            <a:r>
              <a:rPr lang="en-US" altLang="zh-CN" dirty="0" smtClean="0"/>
              <a:t>&amp; Result Analysis</a:t>
            </a:r>
          </a:p>
          <a:p>
            <a:r>
              <a:rPr lang="en-US" altLang="zh-CN" dirty="0"/>
              <a:t>Conclusion</a:t>
            </a:r>
            <a:endParaRPr lang="zh-CN" altLang="en-US" dirty="0"/>
          </a:p>
        </p:txBody>
      </p:sp>
    </p:spTree>
    <p:extLst>
      <p:ext uri="{BB962C8B-B14F-4D97-AF65-F5344CB8AC3E}">
        <p14:creationId xmlns:p14="http://schemas.microsoft.com/office/powerpoint/2010/main" val="3254138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 &amp; Result Analysis </a:t>
            </a:r>
            <a:r>
              <a:rPr lang="en-US" altLang="zh-CN" dirty="0" smtClean="0"/>
              <a:t>(3)</a:t>
            </a:r>
            <a:endParaRPr lang="zh-CN" altLang="en-US" dirty="0"/>
          </a:p>
        </p:txBody>
      </p:sp>
      <p:sp>
        <p:nvSpPr>
          <p:cNvPr id="3" name="内容占位符 2"/>
          <p:cNvSpPr>
            <a:spLocks noGrp="1"/>
          </p:cNvSpPr>
          <p:nvPr>
            <p:ph idx="1"/>
          </p:nvPr>
        </p:nvSpPr>
        <p:spPr/>
        <p:txBody>
          <a:bodyPr/>
          <a:lstStyle/>
          <a:p>
            <a:r>
              <a:rPr lang="en-US" altLang="zh-CN" dirty="0"/>
              <a:t>The experimental results</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988840"/>
            <a:ext cx="734896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79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 &amp; Result Analysis </a:t>
            </a:r>
            <a:r>
              <a:rPr lang="en-US" altLang="zh-CN" dirty="0" smtClean="0"/>
              <a:t>(4)</a:t>
            </a:r>
            <a:endParaRPr lang="zh-CN" altLang="en-US" dirty="0"/>
          </a:p>
        </p:txBody>
      </p:sp>
      <p:sp>
        <p:nvSpPr>
          <p:cNvPr id="3" name="内容占位符 2"/>
          <p:cNvSpPr>
            <a:spLocks noGrp="1"/>
          </p:cNvSpPr>
          <p:nvPr>
            <p:ph idx="1"/>
          </p:nvPr>
        </p:nvSpPr>
        <p:spPr/>
        <p:txBody>
          <a:bodyPr/>
          <a:lstStyle/>
          <a:p>
            <a:r>
              <a:rPr lang="en-US" altLang="zh-CN" dirty="0"/>
              <a:t>The different type of </a:t>
            </a:r>
            <a:r>
              <a:rPr lang="en-US" altLang="zh-CN" dirty="0" smtClean="0"/>
              <a:t>NE</a:t>
            </a:r>
          </a:p>
          <a:p>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3"/>
            <a:ext cx="6408712" cy="260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3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Conclusion(1)</a:t>
            </a:r>
            <a:endParaRPr lang="zh-CN" altLang="en-US" dirty="0"/>
          </a:p>
        </p:txBody>
      </p:sp>
      <p:sp>
        <p:nvSpPr>
          <p:cNvPr id="3" name="内容占位符 2"/>
          <p:cNvSpPr>
            <a:spLocks noGrp="1"/>
          </p:cNvSpPr>
          <p:nvPr>
            <p:ph idx="1"/>
          </p:nvPr>
        </p:nvSpPr>
        <p:spPr/>
        <p:txBody>
          <a:bodyPr/>
          <a:lstStyle/>
          <a:p>
            <a:r>
              <a:rPr lang="en-US" altLang="zh-CN" dirty="0"/>
              <a:t>We propose a method </a:t>
            </a:r>
            <a:r>
              <a:rPr lang="en-US" altLang="zh-CN" dirty="0" smtClean="0"/>
              <a:t>extracting </a:t>
            </a:r>
            <a:r>
              <a:rPr lang="en-US" altLang="zh-CN" dirty="0"/>
              <a:t>NE translation </a:t>
            </a:r>
            <a:r>
              <a:rPr lang="en-US" altLang="zh-CN" dirty="0" smtClean="0"/>
              <a:t>equivalents.</a:t>
            </a:r>
          </a:p>
          <a:p>
            <a:pPr lvl="1"/>
            <a:r>
              <a:rPr lang="en-US" altLang="zh-CN" dirty="0"/>
              <a:t>R</a:t>
            </a:r>
            <a:r>
              <a:rPr lang="en-US" altLang="zh-CN" dirty="0" smtClean="0"/>
              <a:t>educe </a:t>
            </a:r>
            <a:r>
              <a:rPr lang="en-US" altLang="zh-CN" dirty="0"/>
              <a:t>the cost to build the </a:t>
            </a:r>
            <a:r>
              <a:rPr lang="en-US" altLang="zh-CN" dirty="0" smtClean="0"/>
              <a:t>corpus</a:t>
            </a:r>
          </a:p>
          <a:p>
            <a:pPr lvl="1"/>
            <a:r>
              <a:rPr lang="en-US" altLang="zh-CN" dirty="0" smtClean="0"/>
              <a:t>Based </a:t>
            </a:r>
            <a:r>
              <a:rPr lang="en-US" altLang="zh-CN" dirty="0"/>
              <a:t>on inductive </a:t>
            </a:r>
            <a:r>
              <a:rPr lang="en-US" altLang="zh-CN" dirty="0" smtClean="0"/>
              <a:t>learning</a:t>
            </a:r>
          </a:p>
          <a:p>
            <a:pPr lvl="1"/>
            <a:r>
              <a:rPr lang="en-US" altLang="zh-CN" dirty="0"/>
              <a:t>M</a:t>
            </a:r>
            <a:r>
              <a:rPr lang="en-US" altLang="zh-CN" dirty="0" smtClean="0"/>
              <a:t>inimal </a:t>
            </a:r>
            <a:r>
              <a:rPr lang="en-US" altLang="zh-CN" dirty="0"/>
              <a:t>additional </a:t>
            </a:r>
            <a:r>
              <a:rPr lang="en-US" altLang="zh-CN" dirty="0" smtClean="0"/>
              <a:t>knowledge</a:t>
            </a:r>
          </a:p>
        </p:txBody>
      </p:sp>
    </p:spTree>
    <p:extLst>
      <p:ext uri="{BB962C8B-B14F-4D97-AF65-F5344CB8AC3E}">
        <p14:creationId xmlns:p14="http://schemas.microsoft.com/office/powerpoint/2010/main" val="10960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Conclusion(2)</a:t>
            </a:r>
            <a:endParaRPr lang="zh-CN" altLang="en-US" dirty="0"/>
          </a:p>
        </p:txBody>
      </p:sp>
      <p:sp>
        <p:nvSpPr>
          <p:cNvPr id="3" name="内容占位符 2"/>
          <p:cNvSpPr>
            <a:spLocks noGrp="1"/>
          </p:cNvSpPr>
          <p:nvPr>
            <p:ph idx="1"/>
          </p:nvPr>
        </p:nvSpPr>
        <p:spPr/>
        <p:txBody>
          <a:bodyPr/>
          <a:lstStyle/>
          <a:p>
            <a:r>
              <a:rPr lang="en-US" altLang="zh-CN" dirty="0"/>
              <a:t>Pure </a:t>
            </a:r>
            <a:r>
              <a:rPr lang="en-US" altLang="zh-CN" dirty="0" smtClean="0"/>
              <a:t>kana Named Entity </a:t>
            </a:r>
            <a:r>
              <a:rPr lang="en-US" altLang="zh-CN" dirty="0"/>
              <a:t>may can not extract partial translation rules.</a:t>
            </a:r>
          </a:p>
          <a:p>
            <a:pPr lvl="1"/>
            <a:r>
              <a:rPr lang="ja-JP" altLang="en-US" dirty="0"/>
              <a:t>コーネリアス</a:t>
            </a:r>
            <a:r>
              <a:rPr lang="en-US" altLang="ja-JP" dirty="0"/>
              <a:t>(</a:t>
            </a:r>
            <a:r>
              <a:rPr lang="ja-JP" altLang="en-US" dirty="0"/>
              <a:t>小山田圭吾</a:t>
            </a:r>
            <a:r>
              <a:rPr lang="en-US" altLang="ja-JP" dirty="0"/>
              <a:t>)</a:t>
            </a:r>
          </a:p>
          <a:p>
            <a:r>
              <a:rPr lang="en-US" altLang="zh-CN" dirty="0"/>
              <a:t>Time </a:t>
            </a:r>
            <a:r>
              <a:rPr lang="en-US" altLang="zh-CN" dirty="0" smtClean="0"/>
              <a:t>complexity</a:t>
            </a:r>
          </a:p>
          <a:p>
            <a:pPr lvl="1"/>
            <a:r>
              <a:rPr lang="en-US" altLang="zh-CN" dirty="0" smtClean="0"/>
              <a:t>rapidly </a:t>
            </a:r>
            <a:r>
              <a:rPr lang="en-US" altLang="zh-CN" dirty="0"/>
              <a:t>increase </a:t>
            </a:r>
            <a:r>
              <a:rPr lang="en-US" altLang="zh-CN" dirty="0" smtClean="0"/>
              <a:t>with </a:t>
            </a:r>
            <a:r>
              <a:rPr lang="en-US" altLang="zh-CN" dirty="0"/>
              <a:t>the </a:t>
            </a:r>
            <a:r>
              <a:rPr lang="en-US" altLang="zh-CN" dirty="0" smtClean="0"/>
              <a:t>increasing </a:t>
            </a:r>
            <a:r>
              <a:rPr lang="en-US" altLang="zh-CN" dirty="0"/>
              <a:t>NE </a:t>
            </a:r>
            <a:r>
              <a:rPr lang="en-US" altLang="zh-CN" dirty="0" smtClean="0"/>
              <a:t>list.</a:t>
            </a:r>
            <a:endParaRPr lang="zh-CN" altLang="en-US" dirty="0"/>
          </a:p>
        </p:txBody>
      </p:sp>
    </p:spTree>
    <p:extLst>
      <p:ext uri="{BB962C8B-B14F-4D97-AF65-F5344CB8AC3E}">
        <p14:creationId xmlns:p14="http://schemas.microsoft.com/office/powerpoint/2010/main" val="2985868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944813"/>
            <a:ext cx="7772400" cy="1470025"/>
          </a:xfrm>
        </p:spPr>
        <p:txBody>
          <a:bodyPr/>
          <a:lstStyle/>
          <a:p>
            <a:pPr algn="ctr" eaLnBrk="1" hangingPunct="1"/>
            <a:r>
              <a:rPr lang="en-US" altLang="zh-CN" i="1" smtClean="0">
                <a:latin typeface="Times New Roman" pitchFamily="18" charset="0"/>
                <a:cs typeface="Times New Roman" pitchFamily="18" charset="0"/>
              </a:rPr>
              <a:t>Thanks</a:t>
            </a:r>
            <a:r>
              <a:rPr lang="en-US" altLang="zh-CN" smtClean="0">
                <a:latin typeface="Times New Roman" pitchFamily="18" charset="0"/>
                <a:cs typeface="Times New Roman" pitchFamily="18" charset="0"/>
              </a:rPr>
              <a:t>!</a:t>
            </a:r>
            <a:br>
              <a:rPr lang="en-US" altLang="zh-CN" smtClean="0">
                <a:latin typeface="Times New Roman" pitchFamily="18" charset="0"/>
                <a:cs typeface="Times New Roman" pitchFamily="18" charset="0"/>
              </a:rPr>
            </a:br>
            <a:r>
              <a:rPr lang="en-US" altLang="zh-CN" i="1" smtClean="0">
                <a:latin typeface="Times New Roman" pitchFamily="18" charset="0"/>
                <a:cs typeface="Times New Roman" pitchFamily="18" charset="0"/>
              </a:rPr>
              <a:t/>
            </a:r>
            <a:br>
              <a:rPr lang="en-US" altLang="zh-CN" i="1" smtClean="0">
                <a:latin typeface="Times New Roman" pitchFamily="18" charset="0"/>
                <a:cs typeface="Times New Roman" pitchFamily="18" charset="0"/>
              </a:rPr>
            </a:br>
            <a:r>
              <a:rPr lang="en-US" altLang="zh-CN" i="1" smtClean="0">
                <a:latin typeface="Times New Roman" pitchFamily="18" charset="0"/>
                <a:cs typeface="Times New Roman" pitchFamily="18" charset="0"/>
              </a:rPr>
              <a:t>Q&amp;A</a:t>
            </a:r>
            <a:endParaRPr lang="zh-CN" altLang="en-US" i="1" smtClean="0">
              <a:latin typeface="Times New Roman" pitchFamily="18" charset="0"/>
              <a:cs typeface="Times New Roman" pitchFamily="18" charset="0"/>
            </a:endParaRPr>
          </a:p>
        </p:txBody>
      </p:sp>
    </p:spTree>
    <p:extLst>
      <p:ext uri="{BB962C8B-B14F-4D97-AF65-F5344CB8AC3E}">
        <p14:creationId xmlns:p14="http://schemas.microsoft.com/office/powerpoint/2010/main" val="4210625401"/>
      </p:ext>
    </p:extLst>
  </p:cSld>
  <p:clrMapOvr>
    <a:masterClrMapping/>
  </p:clrMapOvr>
  <p:transition spd="slow" advTm="1332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 (1)</a:t>
            </a:r>
            <a:endParaRPr lang="zh-CN" altLang="en-US" dirty="0"/>
          </a:p>
        </p:txBody>
      </p:sp>
      <p:sp>
        <p:nvSpPr>
          <p:cNvPr id="3" name="内容占位符 2"/>
          <p:cNvSpPr>
            <a:spLocks noGrp="1"/>
          </p:cNvSpPr>
          <p:nvPr>
            <p:ph idx="1"/>
          </p:nvPr>
        </p:nvSpPr>
        <p:spPr/>
        <p:txBody>
          <a:bodyPr/>
          <a:lstStyle/>
          <a:p>
            <a:r>
              <a:rPr lang="en-US" altLang="zh-CN" dirty="0"/>
              <a:t>Named Entity research is a basic task of natural language </a:t>
            </a:r>
            <a:r>
              <a:rPr lang="en-US" altLang="zh-CN" dirty="0" smtClean="0"/>
              <a:t>processing</a:t>
            </a:r>
            <a:r>
              <a:rPr lang="en-US" altLang="zh-CN" dirty="0"/>
              <a:t>;</a:t>
            </a:r>
            <a:endParaRPr lang="en-US" altLang="zh-CN" dirty="0" smtClean="0"/>
          </a:p>
          <a:p>
            <a:r>
              <a:rPr lang="en-US" altLang="zh-CN" dirty="0" smtClean="0"/>
              <a:t>Multilingual information increase rapidly;</a:t>
            </a:r>
          </a:p>
          <a:p>
            <a:r>
              <a:rPr lang="en-US" altLang="zh-CN" dirty="0" smtClean="0"/>
              <a:t>NE translation </a:t>
            </a:r>
            <a:r>
              <a:rPr lang="en-US" altLang="zh-CN" dirty="0"/>
              <a:t>equivalents </a:t>
            </a:r>
            <a:r>
              <a:rPr lang="en-US" altLang="zh-CN" dirty="0" smtClean="0"/>
              <a:t>has important </a:t>
            </a:r>
            <a:r>
              <a:rPr lang="en-US" altLang="zh-CN" dirty="0"/>
              <a:t>significance for multilingual information </a:t>
            </a:r>
            <a:r>
              <a:rPr lang="en-US" altLang="zh-CN" dirty="0" smtClean="0"/>
              <a:t>processing.</a:t>
            </a:r>
          </a:p>
          <a:p>
            <a:pPr lvl="1"/>
            <a:r>
              <a:rPr lang="en-US" altLang="zh-CN" dirty="0" smtClean="0"/>
              <a:t>Such as automatic </a:t>
            </a:r>
            <a:r>
              <a:rPr lang="en-US" altLang="zh-CN" dirty="0"/>
              <a:t>summarization, machine translation, cross-language information retrieval </a:t>
            </a:r>
            <a:r>
              <a:rPr lang="en-US" altLang="zh-CN" dirty="0" smtClean="0"/>
              <a:t>and etc..</a:t>
            </a:r>
            <a:endParaRPr lang="zh-CN" altLang="en-US" dirty="0"/>
          </a:p>
        </p:txBody>
      </p:sp>
    </p:spTree>
    <p:extLst>
      <p:ext uri="{BB962C8B-B14F-4D97-AF65-F5344CB8AC3E}">
        <p14:creationId xmlns:p14="http://schemas.microsoft.com/office/powerpoint/2010/main" val="116733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 (2</a:t>
            </a:r>
            <a:r>
              <a:rPr lang="en-US" altLang="zh-CN" dirty="0"/>
              <a:t>)</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dirty="0" smtClean="0"/>
              <a:t>From </a:t>
            </a:r>
            <a:r>
              <a:rPr lang="en-US" altLang="zh-CN" dirty="0"/>
              <a:t>the parallel </a:t>
            </a:r>
            <a:r>
              <a:rPr lang="en-US" altLang="zh-CN" dirty="0" smtClean="0"/>
              <a:t>corpus</a:t>
            </a:r>
          </a:p>
          <a:p>
            <a:pPr lvl="1"/>
            <a:r>
              <a:rPr lang="en-US" altLang="zh-CN" dirty="0" smtClean="0"/>
              <a:t>Relevant </a:t>
            </a:r>
            <a:r>
              <a:rPr lang="en-US" altLang="zh-CN" dirty="0"/>
              <a:t>language resources are </a:t>
            </a:r>
            <a:r>
              <a:rPr lang="en-US" altLang="zh-CN" dirty="0" smtClean="0"/>
              <a:t>rare.</a:t>
            </a:r>
          </a:p>
          <a:p>
            <a:pPr lvl="1"/>
            <a:r>
              <a:rPr lang="en-US" altLang="zh-CN" dirty="0" smtClean="0"/>
              <a:t>The </a:t>
            </a:r>
            <a:r>
              <a:rPr lang="en-US" altLang="zh-CN" dirty="0"/>
              <a:t>parallel corpus acquisition is not a simple task</a:t>
            </a:r>
            <a:r>
              <a:rPr lang="en-US" altLang="zh-CN" dirty="0" smtClean="0"/>
              <a:t>.</a:t>
            </a:r>
          </a:p>
          <a:p>
            <a:r>
              <a:rPr lang="en-US" altLang="zh-CN" dirty="0" smtClean="0"/>
              <a:t>From comparable corpus</a:t>
            </a:r>
          </a:p>
          <a:p>
            <a:pPr lvl="1"/>
            <a:r>
              <a:rPr lang="en-US" altLang="zh-CN" dirty="0"/>
              <a:t>A</a:t>
            </a:r>
            <a:r>
              <a:rPr lang="en-US" altLang="zh-CN" dirty="0" smtClean="0"/>
              <a:t>void </a:t>
            </a:r>
            <a:r>
              <a:rPr lang="en-US" altLang="zh-CN" dirty="0"/>
              <a:t>the huge cost to obtain parallel </a:t>
            </a:r>
            <a:r>
              <a:rPr lang="en-US" altLang="zh-CN" dirty="0" smtClean="0"/>
              <a:t>corpus.</a:t>
            </a:r>
          </a:p>
          <a:p>
            <a:pPr lvl="1"/>
            <a:r>
              <a:rPr lang="en-US" altLang="zh-CN" dirty="0" smtClean="0"/>
              <a:t>Lower accuracy.</a:t>
            </a:r>
          </a:p>
          <a:p>
            <a:r>
              <a:rPr lang="en-US" altLang="zh-CN" dirty="0"/>
              <a:t>F</a:t>
            </a:r>
            <a:r>
              <a:rPr lang="en-US" altLang="zh-CN" dirty="0" smtClean="0"/>
              <a:t>eature </a:t>
            </a:r>
          </a:p>
          <a:p>
            <a:pPr lvl="1"/>
            <a:r>
              <a:rPr lang="en-US" altLang="zh-CN" dirty="0"/>
              <a:t>T</a:t>
            </a:r>
            <a:r>
              <a:rPr lang="en-US" altLang="zh-CN" dirty="0" smtClean="0"/>
              <a:t>heir phonetic feature.</a:t>
            </a:r>
          </a:p>
          <a:p>
            <a:pPr lvl="1"/>
            <a:r>
              <a:rPr lang="en-US" altLang="zh-CN" dirty="0"/>
              <a:t>Entity c</a:t>
            </a:r>
            <a:r>
              <a:rPr lang="en-US" altLang="zh-CN" dirty="0" smtClean="0"/>
              <a:t>ontext.</a:t>
            </a:r>
          </a:p>
          <a:p>
            <a:pPr lvl="1"/>
            <a:r>
              <a:rPr lang="en-US" altLang="zh-CN" dirty="0"/>
              <a:t>Relationships between an NE </a:t>
            </a:r>
            <a:r>
              <a:rPr lang="en-US" altLang="zh-CN" dirty="0" smtClean="0"/>
              <a:t>pair</a:t>
            </a:r>
            <a:r>
              <a:rPr lang="en-US" altLang="zh-CN" dirty="0"/>
              <a:t>.</a:t>
            </a:r>
            <a:endParaRPr lang="en-US" altLang="zh-CN" dirty="0" smtClean="0"/>
          </a:p>
          <a:p>
            <a:pPr lvl="1"/>
            <a:endParaRPr lang="en-US" altLang="zh-CN" dirty="0" smtClean="0"/>
          </a:p>
        </p:txBody>
      </p:sp>
    </p:spTree>
    <p:extLst>
      <p:ext uri="{BB962C8B-B14F-4D97-AF65-F5344CB8AC3E}">
        <p14:creationId xmlns:p14="http://schemas.microsoft.com/office/powerpoint/2010/main" val="1642262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br>
              <a:rPr lang="en-US" altLang="zh-CN" dirty="0"/>
            </a:br>
            <a:endParaRPr lang="zh-CN" altLang="en-US" dirty="0"/>
          </a:p>
        </p:txBody>
      </p:sp>
      <p:sp>
        <p:nvSpPr>
          <p:cNvPr id="3" name="内容占位符 2"/>
          <p:cNvSpPr>
            <a:spLocks noGrp="1"/>
          </p:cNvSpPr>
          <p:nvPr>
            <p:ph idx="1"/>
          </p:nvPr>
        </p:nvSpPr>
        <p:spPr/>
        <p:txBody>
          <a:bodyPr anchor="ctr"/>
          <a:lstStyle/>
          <a:p>
            <a:r>
              <a:rPr lang="en-US" altLang="zh-CN" dirty="0"/>
              <a:t>T</a:t>
            </a:r>
            <a:r>
              <a:rPr lang="en-US" altLang="zh-CN" dirty="0" smtClean="0"/>
              <a:t>he</a:t>
            </a:r>
            <a:r>
              <a:rPr lang="en-US" altLang="zh-CN" dirty="0"/>
              <a:t> Chinese and Japanese bilingual resources are very few</a:t>
            </a:r>
            <a:r>
              <a:rPr lang="en-US" altLang="zh-CN" dirty="0" smtClean="0"/>
              <a:t>.</a:t>
            </a:r>
          </a:p>
          <a:p>
            <a:pPr lvl="1"/>
            <a:r>
              <a:rPr lang="en-US" altLang="zh-CN" dirty="0"/>
              <a:t>Difficult to obtain bilingual </a:t>
            </a:r>
            <a:r>
              <a:rPr lang="en-US" altLang="zh-CN" dirty="0" smtClean="0"/>
              <a:t>corpus</a:t>
            </a:r>
            <a:r>
              <a:rPr lang="en-US" altLang="zh-CN" dirty="0"/>
              <a:t>.</a:t>
            </a:r>
            <a:endParaRPr lang="en-US" altLang="zh-CN" dirty="0" smtClean="0"/>
          </a:p>
          <a:p>
            <a:r>
              <a:rPr lang="en-US" altLang="zh-CN" dirty="0"/>
              <a:t>Japanese Kanji comes from ancient Chinese</a:t>
            </a:r>
            <a:r>
              <a:rPr lang="en-US" altLang="zh-CN" dirty="0" smtClean="0"/>
              <a:t>.</a:t>
            </a:r>
          </a:p>
          <a:p>
            <a:pPr lvl="1"/>
            <a:r>
              <a:rPr lang="en-US" altLang="zh-CN" dirty="0" smtClean="0"/>
              <a:t>Japanese </a:t>
            </a:r>
            <a:r>
              <a:rPr lang="en-US" altLang="zh-CN" dirty="0"/>
              <a:t>Kanji and Chinese </a:t>
            </a:r>
            <a:r>
              <a:rPr lang="en-US" altLang="zh-CN" dirty="0" err="1"/>
              <a:t>Hanzi</a:t>
            </a:r>
            <a:r>
              <a:rPr lang="en-US" altLang="zh-CN" dirty="0"/>
              <a:t> are Potentially important </a:t>
            </a:r>
            <a:r>
              <a:rPr lang="en-US" altLang="zh-CN" dirty="0" smtClean="0"/>
              <a:t>information.</a:t>
            </a:r>
          </a:p>
        </p:txBody>
      </p:sp>
    </p:spTree>
    <p:extLst>
      <p:ext uri="{BB962C8B-B14F-4D97-AF65-F5344CB8AC3E}">
        <p14:creationId xmlns:p14="http://schemas.microsoft.com/office/powerpoint/2010/main" val="74125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Proposed </a:t>
            </a:r>
            <a:r>
              <a:rPr lang="en-US" altLang="zh-CN" dirty="0"/>
              <a:t>Method</a:t>
            </a:r>
            <a:br>
              <a:rPr lang="en-US" altLang="zh-CN" dirty="0"/>
            </a:b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632499104"/>
              </p:ext>
            </p:extLst>
          </p:nvPr>
        </p:nvGraphicFramePr>
        <p:xfrm>
          <a:off x="1601670" y="980728"/>
          <a:ext cx="6066674" cy="5622354"/>
        </p:xfrm>
        <a:graphic>
          <a:graphicData uri="http://schemas.openxmlformats.org/presentationml/2006/ole">
            <mc:AlternateContent xmlns:mc="http://schemas.openxmlformats.org/markup-compatibility/2006">
              <mc:Choice xmlns:v="urn:schemas-microsoft-com:vml" Requires="v">
                <p:oleObj spid="_x0000_s1071" name="Visio" r:id="rId4" imgW="3900646" imgH="3626288" progId="Visio.Drawing.11">
                  <p:embed/>
                </p:oleObj>
              </mc:Choice>
              <mc:Fallback>
                <p:oleObj name="Visio" r:id="rId4" imgW="3900646" imgH="3626288" progId="Visio.Drawing.11">
                  <p:embed/>
                  <p:pic>
                    <p:nvPicPr>
                      <p:cNvPr id="0" name="Object 1"/>
                      <p:cNvPicPr>
                        <a:picLocks noChangeAspect="1" noChangeArrowheads="1"/>
                      </p:cNvPicPr>
                      <p:nvPr/>
                    </p:nvPicPr>
                    <p:blipFill>
                      <a:blip r:embed="rId5"/>
                      <a:srcRect/>
                      <a:stretch>
                        <a:fillRect/>
                      </a:stretch>
                    </p:blipFill>
                    <p:spPr bwMode="auto">
                      <a:xfrm>
                        <a:off x="1601670" y="980728"/>
                        <a:ext cx="6066674" cy="5622354"/>
                      </a:xfrm>
                      <a:prstGeom prst="rect">
                        <a:avLst/>
                      </a:prstGeom>
                      <a:noFill/>
                    </p:spPr>
                  </p:pic>
                </p:oleObj>
              </mc:Fallback>
            </mc:AlternateContent>
          </a:graphicData>
        </a:graphic>
      </p:graphicFrame>
      <p:sp>
        <p:nvSpPr>
          <p:cNvPr id="6" name="矩形 5"/>
          <p:cNvSpPr/>
          <p:nvPr/>
        </p:nvSpPr>
        <p:spPr bwMode="auto">
          <a:xfrm>
            <a:off x="7360067" y="2260973"/>
            <a:ext cx="832577" cy="463846"/>
          </a:xfrm>
          <a:prstGeom prst="rect">
            <a:avLst/>
          </a:prstGeom>
          <a:solidFill>
            <a:srgbClr val="DDDDDD"/>
          </a:solid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Arial" charset="0"/>
                <a:ea typeface="黑体" pitchFamily="2" charset="-122"/>
              </a:rPr>
              <a:t>NER</a:t>
            </a:r>
            <a:endParaRPr kumimoji="0" lang="zh-CN" altLang="en-US" sz="2400" b="0" i="0" u="none" strike="noStrike" cap="none" normalizeH="0" baseline="0" dirty="0" smtClean="0">
              <a:ln>
                <a:noFill/>
              </a:ln>
              <a:solidFill>
                <a:schemeClr val="tx1"/>
              </a:solidFill>
              <a:effectLst/>
              <a:latin typeface="Arial" charset="0"/>
              <a:ea typeface="黑体" pitchFamily="2" charset="-122"/>
            </a:endParaRPr>
          </a:p>
        </p:txBody>
      </p:sp>
      <p:cxnSp>
        <p:nvCxnSpPr>
          <p:cNvPr id="8" name="直接箭头连接符 7"/>
          <p:cNvCxnSpPr>
            <a:stCxn id="6" idx="1"/>
          </p:cNvCxnSpPr>
          <p:nvPr/>
        </p:nvCxnSpPr>
        <p:spPr bwMode="auto">
          <a:xfrm flipH="1">
            <a:off x="6588224" y="2492896"/>
            <a:ext cx="771843" cy="0"/>
          </a:xfrm>
          <a:prstGeom prst="straightConnector1">
            <a:avLst/>
          </a:prstGeom>
          <a:solidFill>
            <a:srgbClr val="DDDDDD"/>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2391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Monolingual NER</a:t>
            </a:r>
            <a:endParaRPr lang="zh-CN" altLang="en-US" dirty="0"/>
          </a:p>
        </p:txBody>
      </p:sp>
      <p:sp>
        <p:nvSpPr>
          <p:cNvPr id="3" name="内容占位符 2"/>
          <p:cNvSpPr>
            <a:spLocks noGrp="1"/>
          </p:cNvSpPr>
          <p:nvPr>
            <p:ph idx="1"/>
          </p:nvPr>
        </p:nvSpPr>
        <p:spPr/>
        <p:txBody>
          <a:bodyPr/>
          <a:lstStyle/>
          <a:p>
            <a:r>
              <a:rPr lang="en-US" altLang="zh-CN" dirty="0"/>
              <a:t>Statistical machine </a:t>
            </a:r>
            <a:r>
              <a:rPr lang="en-US" altLang="zh-CN" dirty="0" smtClean="0"/>
              <a:t>learning methods</a:t>
            </a:r>
          </a:p>
          <a:p>
            <a:pPr lvl="1"/>
            <a:r>
              <a:rPr lang="en-US" altLang="zh-CN" dirty="0" smtClean="0"/>
              <a:t>Does </a:t>
            </a:r>
            <a:r>
              <a:rPr lang="en-US" altLang="zh-CN" dirty="0"/>
              <a:t>not require extensive  linguistics  </a:t>
            </a:r>
            <a:r>
              <a:rPr lang="en-US" altLang="zh-CN" dirty="0" smtClean="0"/>
              <a:t>knowledge.</a:t>
            </a:r>
          </a:p>
          <a:p>
            <a:pPr lvl="1"/>
            <a:r>
              <a:rPr lang="en-US" altLang="zh-CN" dirty="0"/>
              <a:t>Easy to migrate  to  new </a:t>
            </a:r>
            <a:r>
              <a:rPr lang="en-US" altLang="zh-CN" dirty="0" smtClean="0"/>
              <a:t>areas.</a:t>
            </a:r>
            <a:endParaRPr lang="en-US" altLang="zh-CN" dirty="0"/>
          </a:p>
          <a:p>
            <a:pPr lvl="1"/>
            <a:r>
              <a:rPr lang="en-US" altLang="zh-CN" dirty="0" smtClean="0"/>
              <a:t>Main methods: HMM, </a:t>
            </a:r>
            <a:r>
              <a:rPr lang="en-US" altLang="zh-CN" dirty="0"/>
              <a:t>Maximum </a:t>
            </a:r>
            <a:r>
              <a:rPr lang="en-US" altLang="zh-CN" dirty="0" smtClean="0"/>
              <a:t>Entropy, SVM, </a:t>
            </a:r>
            <a:r>
              <a:rPr lang="en-US" altLang="zh-CN" dirty="0"/>
              <a:t>Conditional Random Fields (CRF) and etc</a:t>
            </a:r>
            <a:r>
              <a:rPr lang="en-US" altLang="zh-CN" dirty="0" smtClean="0"/>
              <a:t>..</a:t>
            </a:r>
          </a:p>
          <a:p>
            <a:r>
              <a:rPr lang="en-US" altLang="zh-CN" dirty="0" smtClean="0"/>
              <a:t>Conditional </a:t>
            </a:r>
            <a:r>
              <a:rPr lang="en-US" altLang="zh-CN" dirty="0"/>
              <a:t>Random Fields (CRF) </a:t>
            </a:r>
            <a:endParaRPr lang="en-US" altLang="zh-CN" dirty="0" smtClean="0"/>
          </a:p>
          <a:p>
            <a:pPr lvl="1"/>
            <a:r>
              <a:rPr lang="en-US" altLang="zh-CN" dirty="0" smtClean="0"/>
              <a:t>flexible </a:t>
            </a:r>
            <a:r>
              <a:rPr lang="en-US" altLang="zh-CN" dirty="0"/>
              <a:t>feature and global optimal annotation </a:t>
            </a:r>
            <a:r>
              <a:rPr lang="en-US" altLang="zh-CN" dirty="0" smtClean="0"/>
              <a:t>framework</a:t>
            </a:r>
          </a:p>
          <a:p>
            <a:pPr lvl="1"/>
            <a:r>
              <a:rPr lang="en-US" altLang="zh-CN" dirty="0"/>
              <a:t>slow convergence and long training time</a:t>
            </a:r>
            <a:endParaRPr lang="zh-CN" altLang="en-US" dirty="0"/>
          </a:p>
        </p:txBody>
      </p:sp>
    </p:spTree>
    <p:extLst>
      <p:ext uri="{BB962C8B-B14F-4D97-AF65-F5344CB8AC3E}">
        <p14:creationId xmlns:p14="http://schemas.microsoft.com/office/powerpoint/2010/main" val="270863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Proposed </a:t>
            </a:r>
            <a:r>
              <a:rPr lang="en-US" altLang="zh-CN" dirty="0"/>
              <a:t>Method</a:t>
            </a:r>
            <a:br>
              <a:rPr lang="en-US" altLang="zh-CN" dirty="0"/>
            </a:b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133711622"/>
              </p:ext>
            </p:extLst>
          </p:nvPr>
        </p:nvGraphicFramePr>
        <p:xfrm>
          <a:off x="1601670" y="980728"/>
          <a:ext cx="6066674" cy="5622354"/>
        </p:xfrm>
        <a:graphic>
          <a:graphicData uri="http://schemas.openxmlformats.org/presentationml/2006/ole">
            <mc:AlternateContent xmlns:mc="http://schemas.openxmlformats.org/markup-compatibility/2006">
              <mc:Choice xmlns:v="urn:schemas-microsoft-com:vml" Requires="v">
                <p:oleObj spid="_x0000_s2074" name="Visio" r:id="rId4" imgW="3900646" imgH="3626288" progId="Visio.Drawing.11">
                  <p:embed/>
                </p:oleObj>
              </mc:Choice>
              <mc:Fallback>
                <p:oleObj name="Visio" r:id="rId4" imgW="3900646" imgH="3626288" progId="Visio.Drawing.11">
                  <p:embed/>
                  <p:pic>
                    <p:nvPicPr>
                      <p:cNvPr id="0" name=""/>
                      <p:cNvPicPr>
                        <a:picLocks noChangeAspect="1" noChangeArrowheads="1"/>
                      </p:cNvPicPr>
                      <p:nvPr/>
                    </p:nvPicPr>
                    <p:blipFill>
                      <a:blip r:embed="rId5"/>
                      <a:srcRect/>
                      <a:stretch>
                        <a:fillRect/>
                      </a:stretch>
                    </p:blipFill>
                    <p:spPr bwMode="auto">
                      <a:xfrm>
                        <a:off x="1601670" y="980728"/>
                        <a:ext cx="6066674" cy="5622354"/>
                      </a:xfrm>
                      <a:prstGeom prst="rect">
                        <a:avLst/>
                      </a:prstGeom>
                      <a:noFill/>
                    </p:spPr>
                  </p:pic>
                </p:oleObj>
              </mc:Fallback>
            </mc:AlternateContent>
          </a:graphicData>
        </a:graphic>
      </p:graphicFrame>
    </p:spTree>
    <p:extLst>
      <p:ext uri="{BB962C8B-B14F-4D97-AF65-F5344CB8AC3E}">
        <p14:creationId xmlns:p14="http://schemas.microsoft.com/office/powerpoint/2010/main" val="265294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Kanji Comparison Table</a:t>
            </a:r>
            <a:endParaRPr lang="zh-CN" altLang="en-US" dirty="0"/>
          </a:p>
        </p:txBody>
      </p:sp>
      <p:sp>
        <p:nvSpPr>
          <p:cNvPr id="3" name="内容占位符 2"/>
          <p:cNvSpPr>
            <a:spLocks noGrp="1"/>
          </p:cNvSpPr>
          <p:nvPr>
            <p:ph idx="1"/>
          </p:nvPr>
        </p:nvSpPr>
        <p:spPr/>
        <p:txBody>
          <a:bodyPr/>
          <a:lstStyle/>
          <a:p>
            <a:r>
              <a:rPr lang="en-US" altLang="zh-CN" dirty="0"/>
              <a:t>U</a:t>
            </a:r>
            <a:r>
              <a:rPr lang="en-US" altLang="zh-CN" dirty="0" smtClean="0"/>
              <a:t>se </a:t>
            </a:r>
            <a:r>
              <a:rPr lang="en-US" altLang="zh-CN" dirty="0"/>
              <a:t>open source resources to build Japanese kanji, Traditional Chinese, Simplified Chinese </a:t>
            </a:r>
            <a:r>
              <a:rPr lang="en-US" altLang="zh-CN" dirty="0" err="1"/>
              <a:t>Hanzi</a:t>
            </a:r>
            <a:r>
              <a:rPr lang="en-US" altLang="zh-CN" dirty="0"/>
              <a:t> table</a:t>
            </a:r>
            <a:r>
              <a:rPr lang="en-US" altLang="zh-CN" dirty="0" smtClean="0"/>
              <a:t>.</a:t>
            </a:r>
          </a:p>
          <a:p>
            <a:endParaRPr lang="en-US" altLang="zh-CN" dirty="0"/>
          </a:p>
          <a:p>
            <a:endParaRPr lang="en-US" altLang="zh-CN" dirty="0" smtClean="0"/>
          </a:p>
          <a:p>
            <a:r>
              <a:rPr lang="en-US" altLang="zh-CN" dirty="0" err="1"/>
              <a:t>Hanzi</a:t>
            </a:r>
            <a:r>
              <a:rPr lang="en-US" altLang="zh-CN" dirty="0"/>
              <a:t> converter standard conversion </a:t>
            </a:r>
            <a:r>
              <a:rPr lang="en-US" altLang="zh-CN" dirty="0" smtClean="0"/>
              <a:t>table</a:t>
            </a:r>
          </a:p>
          <a:p>
            <a:endParaRPr lang="en-US" altLang="zh-CN" dirty="0" smtClean="0"/>
          </a:p>
          <a:p>
            <a:endParaRPr lang="zh-CN" alt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5" y="2708920"/>
            <a:ext cx="827678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4653136"/>
            <a:ext cx="815461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16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1623</TotalTime>
  <Words>1650</Words>
  <Application>Microsoft Office PowerPoint</Application>
  <PresentationFormat>全屏显示(4:3)</PresentationFormat>
  <Paragraphs>179</Paragraphs>
  <Slides>24</Slides>
  <Notes>24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1_自定义设计方案</vt:lpstr>
      <vt:lpstr>Visio</vt:lpstr>
      <vt:lpstr>A Method to Construct Chinese-Japanese Named Entity Translation Equivalents Using Monolingual Corpora</vt:lpstr>
      <vt:lpstr>Outline</vt:lpstr>
      <vt:lpstr>Introduction (1)</vt:lpstr>
      <vt:lpstr>Introduction (2) </vt:lpstr>
      <vt:lpstr>Motivation </vt:lpstr>
      <vt:lpstr>The Proposed Method </vt:lpstr>
      <vt:lpstr>Monolingual NER</vt:lpstr>
      <vt:lpstr>The Proposed Method </vt:lpstr>
      <vt:lpstr>Kanji Comparison Table</vt:lpstr>
      <vt:lpstr>The Proposed Method </vt:lpstr>
      <vt:lpstr>Inductive Learning (1)</vt:lpstr>
      <vt:lpstr>Inductive Learning (2)</vt:lpstr>
      <vt:lpstr>Algorithm: Inductive Learning</vt:lpstr>
      <vt:lpstr>The Proposed Method </vt:lpstr>
      <vt:lpstr>Examples Selection (1)</vt:lpstr>
      <vt:lpstr>Examples Selection (2)</vt:lpstr>
      <vt:lpstr>Examples Selection (3)</vt:lpstr>
      <vt:lpstr>Experiment &amp; Result Analysis (1)</vt:lpstr>
      <vt:lpstr>Experiment &amp; Result Analysis (2)</vt:lpstr>
      <vt:lpstr>Experiment &amp; Result Analysis (3)</vt:lpstr>
      <vt:lpstr>Experiment &amp; Result Analysis (4)</vt:lpstr>
      <vt:lpstr>Conclusion(1)</vt:lpstr>
      <vt:lpstr>Conclusion(2)</vt:lpstr>
      <vt:lpstr>Thanks!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Method to Construct Chinese-Japanese Named Entity Translation Equivalents Using Monolingual Corpora</dc:title>
  <dc:creator>rk</dc:creator>
  <cp:lastModifiedBy>rk</cp:lastModifiedBy>
  <cp:revision>67</cp:revision>
  <dcterms:created xsi:type="dcterms:W3CDTF">2013-11-10T13:18:18Z</dcterms:created>
  <dcterms:modified xsi:type="dcterms:W3CDTF">2013-11-19T02:12:18Z</dcterms:modified>
</cp:coreProperties>
</file>