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2" r:id="rId1"/>
  </p:sldMasterIdLst>
  <p:notesMasterIdLst>
    <p:notesMasterId r:id="rId33"/>
  </p:notesMasterIdLst>
  <p:sldIdLst>
    <p:sldId id="279" r:id="rId2"/>
    <p:sldId id="317" r:id="rId3"/>
    <p:sldId id="280" r:id="rId4"/>
    <p:sldId id="281" r:id="rId5"/>
    <p:sldId id="308" r:id="rId6"/>
    <p:sldId id="318" r:id="rId7"/>
    <p:sldId id="282" r:id="rId8"/>
    <p:sldId id="299" r:id="rId9"/>
    <p:sldId id="284" r:id="rId10"/>
    <p:sldId id="301" r:id="rId11"/>
    <p:sldId id="302" r:id="rId12"/>
    <p:sldId id="283" r:id="rId13"/>
    <p:sldId id="314" r:id="rId14"/>
    <p:sldId id="303" r:id="rId15"/>
    <p:sldId id="304" r:id="rId16"/>
    <p:sldId id="285" r:id="rId17"/>
    <p:sldId id="325" r:id="rId18"/>
    <p:sldId id="326" r:id="rId19"/>
    <p:sldId id="320" r:id="rId20"/>
    <p:sldId id="319" r:id="rId21"/>
    <p:sldId id="291" r:id="rId22"/>
    <p:sldId id="311" r:id="rId23"/>
    <p:sldId id="312" r:id="rId24"/>
    <p:sldId id="327" r:id="rId25"/>
    <p:sldId id="292" r:id="rId26"/>
    <p:sldId id="321" r:id="rId27"/>
    <p:sldId id="322" r:id="rId28"/>
    <p:sldId id="323" r:id="rId29"/>
    <p:sldId id="296" r:id="rId30"/>
    <p:sldId id="324" r:id="rId31"/>
    <p:sldId id="316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664" autoAdjust="0"/>
    <p:restoredTop sz="81739" autoAdjust="0"/>
  </p:normalViewPr>
  <p:slideViewPr>
    <p:cSldViewPr>
      <p:cViewPr>
        <p:scale>
          <a:sx n="70" d="100"/>
          <a:sy n="70" d="100"/>
        </p:scale>
        <p:origin x="-8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53B68-8983-476E-9BD4-3758950BD0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DEE4DEE-1383-4CFB-B74B-A0ADEBB3AA04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rPr>
            <a:t>研究背景与目的</a:t>
          </a:r>
          <a:endParaRPr lang="zh-CN" altLang="en-US" sz="3200" dirty="0">
            <a:solidFill>
              <a:schemeClr val="tx1"/>
            </a:solidFill>
            <a:latin typeface="华文中宋" pitchFamily="2" charset="-122"/>
            <a:ea typeface="华文中宋" pitchFamily="2" charset="-122"/>
          </a:endParaRPr>
        </a:p>
      </dgm:t>
    </dgm:pt>
    <dgm:pt modelId="{F8190A5A-02F3-4C6D-924B-B30393CA95C9}" type="parTrans" cxnId="{48BE9DCD-64C8-4987-B537-0EA99B64656E}">
      <dgm:prSet/>
      <dgm:spPr/>
      <dgm:t>
        <a:bodyPr/>
        <a:lstStyle/>
        <a:p>
          <a:endParaRPr lang="zh-CN" altLang="en-US"/>
        </a:p>
      </dgm:t>
    </dgm:pt>
    <dgm:pt modelId="{981DAF00-0325-4A21-9CD9-7A6E625668B1}" type="sibTrans" cxnId="{48BE9DCD-64C8-4987-B537-0EA99B64656E}">
      <dgm:prSet/>
      <dgm:spPr/>
      <dgm:t>
        <a:bodyPr/>
        <a:lstStyle/>
        <a:p>
          <a:endParaRPr lang="zh-CN" altLang="en-US"/>
        </a:p>
      </dgm:t>
    </dgm:pt>
    <dgm:pt modelId="{7878A37F-A7A3-4F01-B996-F0F6CB62D9F9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rPr>
            <a:t>主要方法</a:t>
          </a:r>
          <a:endParaRPr lang="zh-CN" altLang="en-US" sz="3200" dirty="0">
            <a:solidFill>
              <a:schemeClr val="tx1"/>
            </a:solidFill>
            <a:latin typeface="华文中宋" pitchFamily="2" charset="-122"/>
            <a:ea typeface="华文中宋" pitchFamily="2" charset="-122"/>
          </a:endParaRPr>
        </a:p>
      </dgm:t>
    </dgm:pt>
    <dgm:pt modelId="{4BDA44A6-94C2-499A-85F2-AF67EAFFA57A}" type="parTrans" cxnId="{6DF33D7B-53C7-4413-B4A1-B0A415B9E149}">
      <dgm:prSet/>
      <dgm:spPr/>
      <dgm:t>
        <a:bodyPr/>
        <a:lstStyle/>
        <a:p>
          <a:endParaRPr lang="zh-CN" altLang="en-US"/>
        </a:p>
      </dgm:t>
    </dgm:pt>
    <dgm:pt modelId="{8AB9A111-799A-4125-974D-FEB2698DBB34}" type="sibTrans" cxnId="{6DF33D7B-53C7-4413-B4A1-B0A415B9E149}">
      <dgm:prSet/>
      <dgm:spPr/>
      <dgm:t>
        <a:bodyPr/>
        <a:lstStyle/>
        <a:p>
          <a:endParaRPr lang="zh-CN" altLang="en-US"/>
        </a:p>
      </dgm:t>
    </dgm:pt>
    <dgm:pt modelId="{C200A4D7-C4F4-4860-8FC6-568B0684BA6F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rPr>
            <a:t>实验结果与分析</a:t>
          </a:r>
          <a:endParaRPr lang="zh-CN" altLang="en-US" sz="3200" dirty="0">
            <a:solidFill>
              <a:schemeClr val="tx1"/>
            </a:solidFill>
            <a:latin typeface="华文中宋" pitchFamily="2" charset="-122"/>
            <a:ea typeface="华文中宋" pitchFamily="2" charset="-122"/>
          </a:endParaRPr>
        </a:p>
      </dgm:t>
    </dgm:pt>
    <dgm:pt modelId="{8049D3FB-B2F5-4542-9A7A-B4CE821F5230}" type="parTrans" cxnId="{A0881E32-F05C-4DD9-B669-B81948A52239}">
      <dgm:prSet/>
      <dgm:spPr/>
      <dgm:t>
        <a:bodyPr/>
        <a:lstStyle/>
        <a:p>
          <a:endParaRPr lang="zh-CN" altLang="en-US"/>
        </a:p>
      </dgm:t>
    </dgm:pt>
    <dgm:pt modelId="{F6DFD433-514B-4948-AC19-DD3F3E8DC471}" type="sibTrans" cxnId="{A0881E32-F05C-4DD9-B669-B81948A52239}">
      <dgm:prSet/>
      <dgm:spPr/>
      <dgm:t>
        <a:bodyPr/>
        <a:lstStyle/>
        <a:p>
          <a:endParaRPr lang="zh-CN" altLang="en-US"/>
        </a:p>
      </dgm:t>
    </dgm:pt>
    <dgm:pt modelId="{3CDEB004-89A6-454D-B66D-117A802FF038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rPr>
            <a:t>总结与展望</a:t>
          </a:r>
          <a:endParaRPr lang="zh-CN" altLang="en-US" sz="3200" dirty="0">
            <a:solidFill>
              <a:schemeClr val="tx1"/>
            </a:solidFill>
            <a:latin typeface="华文中宋" pitchFamily="2" charset="-122"/>
            <a:ea typeface="华文中宋" pitchFamily="2" charset="-122"/>
          </a:endParaRPr>
        </a:p>
      </dgm:t>
    </dgm:pt>
    <dgm:pt modelId="{CA045B00-8A98-4A10-88BE-283B85D98F23}" type="parTrans" cxnId="{06E50213-188B-4BD8-BC4E-7BB28BE2B751}">
      <dgm:prSet/>
      <dgm:spPr/>
      <dgm:t>
        <a:bodyPr/>
        <a:lstStyle/>
        <a:p>
          <a:endParaRPr lang="zh-CN" altLang="en-US"/>
        </a:p>
      </dgm:t>
    </dgm:pt>
    <dgm:pt modelId="{EBA1F6D6-A7F7-445A-BAA6-793FB66D45B6}" type="sibTrans" cxnId="{06E50213-188B-4BD8-BC4E-7BB28BE2B751}">
      <dgm:prSet/>
      <dgm:spPr/>
      <dgm:t>
        <a:bodyPr/>
        <a:lstStyle/>
        <a:p>
          <a:endParaRPr lang="zh-CN" altLang="en-US"/>
        </a:p>
      </dgm:t>
    </dgm:pt>
    <dgm:pt modelId="{6E6AF719-2070-4A93-99EE-60C4050B42DA}" type="pres">
      <dgm:prSet presAssocID="{1B953B68-8983-476E-9BD4-3758950BD0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DAE0CA8-81C8-4AD7-AA9B-FD3EE44A0E7D}" type="pres">
      <dgm:prSet presAssocID="{1B953B68-8983-476E-9BD4-3758950BD0BF}" presName="Name1" presStyleCnt="0"/>
      <dgm:spPr/>
    </dgm:pt>
    <dgm:pt modelId="{8B1108F0-BF43-495F-BC8F-A46D0FD011CC}" type="pres">
      <dgm:prSet presAssocID="{1B953B68-8983-476E-9BD4-3758950BD0BF}" presName="cycle" presStyleCnt="0"/>
      <dgm:spPr/>
    </dgm:pt>
    <dgm:pt modelId="{2288CA76-AA3E-4EFB-BD1C-F720AE91D074}" type="pres">
      <dgm:prSet presAssocID="{1B953B68-8983-476E-9BD4-3758950BD0BF}" presName="srcNode" presStyleLbl="node1" presStyleIdx="0" presStyleCnt="4"/>
      <dgm:spPr/>
    </dgm:pt>
    <dgm:pt modelId="{F28FAF0F-50E5-45ED-A2BE-73D7B4CEF709}" type="pres">
      <dgm:prSet presAssocID="{1B953B68-8983-476E-9BD4-3758950BD0BF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413B25BC-2BBF-407D-9D68-B289BF8EFAF4}" type="pres">
      <dgm:prSet presAssocID="{1B953B68-8983-476E-9BD4-3758950BD0BF}" presName="extraNode" presStyleLbl="node1" presStyleIdx="0" presStyleCnt="4"/>
      <dgm:spPr/>
    </dgm:pt>
    <dgm:pt modelId="{5BD20509-3644-4DBA-AC1D-7C9C82F20D89}" type="pres">
      <dgm:prSet presAssocID="{1B953B68-8983-476E-9BD4-3758950BD0BF}" presName="dstNode" presStyleLbl="node1" presStyleIdx="0" presStyleCnt="4"/>
      <dgm:spPr/>
    </dgm:pt>
    <dgm:pt modelId="{A7DF8988-D989-48EA-ADA5-5D1DD993DE85}" type="pres">
      <dgm:prSet presAssocID="{4DEE4DEE-1383-4CFB-B74B-A0ADEBB3AA0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406CC8-04C5-4A6D-B9B1-DC05FCABCE84}" type="pres">
      <dgm:prSet presAssocID="{4DEE4DEE-1383-4CFB-B74B-A0ADEBB3AA04}" presName="accent_1" presStyleCnt="0"/>
      <dgm:spPr/>
    </dgm:pt>
    <dgm:pt modelId="{3D7925C6-1FD6-4B7F-B872-942BB8F5F437}" type="pres">
      <dgm:prSet presAssocID="{4DEE4DEE-1383-4CFB-B74B-A0ADEBB3AA04}" presName="accentRepeatNode" presStyleLbl="solidFgAcc1" presStyleIdx="0" presStyleCnt="4"/>
      <dgm:spPr/>
    </dgm:pt>
    <dgm:pt modelId="{70DF3B25-4B55-45C0-A8D9-328EDA4C2BF2}" type="pres">
      <dgm:prSet presAssocID="{7878A37F-A7A3-4F01-B996-F0F6CB62D9F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6AF89A-1FAB-423A-BB7A-2E1D376C2299}" type="pres">
      <dgm:prSet presAssocID="{7878A37F-A7A3-4F01-B996-F0F6CB62D9F9}" presName="accent_2" presStyleCnt="0"/>
      <dgm:spPr/>
    </dgm:pt>
    <dgm:pt modelId="{9AD82F72-A282-46CC-A1D8-603793E24351}" type="pres">
      <dgm:prSet presAssocID="{7878A37F-A7A3-4F01-B996-F0F6CB62D9F9}" presName="accentRepeatNode" presStyleLbl="solidFgAcc1" presStyleIdx="1" presStyleCnt="4"/>
      <dgm:spPr/>
    </dgm:pt>
    <dgm:pt modelId="{6744CCF1-ABDC-4DC7-9B40-8841380BB78F}" type="pres">
      <dgm:prSet presAssocID="{C200A4D7-C4F4-4860-8FC6-568B0684BA6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E93B0F-2A19-4B83-8488-81DD6ECFCA76}" type="pres">
      <dgm:prSet presAssocID="{C200A4D7-C4F4-4860-8FC6-568B0684BA6F}" presName="accent_3" presStyleCnt="0"/>
      <dgm:spPr/>
    </dgm:pt>
    <dgm:pt modelId="{2FF2DFC1-CB56-4805-9D6C-7E1648A553F8}" type="pres">
      <dgm:prSet presAssocID="{C200A4D7-C4F4-4860-8FC6-568B0684BA6F}" presName="accentRepeatNode" presStyleLbl="solidFgAcc1" presStyleIdx="2" presStyleCnt="4"/>
      <dgm:spPr/>
    </dgm:pt>
    <dgm:pt modelId="{77CA507E-CC9B-45BB-9CE1-5B0D217482DA}" type="pres">
      <dgm:prSet presAssocID="{3CDEB004-89A6-454D-B66D-117A802FF03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BB09BA-87F6-4A8E-93AC-3C7424B7BBD4}" type="pres">
      <dgm:prSet presAssocID="{3CDEB004-89A6-454D-B66D-117A802FF038}" presName="accent_4" presStyleCnt="0"/>
      <dgm:spPr/>
    </dgm:pt>
    <dgm:pt modelId="{FAF4FB3B-4B8A-4F08-8D66-CE9F7F5E9F95}" type="pres">
      <dgm:prSet presAssocID="{3CDEB004-89A6-454D-B66D-117A802FF038}" presName="accentRepeatNode" presStyleLbl="solidFgAcc1" presStyleIdx="3" presStyleCnt="4"/>
      <dgm:spPr/>
    </dgm:pt>
  </dgm:ptLst>
  <dgm:cxnLst>
    <dgm:cxn modelId="{84BD455E-AC91-4DC2-8592-DED9DB2EF4D7}" type="presOf" srcId="{1B953B68-8983-476E-9BD4-3758950BD0BF}" destId="{6E6AF719-2070-4A93-99EE-60C4050B42DA}" srcOrd="0" destOrd="0" presId="urn:microsoft.com/office/officeart/2008/layout/VerticalCurvedList"/>
    <dgm:cxn modelId="{F8AFAB4F-FDA4-48C9-B711-7DDDD8F4E9A8}" type="presOf" srcId="{981DAF00-0325-4A21-9CD9-7A6E625668B1}" destId="{F28FAF0F-50E5-45ED-A2BE-73D7B4CEF709}" srcOrd="0" destOrd="0" presId="urn:microsoft.com/office/officeart/2008/layout/VerticalCurvedList"/>
    <dgm:cxn modelId="{80CA6246-75C9-4C8A-BD4C-6E2ECFC5903B}" type="presOf" srcId="{C200A4D7-C4F4-4860-8FC6-568B0684BA6F}" destId="{6744CCF1-ABDC-4DC7-9B40-8841380BB78F}" srcOrd="0" destOrd="0" presId="urn:microsoft.com/office/officeart/2008/layout/VerticalCurvedList"/>
    <dgm:cxn modelId="{B2687EEE-6899-4724-B747-07A75CD83B47}" type="presOf" srcId="{3CDEB004-89A6-454D-B66D-117A802FF038}" destId="{77CA507E-CC9B-45BB-9CE1-5B0D217482DA}" srcOrd="0" destOrd="0" presId="urn:microsoft.com/office/officeart/2008/layout/VerticalCurvedList"/>
    <dgm:cxn modelId="{6DF33D7B-53C7-4413-B4A1-B0A415B9E149}" srcId="{1B953B68-8983-476E-9BD4-3758950BD0BF}" destId="{7878A37F-A7A3-4F01-B996-F0F6CB62D9F9}" srcOrd="1" destOrd="0" parTransId="{4BDA44A6-94C2-499A-85F2-AF67EAFFA57A}" sibTransId="{8AB9A111-799A-4125-974D-FEB2698DBB34}"/>
    <dgm:cxn modelId="{5C98AA8C-05D3-49DB-84A0-A0FC44BA13DC}" type="presOf" srcId="{4DEE4DEE-1383-4CFB-B74B-A0ADEBB3AA04}" destId="{A7DF8988-D989-48EA-ADA5-5D1DD993DE85}" srcOrd="0" destOrd="0" presId="urn:microsoft.com/office/officeart/2008/layout/VerticalCurvedList"/>
    <dgm:cxn modelId="{06E50213-188B-4BD8-BC4E-7BB28BE2B751}" srcId="{1B953B68-8983-476E-9BD4-3758950BD0BF}" destId="{3CDEB004-89A6-454D-B66D-117A802FF038}" srcOrd="3" destOrd="0" parTransId="{CA045B00-8A98-4A10-88BE-283B85D98F23}" sibTransId="{EBA1F6D6-A7F7-445A-BAA6-793FB66D45B6}"/>
    <dgm:cxn modelId="{A0881E32-F05C-4DD9-B669-B81948A52239}" srcId="{1B953B68-8983-476E-9BD4-3758950BD0BF}" destId="{C200A4D7-C4F4-4860-8FC6-568B0684BA6F}" srcOrd="2" destOrd="0" parTransId="{8049D3FB-B2F5-4542-9A7A-B4CE821F5230}" sibTransId="{F6DFD433-514B-4948-AC19-DD3F3E8DC471}"/>
    <dgm:cxn modelId="{BF144AF9-563C-419B-8803-1AC14862605F}" type="presOf" srcId="{7878A37F-A7A3-4F01-B996-F0F6CB62D9F9}" destId="{70DF3B25-4B55-45C0-A8D9-328EDA4C2BF2}" srcOrd="0" destOrd="0" presId="urn:microsoft.com/office/officeart/2008/layout/VerticalCurvedList"/>
    <dgm:cxn modelId="{48BE9DCD-64C8-4987-B537-0EA99B64656E}" srcId="{1B953B68-8983-476E-9BD4-3758950BD0BF}" destId="{4DEE4DEE-1383-4CFB-B74B-A0ADEBB3AA04}" srcOrd="0" destOrd="0" parTransId="{F8190A5A-02F3-4C6D-924B-B30393CA95C9}" sibTransId="{981DAF00-0325-4A21-9CD9-7A6E625668B1}"/>
    <dgm:cxn modelId="{20577D21-889A-4BD5-8D62-03B052F7691B}" type="presParOf" srcId="{6E6AF719-2070-4A93-99EE-60C4050B42DA}" destId="{2DAE0CA8-81C8-4AD7-AA9B-FD3EE44A0E7D}" srcOrd="0" destOrd="0" presId="urn:microsoft.com/office/officeart/2008/layout/VerticalCurvedList"/>
    <dgm:cxn modelId="{94E85E8B-D4CD-47C1-AEE7-8BAB04D0C48C}" type="presParOf" srcId="{2DAE0CA8-81C8-4AD7-AA9B-FD3EE44A0E7D}" destId="{8B1108F0-BF43-495F-BC8F-A46D0FD011CC}" srcOrd="0" destOrd="0" presId="urn:microsoft.com/office/officeart/2008/layout/VerticalCurvedList"/>
    <dgm:cxn modelId="{E66BBAF4-B80D-4728-BA8E-B8BF11A963F6}" type="presParOf" srcId="{8B1108F0-BF43-495F-BC8F-A46D0FD011CC}" destId="{2288CA76-AA3E-4EFB-BD1C-F720AE91D074}" srcOrd="0" destOrd="0" presId="urn:microsoft.com/office/officeart/2008/layout/VerticalCurvedList"/>
    <dgm:cxn modelId="{BBEB20D5-AF31-47FD-B5B7-4C959E848FF2}" type="presParOf" srcId="{8B1108F0-BF43-495F-BC8F-A46D0FD011CC}" destId="{F28FAF0F-50E5-45ED-A2BE-73D7B4CEF709}" srcOrd="1" destOrd="0" presId="urn:microsoft.com/office/officeart/2008/layout/VerticalCurvedList"/>
    <dgm:cxn modelId="{4B838152-A79F-4F84-89D3-729BC5C1DD9F}" type="presParOf" srcId="{8B1108F0-BF43-495F-BC8F-A46D0FD011CC}" destId="{413B25BC-2BBF-407D-9D68-B289BF8EFAF4}" srcOrd="2" destOrd="0" presId="urn:microsoft.com/office/officeart/2008/layout/VerticalCurvedList"/>
    <dgm:cxn modelId="{E84F709B-D58E-4BE7-816B-CB021EDF1BE3}" type="presParOf" srcId="{8B1108F0-BF43-495F-BC8F-A46D0FD011CC}" destId="{5BD20509-3644-4DBA-AC1D-7C9C82F20D89}" srcOrd="3" destOrd="0" presId="urn:microsoft.com/office/officeart/2008/layout/VerticalCurvedList"/>
    <dgm:cxn modelId="{1B3AA621-DDC3-401A-AC71-D51D43E71209}" type="presParOf" srcId="{2DAE0CA8-81C8-4AD7-AA9B-FD3EE44A0E7D}" destId="{A7DF8988-D989-48EA-ADA5-5D1DD993DE85}" srcOrd="1" destOrd="0" presId="urn:microsoft.com/office/officeart/2008/layout/VerticalCurvedList"/>
    <dgm:cxn modelId="{03B5C3A9-8C7A-4E97-A6E9-044EAB8DBDD9}" type="presParOf" srcId="{2DAE0CA8-81C8-4AD7-AA9B-FD3EE44A0E7D}" destId="{56406CC8-04C5-4A6D-B9B1-DC05FCABCE84}" srcOrd="2" destOrd="0" presId="urn:microsoft.com/office/officeart/2008/layout/VerticalCurvedList"/>
    <dgm:cxn modelId="{36960643-DD99-46FB-AAEF-6E69DD5DD867}" type="presParOf" srcId="{56406CC8-04C5-4A6D-B9B1-DC05FCABCE84}" destId="{3D7925C6-1FD6-4B7F-B872-942BB8F5F437}" srcOrd="0" destOrd="0" presId="urn:microsoft.com/office/officeart/2008/layout/VerticalCurvedList"/>
    <dgm:cxn modelId="{B07D482B-728A-4693-ADB9-BABB3E104BF4}" type="presParOf" srcId="{2DAE0CA8-81C8-4AD7-AA9B-FD3EE44A0E7D}" destId="{70DF3B25-4B55-45C0-A8D9-328EDA4C2BF2}" srcOrd="3" destOrd="0" presId="urn:microsoft.com/office/officeart/2008/layout/VerticalCurvedList"/>
    <dgm:cxn modelId="{9841C6E6-276E-4896-9639-E4A14BA8ABEF}" type="presParOf" srcId="{2DAE0CA8-81C8-4AD7-AA9B-FD3EE44A0E7D}" destId="{696AF89A-1FAB-423A-BB7A-2E1D376C2299}" srcOrd="4" destOrd="0" presId="urn:microsoft.com/office/officeart/2008/layout/VerticalCurvedList"/>
    <dgm:cxn modelId="{3BFF02F3-545F-45B0-A47A-D1276CCDA3B3}" type="presParOf" srcId="{696AF89A-1FAB-423A-BB7A-2E1D376C2299}" destId="{9AD82F72-A282-46CC-A1D8-603793E24351}" srcOrd="0" destOrd="0" presId="urn:microsoft.com/office/officeart/2008/layout/VerticalCurvedList"/>
    <dgm:cxn modelId="{B393249B-6B05-44A0-A886-8F44546E8BC6}" type="presParOf" srcId="{2DAE0CA8-81C8-4AD7-AA9B-FD3EE44A0E7D}" destId="{6744CCF1-ABDC-4DC7-9B40-8841380BB78F}" srcOrd="5" destOrd="0" presId="urn:microsoft.com/office/officeart/2008/layout/VerticalCurvedList"/>
    <dgm:cxn modelId="{8BC6E597-4C75-4365-88D4-122705F98B28}" type="presParOf" srcId="{2DAE0CA8-81C8-4AD7-AA9B-FD3EE44A0E7D}" destId="{A7E93B0F-2A19-4B83-8488-81DD6ECFCA76}" srcOrd="6" destOrd="0" presId="urn:microsoft.com/office/officeart/2008/layout/VerticalCurvedList"/>
    <dgm:cxn modelId="{CA2E6D8C-23EE-40F5-94FC-AE640F7FBA44}" type="presParOf" srcId="{A7E93B0F-2A19-4B83-8488-81DD6ECFCA76}" destId="{2FF2DFC1-CB56-4805-9D6C-7E1648A553F8}" srcOrd="0" destOrd="0" presId="urn:microsoft.com/office/officeart/2008/layout/VerticalCurvedList"/>
    <dgm:cxn modelId="{B74C80B5-1E16-4A59-AA93-0B245FD26C88}" type="presParOf" srcId="{2DAE0CA8-81C8-4AD7-AA9B-FD3EE44A0E7D}" destId="{77CA507E-CC9B-45BB-9CE1-5B0D217482DA}" srcOrd="7" destOrd="0" presId="urn:microsoft.com/office/officeart/2008/layout/VerticalCurvedList"/>
    <dgm:cxn modelId="{A8A43728-6D28-46DB-90EA-3EE3FA29B8CE}" type="presParOf" srcId="{2DAE0CA8-81C8-4AD7-AA9B-FD3EE44A0E7D}" destId="{DDBB09BA-87F6-4A8E-93AC-3C7424B7BBD4}" srcOrd="8" destOrd="0" presId="urn:microsoft.com/office/officeart/2008/layout/VerticalCurvedList"/>
    <dgm:cxn modelId="{E99D9220-5E68-4CE2-A13B-0376C6CCDB59}" type="presParOf" srcId="{DDBB09BA-87F6-4A8E-93AC-3C7424B7BBD4}" destId="{FAF4FB3B-4B8A-4F08-8D66-CE9F7F5E9F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FAF0F-50E5-45ED-A2BE-73D7B4CEF70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F8988-D989-48EA-ADA5-5D1DD993DE85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rPr>
            <a:t>研究背景与目的</a:t>
          </a:r>
          <a:endParaRPr lang="zh-CN" altLang="en-US" sz="3200" kern="1200" dirty="0">
            <a:solidFill>
              <a:schemeClr val="tx1"/>
            </a:solidFill>
            <a:latin typeface="华文中宋" pitchFamily="2" charset="-122"/>
            <a:ea typeface="华文中宋" pitchFamily="2" charset="-122"/>
          </a:endParaRPr>
        </a:p>
      </dsp:txBody>
      <dsp:txXfrm>
        <a:off x="460128" y="312440"/>
        <a:ext cx="5580684" cy="625205"/>
      </dsp:txXfrm>
    </dsp:sp>
    <dsp:sp modelId="{3D7925C6-1FD6-4B7F-B872-942BB8F5F437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F3B25-4B55-45C0-A8D9-328EDA4C2BF2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rPr>
            <a:t>主要方法</a:t>
          </a:r>
          <a:endParaRPr lang="zh-CN" altLang="en-US" sz="3200" kern="1200" dirty="0">
            <a:solidFill>
              <a:schemeClr val="tx1"/>
            </a:solidFill>
            <a:latin typeface="华文中宋" pitchFamily="2" charset="-122"/>
            <a:ea typeface="华文中宋" pitchFamily="2" charset="-122"/>
          </a:endParaRPr>
        </a:p>
      </dsp:txBody>
      <dsp:txXfrm>
        <a:off x="818573" y="1250411"/>
        <a:ext cx="5222240" cy="625205"/>
      </dsp:txXfrm>
    </dsp:sp>
    <dsp:sp modelId="{9AD82F72-A282-46CC-A1D8-603793E24351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4CCF1-ABDC-4DC7-9B40-8841380BB78F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rPr>
            <a:t>实验结果与分析</a:t>
          </a:r>
          <a:endParaRPr lang="zh-CN" altLang="en-US" sz="3200" kern="1200" dirty="0">
            <a:solidFill>
              <a:schemeClr val="tx1"/>
            </a:solidFill>
            <a:latin typeface="华文中宋" pitchFamily="2" charset="-122"/>
            <a:ea typeface="华文中宋" pitchFamily="2" charset="-122"/>
          </a:endParaRPr>
        </a:p>
      </dsp:txBody>
      <dsp:txXfrm>
        <a:off x="818573" y="2188382"/>
        <a:ext cx="5222240" cy="625205"/>
      </dsp:txXfrm>
    </dsp:sp>
    <dsp:sp modelId="{2FF2DFC1-CB56-4805-9D6C-7E1648A553F8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A507E-CC9B-45BB-9CE1-5B0D217482DA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rPr>
            <a:t>总结与展望</a:t>
          </a:r>
          <a:endParaRPr lang="zh-CN" altLang="en-US" sz="3200" kern="1200" dirty="0">
            <a:solidFill>
              <a:schemeClr val="tx1"/>
            </a:solidFill>
            <a:latin typeface="华文中宋" pitchFamily="2" charset="-122"/>
            <a:ea typeface="华文中宋" pitchFamily="2" charset="-122"/>
          </a:endParaRPr>
        </a:p>
      </dsp:txBody>
      <dsp:txXfrm>
        <a:off x="460128" y="3126353"/>
        <a:ext cx="5580684" cy="625205"/>
      </dsp:txXfrm>
    </dsp:sp>
    <dsp:sp modelId="{FAF4FB3B-4B8A-4F08-8D66-CE9F7F5E9F95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57028-47C6-42A8-9DC6-8DF976E831B2}" type="datetimeFigureOut">
              <a:rPr lang="zh-CN" altLang="en-US" smtClean="0"/>
              <a:t>2013/11/19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42D7-E752-498C-9F39-EE3D896B8A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34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各位老师同学，大家好。我是刘江鸣来自北京交通大学，由于一作无法到场，我代为发表。我们的论文题目是日语时间表达式识别及其翻译研究。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1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触发词，有绝对时间，相对时间，段时间，集合时间，事件触发时间，文化相关时间，不特定时间，这也是按照</a:t>
            </a:r>
            <a:r>
              <a:rPr lang="en-US" altLang="zh-CN" dirty="0" smtClean="0"/>
              <a:t>timex2</a:t>
            </a:r>
            <a:r>
              <a:rPr lang="zh-CN" altLang="en-US" dirty="0" smtClean="0"/>
              <a:t>的分类准则进行构建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141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之后是边界词库和规则关键词库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83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下一部分介绍所使用的统计方法，我们使用基于</a:t>
            </a:r>
            <a:r>
              <a:rPr lang="en-US" altLang="zh-CN" dirty="0" smtClean="0"/>
              <a:t>CRF</a:t>
            </a:r>
            <a:r>
              <a:rPr lang="zh-CN" altLang="en-US" dirty="0" smtClean="0"/>
              <a:t>的标注模型，并以日语词素作为单位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5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标注符号集使用</a:t>
            </a:r>
            <a:r>
              <a:rPr lang="en-US" altLang="zh-CN" dirty="0" smtClean="0"/>
              <a:t>BIEO</a:t>
            </a:r>
            <a:r>
              <a:rPr lang="zh-CN" altLang="en-US" dirty="0" smtClean="0"/>
              <a:t>的四标注形式，并赋予其时间基类类别。这与基于标记方法的命名实体识别类似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5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另外在特征选取上使用日语的词，形态素等信息，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5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统计方法的流程图如下，用训练好的识别模型对测试集语料进行识别，通过观察错误数据从而修改构建知识库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5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接下来是人工启发式模板，规则模板</a:t>
            </a:r>
            <a:r>
              <a:rPr lang="en-US" altLang="zh-CN" dirty="0" smtClean="0"/>
              <a:t>+</a:t>
            </a:r>
            <a:r>
              <a:rPr lang="zh-CN" altLang="en-US" dirty="0" smtClean="0"/>
              <a:t>知识库生成正则表达式。。这些模板最初由人工构建，之后通过错误学习用启发式方法扩充知识库，从而通过规则模板扩充规则集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058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我们整个识别系统结构图如下，左边为统计识别，右边为规则的方法，通过融合方法，得到最终的日语时间表达式。再通过错误驱动的方法，扩充规则模板和规则集，进而提高识别效果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32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接下来说明一下结果的融合方法，利用贪心策略根据以下公式，整合统计与规则识别结果，当其有交集时，得到两种结果的最大左边界和最大右边界。得到融合后的时间表达式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657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翻译中使用之前提的两种方法，基于短语的翻译模型和基于词典规则翻译过程。进行比较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74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我们将从以下四个方面简单介绍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910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系统首先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用日语时间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表达式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识别模型识别并抽取语料中的日语时间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表达式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在保证输入时间表达式相同的前提下，进行翻译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一种方法是用训练好的短语翻译模型识别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另一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种方法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，使用词典与规则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翻译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之后进行比较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133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接下来是实验部分，在识别实验中，使用的语料是日语维基百科语料，利用触发词进行预标记，进过一系列人工校对等处理得到训练语料和测试语料，训练语料规模为</a:t>
            </a:r>
            <a:r>
              <a:rPr lang="en-US" altLang="zh-CN" dirty="0" smtClean="0"/>
              <a:t>23</a:t>
            </a:r>
            <a:r>
              <a:rPr lang="zh-CN" altLang="en-US" dirty="0" smtClean="0"/>
              <a:t>万，平均句长为</a:t>
            </a:r>
            <a:r>
              <a:rPr lang="en-US" altLang="zh-CN" dirty="0" smtClean="0"/>
              <a:t>60</a:t>
            </a:r>
            <a:r>
              <a:rPr lang="zh-CN" altLang="en-US" dirty="0" smtClean="0"/>
              <a:t>。时间表达数</a:t>
            </a:r>
            <a:r>
              <a:rPr lang="en-US" altLang="zh-CN" dirty="0" smtClean="0"/>
              <a:t>45</a:t>
            </a:r>
            <a:r>
              <a:rPr lang="zh-CN" altLang="en-US" dirty="0" smtClean="0"/>
              <a:t>万。测试语料规模为</a:t>
            </a:r>
            <a:r>
              <a:rPr lang="en-US" altLang="zh-CN" dirty="0" smtClean="0"/>
              <a:t>1600</a:t>
            </a:r>
            <a:r>
              <a:rPr lang="zh-CN" altLang="en-US" dirty="0" smtClean="0"/>
              <a:t>，平均句长为</a:t>
            </a:r>
            <a:r>
              <a:rPr lang="en-US" altLang="zh-CN" dirty="0" smtClean="0"/>
              <a:t>57.8</a:t>
            </a:r>
            <a:r>
              <a:rPr lang="zh-CN" altLang="en-US" dirty="0" smtClean="0"/>
              <a:t>，时间表达数为</a:t>
            </a:r>
            <a:r>
              <a:rPr lang="en-US" altLang="zh-CN" dirty="0" smtClean="0"/>
              <a:t>3766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955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评测方法</a:t>
            </a:r>
            <a:r>
              <a:rPr lang="en-US" altLang="zh-CN" dirty="0" smtClean="0"/>
              <a:t>PRF</a:t>
            </a:r>
            <a:r>
              <a:rPr lang="zh-CN" altLang="en-US" dirty="0" smtClean="0"/>
              <a:t>值和覆盖率，覆盖率是正确覆盖到的时间单元的个数。。这里所说的时间单元就是之前提到的时间基类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751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种时间基类的识别结果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的覆盖度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。对表格进行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纵向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比较可以看出规则和统计结合的方法识别效果最佳。另外，对表格进行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横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向比较，发现不特定时间识别效果最差。我们分析其中原因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存在严重的词义歧义问题，例如―雨水‖、―小雪‖和―大雪‖等，不仅作为二十四节气，且更为普遍地作为天气的自然现象词汇，其上下文信息极为类似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。又因为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其相对训练数据稀少且难以保证其准确性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834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实验得出结论统计与规则融合方法识别效果更好，并且其弥补的各自方法的不足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68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其次是时间表达式识别结果，用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值评价。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纵向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较表格，我们提出的方法识别效果整体最佳。纵向比较，发现主要体现在召回率上；然而准确率有细微的降低，主要原因是融合算法目前按照时间表达式的字表面特征进行融合，还有很大的优化空间，此外，规则的不完备性可带来的噪声和语料自身的噪音也很难避免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5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翻译实验中使用</a:t>
            </a:r>
            <a:r>
              <a:rPr lang="en-US" altLang="zh-CN" dirty="0" smtClean="0"/>
              <a:t>28</a:t>
            </a:r>
            <a:r>
              <a:rPr lang="zh-CN" altLang="en-US" dirty="0" smtClean="0"/>
              <a:t>万句子级日汉平行语料，其中包含日语时间词的句子数近</a:t>
            </a:r>
            <a:r>
              <a:rPr lang="en-US" altLang="zh-CN" dirty="0" smtClean="0"/>
              <a:t>18000</a:t>
            </a:r>
            <a:r>
              <a:rPr lang="zh-CN" altLang="en-US" dirty="0" smtClean="0"/>
              <a:t>，时间词数</a:t>
            </a:r>
            <a:r>
              <a:rPr lang="en-US" altLang="zh-CN" dirty="0" smtClean="0"/>
              <a:t>2</a:t>
            </a:r>
            <a:r>
              <a:rPr lang="zh-CN" altLang="en-US" dirty="0" smtClean="0"/>
              <a:t>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1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翻译结果表示基于词典的规则的时间词翻译更为突出，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196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Moses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模型对时间表达式的翻译效果不理想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分析原因具有多样性特点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</a:t>
            </a: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词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未登陆词中分布很典型也很广泛。未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</a:t>
            </a: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词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识别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，影响分词，进而大量噪声引入词对齐，进而翻译效果差。在日汉翻译中，时间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表达式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内部一般无需调序，基于词典和翻译规则的方法表现突出。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40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接下来对我们的工作进行总结，构建日语时间表达式知识库，统计与规则相结合的方法，提高日语时间表达式识别效果、使用日汉双语翻译词典及翻译规则进行翻译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28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时间表达式识别可以说是一种命名实体识别，它是自然语言处理的基础任务，我主要的目的是改善机器翻译。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67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未来工作将可在以下方面进行尝试。比如在更多的日语数据集和领域上做实验。尝试更多有效的特征。提出更有效的规则与统计融合策略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50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无论是规则还是统计，都有其优点和缺点，比如基于规则描述能力强往往正确率高，但泛化能力薄弱召回率不显著。而基于统计的正相反</a:t>
            </a:r>
            <a:endParaRPr lang="en-US" altLang="zh-CN" dirty="0" smtClean="0"/>
          </a:p>
          <a:p>
            <a:r>
              <a:rPr lang="zh-CN" altLang="en-US" dirty="0" smtClean="0"/>
              <a:t>规则</a:t>
            </a:r>
            <a:endParaRPr lang="en-US" altLang="zh-CN" dirty="0" smtClean="0"/>
          </a:p>
          <a:p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优点：形式描述能力和生成能力强。对有长距离依存关系的时间表达式识别效果好</a:t>
            </a:r>
            <a:endParaRPr lang="en-US" altLang="zh-CN" sz="1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缺点：</a:t>
            </a:r>
            <a:r>
              <a:rPr lang="zh-CN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规则</a:t>
            </a: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主观性强；知识获取难、工作量大；泛化处理薄弱</a:t>
            </a:r>
            <a:endParaRPr lang="en-US" altLang="zh-CN" sz="1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统计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优点：较强的知识自动获取能力；易采用大规模训练语料提高识别性能；易结合多种规则；泛化能力强</a:t>
            </a:r>
            <a:endParaRPr lang="en-US" altLang="zh-CN" sz="1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缺点：对语料规模和语料库质量要求高；易存在数据稀疏问题</a:t>
            </a:r>
            <a:endParaRPr lang="en-US" altLang="zh-CN" sz="1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2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因此我们在融合方法中，参考</a:t>
            </a:r>
            <a:r>
              <a:rPr lang="en-US" altLang="zh-CN" dirty="0" smtClean="0"/>
              <a:t>Timex2</a:t>
            </a:r>
            <a:r>
              <a:rPr lang="zh-CN" altLang="en-US" dirty="0" smtClean="0"/>
              <a:t>的时间分类方法，定义日语时间词触发词表等知识库，通过观察统计模型的识别结果，从而建立人工启发式规则模板。二者互相取长补短提高时间表达式的识别能力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66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在时间词翻译中，我们探索两种方法</a:t>
            </a:r>
            <a:endParaRPr lang="en-US" altLang="zh-CN" dirty="0" smtClean="0"/>
          </a:p>
          <a:p>
            <a:r>
              <a:rPr lang="zh-CN" altLang="en-US" dirty="0" smtClean="0"/>
              <a:t>一方面直接使用基于短语的统计翻译模型进行翻译</a:t>
            </a:r>
            <a:endParaRPr lang="en-US" altLang="zh-CN" dirty="0" smtClean="0"/>
          </a:p>
          <a:p>
            <a:r>
              <a:rPr lang="zh-CN" altLang="en-US" dirty="0" smtClean="0"/>
              <a:t>另一方面建立日汉时间词平行词典，然后使用词典的方法翻译</a:t>
            </a:r>
            <a:endParaRPr lang="en-US" altLang="zh-CN" dirty="0" smtClean="0"/>
          </a:p>
          <a:p>
            <a:r>
              <a:rPr lang="zh-CN" altLang="en-US" dirty="0" smtClean="0"/>
              <a:t>进行比较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73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首先介绍一些基本概念，通过参考</a:t>
            </a:r>
            <a:r>
              <a:rPr lang="en-US" altLang="zh-CN" dirty="0" smtClean="0"/>
              <a:t>Timex2</a:t>
            </a:r>
            <a:r>
              <a:rPr lang="zh-CN" altLang="en-US" dirty="0" smtClean="0"/>
              <a:t>，对时间词分类为，绝对时间，相对时间，段时间，集合时间，事件触发时间，文化相关时间，不特定时间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28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则时间表达式的构成为多个时间词组成，也就是说由多个时间基类组成，如下式子大</a:t>
            </a:r>
            <a:r>
              <a:rPr lang="en-US" altLang="zh-CN" dirty="0" smtClean="0"/>
              <a:t>T</a:t>
            </a:r>
            <a:r>
              <a:rPr lang="zh-CN" altLang="en-US" dirty="0" smtClean="0"/>
              <a:t>为时间表达式，而小</a:t>
            </a:r>
            <a:r>
              <a:rPr lang="en-US" altLang="zh-CN" dirty="0" smtClean="0"/>
              <a:t>t</a:t>
            </a:r>
            <a:r>
              <a:rPr lang="zh-CN" altLang="en-US" dirty="0" smtClean="0"/>
              <a:t>为多个独立时间基类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6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接下来是日语时间表达式知识库，其中中包含时间触发词库，边界词库，规则关键词库，日语月份的多种表示方法知识库，日语维基百科知识库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042D7-E752-498C-9F39-EE3D896B8A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9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98638"/>
            <a:ext cx="7772400" cy="1470025"/>
          </a:xfrm>
        </p:spPr>
        <p:txBody>
          <a:bodyPr tIns="45720" anchor="ctr"/>
          <a:lstStyle>
            <a:lvl1pPr>
              <a:defRPr sz="4400"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 sz="2400">
                <a:solidFill>
                  <a:srgbClr val="16388A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pic>
        <p:nvPicPr>
          <p:cNvPr id="2052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北方交通大学—世纪钟（校钟）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179388"/>
            <a:ext cx="8429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北方交通大学—思源楼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84150"/>
            <a:ext cx="952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0952583433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79388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19楼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415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2005513101213664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84150"/>
            <a:ext cx="8810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47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81825" y="152400"/>
            <a:ext cx="2162175" cy="61817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0538" y="152400"/>
            <a:ext cx="6338887" cy="61817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66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7056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0538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1538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1538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106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7056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0538" y="1268413"/>
            <a:ext cx="4038600" cy="5065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1538" y="1268413"/>
            <a:ext cx="4038600" cy="2455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1538" y="3876675"/>
            <a:ext cx="4038600" cy="2457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7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2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6086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0538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1538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9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2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82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93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8684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155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dgeb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131888"/>
            <a:ext cx="70929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7338" y="990600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DDDDD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52400"/>
            <a:ext cx="6705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268413"/>
            <a:ext cx="8229600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393040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itchFamily="34" charset="0"/>
          <a:ea typeface="华文新魏" pitchFamily="2" charset="-122"/>
        </a:defRPr>
      </a:lvl9pPr>
    </p:titleStyle>
    <p:bodyStyle>
      <a:lvl1pPr marL="449263" indent="-449263" algn="l" rtl="0" fontAlgn="base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7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7303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.wikipedia.org/wiki/%E5%BB%BA%E5%9B%BD%E8%A8%98%E5%BF%B5%E3%81%AE%E6%97%A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73783"/>
            <a:ext cx="8839200" cy="1927225"/>
          </a:xfrm>
        </p:spPr>
        <p:txBody>
          <a:bodyPr/>
          <a:lstStyle/>
          <a:p>
            <a:pPr algn="ctr"/>
            <a:r>
              <a:rPr lang="zh-CN" altLang="zh-CN" sz="4000" dirty="0">
                <a:latin typeface="华文中宋" pitchFamily="2" charset="-122"/>
                <a:ea typeface="华文中宋" pitchFamily="2" charset="-122"/>
              </a:rPr>
              <a:t>日语时间表达式识别与日汉翻译</a:t>
            </a:r>
            <a:r>
              <a:rPr lang="zh-CN" altLang="zh-CN" sz="4000" dirty="0" smtClean="0">
                <a:latin typeface="华文中宋" pitchFamily="2" charset="-122"/>
                <a:ea typeface="华文中宋" pitchFamily="2" charset="-122"/>
              </a:rPr>
              <a:t>研究</a:t>
            </a:r>
            <a:endParaRPr lang="zh-CN" alt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717032"/>
            <a:ext cx="7393632" cy="2160240"/>
          </a:xfrm>
        </p:spPr>
        <p:txBody>
          <a:bodyPr/>
          <a:lstStyle/>
          <a:p>
            <a:pPr>
              <a:defRPr/>
            </a:pPr>
            <a:r>
              <a:rPr lang="zh-CN" altLang="en-US" sz="3200" dirty="0" smtClean="0">
                <a:latin typeface="华文中宋" pitchFamily="2" charset="-122"/>
                <a:ea typeface="华文中宋" pitchFamily="2" charset="-122"/>
              </a:rPr>
              <a:t>赵紫玉 徐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金安 张</a:t>
            </a:r>
            <a:r>
              <a:rPr lang="zh-CN" altLang="en-US" sz="3200" dirty="0" smtClean="0">
                <a:latin typeface="华文中宋" pitchFamily="2" charset="-122"/>
                <a:ea typeface="华文中宋" pitchFamily="2" charset="-122"/>
              </a:rPr>
              <a:t>玉洁 刘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江鸣 </a:t>
            </a:r>
            <a:endParaRPr lang="en-US" altLang="zh-CN" sz="32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北京交通大学</a:t>
            </a:r>
            <a:endParaRPr lang="en-US" altLang="zh-CN" sz="28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计算机科学与技术学院</a:t>
            </a:r>
            <a:endParaRPr lang="en-US" altLang="zh-CN" sz="28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华文中宋" pitchFamily="2" charset="-122"/>
                <a:ea typeface="华文中宋" pitchFamily="2" charset="-122"/>
              </a:rPr>
              <a:t>基本概念 </a:t>
            </a:r>
            <a:r>
              <a:rPr lang="en-US" altLang="zh-CN" sz="4000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20022"/>
              </p:ext>
            </p:extLst>
          </p:nvPr>
        </p:nvGraphicFramePr>
        <p:xfrm>
          <a:off x="395535" y="1844824"/>
          <a:ext cx="8352929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332"/>
                <a:gridCol w="1718670"/>
                <a:gridCol w="3657927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触发词类型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触发词个数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触发词示例</a:t>
                      </a: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绝对时间触发词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</a:t>
                      </a:r>
                      <a:endParaRPr lang="zh-CN" sz="2400" kern="10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時、分、秒</a:t>
                      </a: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相对时间触发词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122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夜明け、朝午前</a:t>
                      </a: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段时间触发词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19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秒間、分間、時間</a:t>
                      </a: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集合时间触发词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期間、每</a:t>
                      </a: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事件触发时间触发词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557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世紀、紀元、王朝、時代</a:t>
                      </a: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文化相关时间触发词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115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の日、纪念日、诞生日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不特定时间触发词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148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暦、盛夏、夏、立春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16115" y="1188622"/>
            <a:ext cx="394050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日语时间触发词库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14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华文中宋" pitchFamily="2" charset="-122"/>
                <a:ea typeface="华文中宋" pitchFamily="2" charset="-122"/>
              </a:rPr>
              <a:t>基本概念 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 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06203"/>
              </p:ext>
            </p:extLst>
          </p:nvPr>
        </p:nvGraphicFramePr>
        <p:xfrm>
          <a:off x="1331641" y="1623080"/>
          <a:ext cx="7344815" cy="1710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500"/>
                <a:gridCol w="2073016"/>
                <a:gridCol w="3103299"/>
              </a:tblGrid>
              <a:tr h="4377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边界类型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边界个数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边界示例</a:t>
                      </a: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助词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23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格助词、提示助词</a:t>
                      </a:r>
                    </a:p>
                  </a:txBody>
                  <a:tcPr marL="68580" marR="68580" marT="0" marB="0" anchor="ctr"/>
                </a:tc>
              </a:tr>
              <a:tr h="4089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日语标点符号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47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、。『』「」等</a:t>
                      </a: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其他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約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6370" y="1052736"/>
            <a:ext cx="485838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日语时间表达式边界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词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库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30152"/>
              </p:ext>
            </p:extLst>
          </p:nvPr>
        </p:nvGraphicFramePr>
        <p:xfrm>
          <a:off x="107504" y="4149080"/>
          <a:ext cx="8856984" cy="2324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5593"/>
                <a:gridCol w="1882919"/>
                <a:gridCol w="4248472"/>
              </a:tblGrid>
              <a:tr h="3086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关键词所属类别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关键词个数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关键词示例</a:t>
                      </a:r>
                    </a:p>
                  </a:txBody>
                  <a:tcPr marL="68580" marR="68580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触发词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970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类时间基类时间触发词</a:t>
                      </a:r>
                    </a:p>
                  </a:txBody>
                  <a:tcPr marL="68580" marR="68580" marT="0" marB="0" anchor="ctr"/>
                </a:tc>
              </a:tr>
              <a:tr h="3086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边界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71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助词、日语标点符号、其他</a:t>
                      </a:r>
                    </a:p>
                  </a:txBody>
                  <a:tcPr marL="68580" marR="68580" marT="0" marB="0" anchor="ctr"/>
                </a:tc>
              </a:tr>
              <a:tr h="4148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阿拉伯数字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091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中文简体数字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零、一、二</a:t>
                      </a:r>
                    </a:p>
                  </a:txBody>
                  <a:tcPr marL="68580" marR="68580" marT="0" marB="0" anchor="ctr"/>
                </a:tc>
              </a:tr>
              <a:tr h="4034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中文繁体数字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零、壹、貳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75656" y="3501008"/>
            <a:ext cx="573105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日语时间表达式规则关键词库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8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统计方法（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1394773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统计模型</a:t>
            </a:r>
            <a:endParaRPr lang="en-US" altLang="zh-CN" sz="32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endParaRPr lang="en-US" altLang="zh-CN" sz="32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457200" lvl="2"/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基于</a:t>
            </a:r>
            <a:r>
              <a:rPr lang="en-US" altLang="zh-CN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CRF</a:t>
            </a:r>
            <a:r>
              <a:rPr lang="zh-CN" altLang="en-US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的标注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模型</a:t>
            </a:r>
            <a:endParaRPr lang="en-US" altLang="zh-CN" sz="28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457200" lvl="2"/>
            <a:endParaRPr lang="en-US" altLang="zh-CN" sz="28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457200" lvl="2"/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以日语中词素作为单位</a:t>
            </a:r>
            <a:endParaRPr lang="en-US" altLang="zh-CN" sz="28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endParaRPr lang="zh-CN" altLang="en-US" sz="2400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01900" y="3501008"/>
            <a:ext cx="3168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6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华文中宋" pitchFamily="2" charset="-122"/>
                <a:ea typeface="华文中宋" pitchFamily="2" charset="-122"/>
              </a:rPr>
              <a:t>统计方法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21906"/>
              </p:ext>
            </p:extLst>
          </p:nvPr>
        </p:nvGraphicFramePr>
        <p:xfrm>
          <a:off x="1547665" y="1484783"/>
          <a:ext cx="6912767" cy="2520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264"/>
                <a:gridCol w="4184503"/>
              </a:tblGrid>
              <a:tr h="42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标注符号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符号说明</a:t>
                      </a:r>
                    </a:p>
                  </a:txBody>
                  <a:tcPr marL="68580" marR="68580" marT="0" marB="0"/>
                </a:tc>
              </a:tr>
              <a:tr h="5696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B-[</a:t>
                      </a: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时间基类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]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时间表达式的开始位置</a:t>
                      </a:r>
                    </a:p>
                  </a:txBody>
                  <a:tcPr marL="68580" marR="68580" marT="0" marB="0"/>
                </a:tc>
              </a:tr>
              <a:tr h="5696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I-[</a:t>
                      </a: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时间基类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]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时间表达式的中间位置</a:t>
                      </a:r>
                    </a:p>
                  </a:txBody>
                  <a:tcPr marL="68580" marR="68580" marT="0" marB="0"/>
                </a:tc>
              </a:tr>
              <a:tr h="5696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E-[</a:t>
                      </a: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时间基类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]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时间表达式的结尾位置</a:t>
                      </a:r>
                    </a:p>
                  </a:txBody>
                  <a:tcPr marL="68580" marR="68580" marT="0" marB="0"/>
                </a:tc>
              </a:tr>
              <a:tr h="3841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O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其他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位置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01900" y="3501008"/>
            <a:ext cx="3168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628" y="961564"/>
            <a:ext cx="8838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标注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符号集</a:t>
            </a:r>
            <a:endParaRPr lang="zh-CN" altLang="en-US" sz="2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99792" y="4005064"/>
            <a:ext cx="4464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时间表达式标注形式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91757"/>
              </p:ext>
            </p:extLst>
          </p:nvPr>
        </p:nvGraphicFramePr>
        <p:xfrm>
          <a:off x="1475656" y="4509120"/>
          <a:ext cx="6984776" cy="2141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0805"/>
                <a:gridCol w="3603971"/>
              </a:tblGrid>
              <a:tr h="5352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时间表达式标注形式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说明</a:t>
                      </a:r>
                    </a:p>
                  </a:txBody>
                  <a:tcPr marL="68580" marR="68580" marT="0" marB="0"/>
                </a:tc>
              </a:tr>
              <a:tr h="5352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B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词长为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的时间表达式</a:t>
                      </a:r>
                    </a:p>
                  </a:txBody>
                  <a:tcPr marL="68580" marR="68580" marT="0" marB="0"/>
                </a:tc>
              </a:tr>
              <a:tr h="5352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BE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词长为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的时间表达式</a:t>
                      </a:r>
                    </a:p>
                  </a:txBody>
                  <a:tcPr marL="68580" marR="68580" marT="0" marB="0"/>
                </a:tc>
              </a:tr>
              <a:tr h="5352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BI…IE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词长大于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的时间表达式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6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华文中宋" pitchFamily="2" charset="-122"/>
                <a:ea typeface="华文中宋" pitchFamily="2" charset="-122"/>
              </a:rPr>
              <a:t>统计方法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4648591"/>
                  </p:ext>
                </p:extLst>
              </p:nvPr>
            </p:nvGraphicFramePr>
            <p:xfrm>
              <a:off x="899592" y="4293096"/>
              <a:ext cx="7272808" cy="15887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23941"/>
                    <a:gridCol w="4348867"/>
                  </a:tblGrid>
                  <a:tr h="50405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sz="2400" b="0" kern="1200" dirty="0">
                              <a:solidFill>
                                <a:schemeClr val="tx1"/>
                              </a:solidFill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Times New Roman" pitchFamily="18" charset="0"/>
                            </a:rPr>
                            <a:t>特征类型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  <a:tabLst>
                              <a:tab pos="1011555" algn="ctr"/>
                            </a:tabLst>
                          </a:pPr>
                          <a:r>
                            <a:rPr lang="zh-CN" sz="2400" b="0" kern="1200" dirty="0">
                              <a:solidFill>
                                <a:schemeClr val="tx1"/>
                              </a:solidFill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Times New Roman" pitchFamily="18" charset="0"/>
                            </a:rPr>
                            <a:t>特征模板</a:t>
                          </a: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Times New Roman" pitchFamily="18" charset="0"/>
                            </a:rPr>
                            <a:t>	</a:t>
                          </a:r>
                          <a:endParaRPr lang="zh-CN" sz="2400" b="0" kern="1200" dirty="0">
                            <a:solidFill>
                              <a:schemeClr val="tx1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7034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文中宋" pitchFamily="2" charset="-122"/>
                                    <a:cs typeface="Times New Roman" pitchFamily="18" charset="0"/>
                                  </a:rPr>
                                  <m:t>Unigram</m:t>
                                </m:r>
                                <m:r>
                                  <a:rPr lang="en-US" sz="2400" b="0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文中宋" pitchFamily="2" charset="-122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zh-CN" sz="2400" b="0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文中宋" pitchFamily="2" charset="-122"/>
                                    <a:cs typeface="Times New Roman" pitchFamily="18" charset="0"/>
                                  </a:rPr>
                                  <m:t>一元</m:t>
                                </m:r>
                                <m:r>
                                  <a:rPr lang="en-US" sz="2400" b="0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文中宋" pitchFamily="2" charset="-122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2400" b="0" kern="1200" dirty="0">
                            <a:solidFill>
                              <a:schemeClr val="tx1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2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kern="100" dirty="0">
                              <a:effectLst/>
                              <a:latin typeface="华文中宋" panose="02010600040101010101" pitchFamily="2" charset="-122"/>
                              <a:ea typeface="华文中宋" panose="02010600040101010101" pitchFamily="2" charset="-122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en-US" sz="2400" kern="1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CN" sz="2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kern="100" dirty="0">
                              <a:effectLst/>
                              <a:latin typeface="华文中宋" panose="02010600040101010101" pitchFamily="2" charset="-122"/>
                              <a:ea typeface="华文中宋" panose="02010600040101010101" pitchFamily="2" charset="-122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kern="100">
                                  <a:effectLst/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2400" kern="100">
                                  <a:effectLst/>
                                  <a:latin typeface="Cambria Math"/>
                                </a:rPr>
                                <m:t>=−2, −1, 0, 1, 2</m:t>
                              </m:r>
                            </m:oMath>
                          </a14:m>
                          <a:endParaRPr lang="zh-CN" sz="2400" kern="100" dirty="0">
                            <a:effectLst/>
                            <a:latin typeface="华文中宋" panose="02010600040101010101" pitchFamily="2" charset="-122"/>
                            <a:ea typeface="华文中宋" panose="0201060004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51431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文中宋" pitchFamily="2" charset="-122"/>
                                    <a:cs typeface="Times New Roman" pitchFamily="18" charset="0"/>
                                  </a:rPr>
                                  <m:t>Bigram</m:t>
                                </m:r>
                                <m:r>
                                  <a:rPr lang="en-US" sz="2400" b="0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文中宋" pitchFamily="2" charset="-122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zh-CN" sz="2400" b="0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文中宋" pitchFamily="2" charset="-122"/>
                                    <a:cs typeface="Times New Roman" pitchFamily="18" charset="0"/>
                                  </a:rPr>
                                  <m:t>二元</m:t>
                                </m:r>
                                <m:r>
                                  <a:rPr lang="en-US" sz="2400" b="0" kern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华文中宋" pitchFamily="2" charset="-122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2400" b="0" kern="1200" dirty="0">
                            <a:solidFill>
                              <a:schemeClr val="tx1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2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sz="2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kern="100" dirty="0">
                              <a:effectLst/>
                              <a:latin typeface="华文中宋" panose="02010600040101010101" pitchFamily="2" charset="-122"/>
                              <a:ea typeface="华文中宋" panose="02010600040101010101" pitchFamily="2" charset="-122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en-US" sz="2400" kern="1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zh-CN" sz="2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sz="2400" i="1" kern="1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kern="1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kern="100" dirty="0">
                              <a:effectLst/>
                              <a:latin typeface="华文中宋" panose="02010600040101010101" pitchFamily="2" charset="-122"/>
                              <a:ea typeface="华文中宋" panose="02010600040101010101" pitchFamily="2" charset="-122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kern="100">
                                  <a:effectLst/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2400" kern="100">
                                  <a:effectLst/>
                                  <a:latin typeface="Cambria Math"/>
                                </a:rPr>
                                <m:t>=−2, −1, 0, 1</m:t>
                              </m:r>
                            </m:oMath>
                          </a14:m>
                          <a:endParaRPr lang="zh-CN" sz="2400" kern="100" dirty="0">
                            <a:effectLst/>
                            <a:latin typeface="华文中宋" panose="02010600040101010101" pitchFamily="2" charset="-122"/>
                            <a:ea typeface="华文中宋" panose="0201060004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4648591"/>
                  </p:ext>
                </p:extLst>
              </p:nvPr>
            </p:nvGraphicFramePr>
            <p:xfrm>
              <a:off x="899592" y="4293096"/>
              <a:ext cx="7272808" cy="15887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23941"/>
                    <a:gridCol w="4348867"/>
                  </a:tblGrid>
                  <a:tr h="50405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zh-CN" sz="2400" b="0" kern="1200" dirty="0">
                              <a:solidFill>
                                <a:schemeClr val="tx1"/>
                              </a:solidFill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Times New Roman" pitchFamily="18" charset="0"/>
                            </a:rPr>
                            <a:t>特征类型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  <a:tabLst>
                              <a:tab pos="1011555" algn="ctr"/>
                            </a:tabLst>
                          </a:pPr>
                          <a:r>
                            <a:rPr lang="zh-CN" sz="2400" b="0" kern="1200" dirty="0">
                              <a:solidFill>
                                <a:schemeClr val="tx1"/>
                              </a:solidFill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Times New Roman" pitchFamily="18" charset="0"/>
                            </a:rPr>
                            <a:t>特征模板</a:t>
                          </a: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Times New Roman" pitchFamily="18" charset="0"/>
                            </a:rPr>
                            <a:t>	</a:t>
                          </a:r>
                          <a:endParaRPr lang="zh-CN" sz="2400" b="0" kern="1200" dirty="0">
                            <a:solidFill>
                              <a:schemeClr val="tx1"/>
                            </a:solidFill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703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08" t="-104255" r="-148542" b="-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67461" t="-104255" b="-95745"/>
                          </a:stretch>
                        </a:blipFill>
                      </a:tcPr>
                    </a:tc>
                  </a:tr>
                  <a:tr h="51431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08" t="-228571" r="-148542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67461" t="-228571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00015"/>
              </p:ext>
            </p:extLst>
          </p:nvPr>
        </p:nvGraphicFramePr>
        <p:xfrm>
          <a:off x="1259632" y="1772816"/>
          <a:ext cx="6333511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9987"/>
                <a:gridCol w="3773524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011555" algn="ctr"/>
                        </a:tabLs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特征描述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011555" algn="ctr"/>
                        </a:tabLs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说明</a:t>
                      </a: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011555" algn="ctr"/>
                        </a:tabLst>
                      </a:pPr>
                      <a:r>
                        <a:rPr lang="zh-CN" alt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词形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词本身</a:t>
                      </a: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011555" algn="ctr"/>
                        </a:tabLs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形态素信息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包括词性，日语活用型等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63688" y="37170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CRF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特征模板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9792" y="1177588"/>
            <a:ext cx="2813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词法、句法特征</a:t>
            </a:r>
          </a:p>
        </p:txBody>
      </p:sp>
    </p:spTree>
    <p:extLst>
      <p:ext uri="{BB962C8B-B14F-4D97-AF65-F5344CB8AC3E}">
        <p14:creationId xmlns:p14="http://schemas.microsoft.com/office/powerpoint/2010/main" val="3113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华文中宋" pitchFamily="2" charset="-122"/>
                <a:ea typeface="华文中宋" pitchFamily="2" charset="-122"/>
              </a:rPr>
              <a:t>统计方法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画布 21"/>
          <p:cNvGrpSpPr/>
          <p:nvPr/>
        </p:nvGrpSpPr>
        <p:grpSpPr>
          <a:xfrm>
            <a:off x="-756592" y="1198679"/>
            <a:ext cx="10513168" cy="6154709"/>
            <a:chOff x="0" y="0"/>
            <a:chExt cx="5207000" cy="2540000"/>
          </a:xfrm>
        </p:grpSpPr>
        <p:sp>
          <p:nvSpPr>
            <p:cNvPr id="44" name="矩形 43"/>
            <p:cNvSpPr/>
            <p:nvPr/>
          </p:nvSpPr>
          <p:spPr>
            <a:xfrm>
              <a:off x="0" y="0"/>
              <a:ext cx="5207000" cy="2540000"/>
            </a:xfrm>
            <a:prstGeom prst="rect">
              <a:avLst/>
            </a:prstGeom>
            <a:noFill/>
          </p:spPr>
        </p:sp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2159627" y="330763"/>
              <a:ext cx="836295" cy="511175"/>
            </a:xfrm>
            <a:prstGeom prst="flowChartMagneticDisk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知识库</a:t>
              </a:r>
            </a:p>
          </p:txBody>
        </p:sp>
        <p:sp>
          <p:nvSpPr>
            <p:cNvPr id="46" name="AutoShape 5"/>
            <p:cNvSpPr>
              <a:spLocks noChangeArrowheads="1"/>
            </p:cNvSpPr>
            <p:nvPr/>
          </p:nvSpPr>
          <p:spPr bwMode="auto">
            <a:xfrm>
              <a:off x="489585" y="136845"/>
              <a:ext cx="1089660" cy="546100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基于日语维基</a:t>
              </a:r>
            </a:p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训练语料</a:t>
              </a: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490220" y="858568"/>
              <a:ext cx="1089660" cy="2057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语料预处理</a:t>
              </a:r>
            </a:p>
          </p:txBody>
        </p:sp>
        <p:sp>
          <p:nvSpPr>
            <p:cNvPr id="48" name="AutoShape 7"/>
            <p:cNvSpPr>
              <a:spLocks noChangeArrowheads="1"/>
            </p:cNvSpPr>
            <p:nvPr/>
          </p:nvSpPr>
          <p:spPr bwMode="auto">
            <a:xfrm>
              <a:off x="2021605" y="1512167"/>
              <a:ext cx="1152525" cy="507803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时间表达式</a:t>
              </a:r>
            </a:p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识别结果</a:t>
              </a: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490221" y="1274997"/>
              <a:ext cx="1089660" cy="2076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特征抽取</a:t>
              </a: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3578827" y="1663364"/>
              <a:ext cx="1184179" cy="204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时间表达式识别</a:t>
              </a: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490220" y="1711473"/>
              <a:ext cx="1089660" cy="204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模型训练</a:t>
              </a:r>
            </a:p>
          </p:txBody>
        </p:sp>
        <p:sp>
          <p:nvSpPr>
            <p:cNvPr id="52" name="AutoShape 11"/>
            <p:cNvSpPr>
              <a:spLocks noChangeArrowheads="1"/>
            </p:cNvSpPr>
            <p:nvPr/>
          </p:nvSpPr>
          <p:spPr bwMode="auto">
            <a:xfrm>
              <a:off x="3643601" y="149572"/>
              <a:ext cx="1089660" cy="489026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基于日语维基</a:t>
              </a:r>
            </a:p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测试语料</a:t>
              </a: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3626087" y="841938"/>
              <a:ext cx="1089660" cy="2139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语料预处理</a:t>
              </a: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3626087" y="1244106"/>
              <a:ext cx="1089660" cy="1993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特征抽取</a:t>
              </a:r>
            </a:p>
          </p:txBody>
        </p:sp>
        <p:cxnSp>
          <p:nvCxnSpPr>
            <p:cNvPr id="55" name="AutoShape 14"/>
            <p:cNvCxnSpPr>
              <a:cxnSpLocks noChangeShapeType="1"/>
            </p:cNvCxnSpPr>
            <p:nvPr/>
          </p:nvCxnSpPr>
          <p:spPr bwMode="auto">
            <a:xfrm>
              <a:off x="1034415" y="643303"/>
              <a:ext cx="635" cy="2152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5"/>
            <p:cNvCxnSpPr>
              <a:cxnSpLocks noChangeShapeType="1"/>
              <a:stCxn id="47" idx="2"/>
              <a:endCxn id="49" idx="0"/>
            </p:cNvCxnSpPr>
            <p:nvPr/>
          </p:nvCxnSpPr>
          <p:spPr bwMode="auto">
            <a:xfrm>
              <a:off x="1035050" y="1064308"/>
              <a:ext cx="1" cy="2106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6"/>
            <p:cNvCxnSpPr>
              <a:cxnSpLocks noChangeShapeType="1"/>
              <a:stCxn id="49" idx="2"/>
              <a:endCxn id="51" idx="0"/>
            </p:cNvCxnSpPr>
            <p:nvPr/>
          </p:nvCxnSpPr>
          <p:spPr bwMode="auto">
            <a:xfrm flipH="1">
              <a:off x="1035050" y="1482642"/>
              <a:ext cx="1" cy="2288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7"/>
            <p:cNvCxnSpPr>
              <a:cxnSpLocks noChangeShapeType="1"/>
              <a:stCxn id="52" idx="2"/>
            </p:cNvCxnSpPr>
            <p:nvPr/>
          </p:nvCxnSpPr>
          <p:spPr bwMode="auto">
            <a:xfrm>
              <a:off x="4188431" y="606268"/>
              <a:ext cx="0" cy="2356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8"/>
            <p:cNvCxnSpPr>
              <a:cxnSpLocks noChangeShapeType="1"/>
              <a:stCxn id="53" idx="2"/>
              <a:endCxn id="54" idx="0"/>
            </p:cNvCxnSpPr>
            <p:nvPr/>
          </p:nvCxnSpPr>
          <p:spPr bwMode="auto">
            <a:xfrm>
              <a:off x="4170917" y="1055933"/>
              <a:ext cx="0" cy="188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19"/>
            <p:cNvCxnSpPr>
              <a:cxnSpLocks noChangeShapeType="1"/>
              <a:stCxn id="54" idx="2"/>
              <a:endCxn id="50" idx="0"/>
            </p:cNvCxnSpPr>
            <p:nvPr/>
          </p:nvCxnSpPr>
          <p:spPr bwMode="auto">
            <a:xfrm flipH="1">
              <a:off x="4170917" y="1443496"/>
              <a:ext cx="0" cy="2198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20"/>
            <p:cNvCxnSpPr>
              <a:cxnSpLocks noChangeShapeType="1"/>
              <a:stCxn id="45" idx="2"/>
              <a:endCxn id="49" idx="3"/>
            </p:cNvCxnSpPr>
            <p:nvPr/>
          </p:nvCxnSpPr>
          <p:spPr bwMode="auto">
            <a:xfrm flipH="1">
              <a:off x="1579881" y="586351"/>
              <a:ext cx="579746" cy="7924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21"/>
            <p:cNvCxnSpPr>
              <a:cxnSpLocks noChangeShapeType="1"/>
              <a:stCxn id="45" idx="4"/>
              <a:endCxn id="54" idx="1"/>
            </p:cNvCxnSpPr>
            <p:nvPr/>
          </p:nvCxnSpPr>
          <p:spPr bwMode="auto">
            <a:xfrm>
              <a:off x="2995922" y="586351"/>
              <a:ext cx="630165" cy="7574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22"/>
            <p:cNvCxnSpPr>
              <a:cxnSpLocks noChangeShapeType="1"/>
              <a:stCxn id="50" idx="1"/>
              <a:endCxn id="48" idx="3"/>
            </p:cNvCxnSpPr>
            <p:nvPr/>
          </p:nvCxnSpPr>
          <p:spPr bwMode="auto">
            <a:xfrm flipH="1">
              <a:off x="3174130" y="1765599"/>
              <a:ext cx="404697" cy="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AutoShape 27"/>
            <p:cNvSpPr>
              <a:spLocks noChangeArrowheads="1"/>
            </p:cNvSpPr>
            <p:nvPr/>
          </p:nvSpPr>
          <p:spPr bwMode="auto">
            <a:xfrm>
              <a:off x="2008235" y="1083451"/>
              <a:ext cx="1160145" cy="26035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错误驱动学习</a:t>
              </a:r>
              <a:endParaRPr lang="zh-CN" sz="32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/>
              </a:endParaRPr>
            </a:p>
          </p:txBody>
        </p:sp>
        <p:cxnSp>
          <p:nvCxnSpPr>
            <p:cNvPr id="65" name="肘形连接符 64"/>
            <p:cNvCxnSpPr>
              <a:stCxn id="51" idx="2"/>
              <a:endCxn id="50" idx="2"/>
            </p:cNvCxnSpPr>
            <p:nvPr/>
          </p:nvCxnSpPr>
          <p:spPr>
            <a:xfrm rot="5400000" flipH="1" flipV="1">
              <a:off x="2578929" y="323955"/>
              <a:ext cx="48109" cy="3135867"/>
            </a:xfrm>
            <a:prstGeom prst="bentConnector3">
              <a:avLst>
                <a:gd name="adj1" fmla="val -382861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>
              <a:stCxn id="48" idx="0"/>
              <a:endCxn id="64" idx="2"/>
            </p:cNvCxnSpPr>
            <p:nvPr/>
          </p:nvCxnSpPr>
          <p:spPr>
            <a:xfrm flipH="1" flipV="1">
              <a:off x="2588308" y="1343801"/>
              <a:ext cx="9560" cy="1683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>
              <a:stCxn id="64" idx="0"/>
              <a:endCxn id="45" idx="3"/>
            </p:cNvCxnSpPr>
            <p:nvPr/>
          </p:nvCxnSpPr>
          <p:spPr>
            <a:xfrm flipH="1" flipV="1">
              <a:off x="2577774" y="841938"/>
              <a:ext cx="10533" cy="2415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3419872" y="111442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识别流程图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106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人工启发式</a:t>
            </a:r>
            <a:r>
              <a:rPr lang="zh-CN" altLang="en-US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模板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49686" y="3443512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83418"/>
              </p:ext>
            </p:extLst>
          </p:nvPr>
        </p:nvGraphicFramePr>
        <p:xfrm>
          <a:off x="107504" y="1124744"/>
          <a:ext cx="9001000" cy="5608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3312368"/>
                <a:gridCol w="3384376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时间表达式类型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规则模板示例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规则示例（正则表达式）</a:t>
                      </a:r>
                    </a:p>
                  </a:txBody>
                  <a:tcPr marL="68580" marR="68580" marT="0" marB="0" anchor="ctr"/>
                </a:tc>
              </a:tr>
              <a:tr h="512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绝对时间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[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数字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]+[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绝对时间触发词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\d+</a:t>
                      </a:r>
                      <a:r>
                        <a:rPr lang="zh-CN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年</a:t>
                      </a:r>
                      <a:r>
                        <a:rPr lang="en-US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\d+</a:t>
                      </a:r>
                      <a:r>
                        <a:rPr lang="zh-CN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月</a:t>
                      </a:r>
                      <a:r>
                        <a:rPr lang="en-US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\d+</a:t>
                      </a:r>
                      <a:r>
                        <a:rPr lang="zh-CN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</a:tr>
              <a:tr h="7150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相对时间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[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边界词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][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相对时间触发词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]+[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边界词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を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.*(</a:t>
                      </a: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夜明け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朝午前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).*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も</a:t>
                      </a:r>
                    </a:p>
                  </a:txBody>
                  <a:tcPr marL="68580" marR="68580" marT="0" marB="0" anchor="ctr"/>
                </a:tc>
              </a:tr>
              <a:tr h="512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段时间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[</a:t>
                      </a: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数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何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半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][</a:t>
                      </a: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段时间触发词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数</a:t>
                      </a:r>
                      <a:r>
                        <a:rPr lang="en-US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秒間</a:t>
                      </a:r>
                      <a:r>
                        <a:rPr lang="en-US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r>
                        <a:rPr lang="zh-CN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時間</a:t>
                      </a:r>
                      <a:r>
                        <a:rPr lang="en-US" sz="2400" kern="10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)</a:t>
                      </a:r>
                      <a:endParaRPr lang="zh-CN" sz="2400" kern="10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150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集合时间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每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[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绝对时间出发词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集合时间触发词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每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年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月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日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)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150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事件触发时间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[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事件触发时间触发词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][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数字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]+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平成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\d+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年</a:t>
                      </a:r>
                    </a:p>
                  </a:txBody>
                  <a:tcPr marL="68580" marR="68580" marT="0" marB="0" anchor="ctr"/>
                </a:tc>
              </a:tr>
              <a:tr h="7150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文化相关时间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[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文化相关时间触发词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]|[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节日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国際労働者の日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150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ja-JP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不特定时间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[</a:t>
                      </a: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不特定时间触发词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立春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雨水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啓蟄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春分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9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系统结构 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画布 44"/>
          <p:cNvGrpSpPr/>
          <p:nvPr/>
        </p:nvGrpSpPr>
        <p:grpSpPr>
          <a:xfrm>
            <a:off x="-108520" y="698974"/>
            <a:ext cx="9577064" cy="6042394"/>
            <a:chOff x="0" y="0"/>
            <a:chExt cx="5283200" cy="3454400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5283200" cy="3454400"/>
            </a:xfrm>
            <a:prstGeom prst="rect">
              <a:avLst/>
            </a:prstGeom>
            <a:noFill/>
          </p:spPr>
        </p:sp>
        <p:sp>
          <p:nvSpPr>
            <p:cNvPr id="8" name="AutoShape 26"/>
            <p:cNvSpPr>
              <a:spLocks noChangeArrowheads="1"/>
            </p:cNvSpPr>
            <p:nvPr/>
          </p:nvSpPr>
          <p:spPr bwMode="auto">
            <a:xfrm>
              <a:off x="214630" y="387985"/>
              <a:ext cx="1291590" cy="587375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基于日语维基</a:t>
              </a:r>
            </a:p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训练语料</a:t>
              </a:r>
            </a:p>
          </p:txBody>
        </p:sp>
        <p:sp>
          <p:nvSpPr>
            <p:cNvPr id="9" name="AutoShape 27"/>
            <p:cNvSpPr>
              <a:spLocks noChangeArrowheads="1"/>
            </p:cNvSpPr>
            <p:nvPr/>
          </p:nvSpPr>
          <p:spPr bwMode="auto">
            <a:xfrm>
              <a:off x="168910" y="1389993"/>
              <a:ext cx="1205230" cy="260667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模型训练</a:t>
              </a:r>
            </a:p>
          </p:txBody>
        </p:sp>
        <p:sp>
          <p:nvSpPr>
            <p:cNvPr id="10" name="AutoShape 28"/>
            <p:cNvSpPr>
              <a:spLocks noChangeArrowheads="1"/>
            </p:cNvSpPr>
            <p:nvPr/>
          </p:nvSpPr>
          <p:spPr bwMode="auto">
            <a:xfrm>
              <a:off x="3712845" y="1141095"/>
              <a:ext cx="1208405" cy="521335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日语时间</a:t>
              </a:r>
              <a:r>
                <a:rPr lang="zh-CN" sz="2400" kern="100" dirty="0" smtClean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表达式规则</a:t>
              </a: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集</a:t>
              </a:r>
            </a:p>
          </p:txBody>
        </p:sp>
        <p:sp>
          <p:nvSpPr>
            <p:cNvPr id="11" name="AutoShape 29"/>
            <p:cNvSpPr>
              <a:spLocks noChangeArrowheads="1"/>
            </p:cNvSpPr>
            <p:nvPr/>
          </p:nvSpPr>
          <p:spPr bwMode="auto">
            <a:xfrm>
              <a:off x="3674744" y="473075"/>
              <a:ext cx="1287781" cy="403225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人工启发式规则</a:t>
              </a:r>
            </a:p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模板构建</a:t>
              </a:r>
            </a:p>
          </p:txBody>
        </p:sp>
        <p:sp>
          <p:nvSpPr>
            <p:cNvPr id="12" name="AutoShape 30"/>
            <p:cNvSpPr>
              <a:spLocks noChangeArrowheads="1"/>
            </p:cNvSpPr>
            <p:nvPr/>
          </p:nvSpPr>
          <p:spPr bwMode="auto">
            <a:xfrm>
              <a:off x="3769995" y="1928495"/>
              <a:ext cx="1280160" cy="592455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基于日语维基</a:t>
              </a:r>
            </a:p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测试语料</a:t>
              </a:r>
            </a:p>
          </p:txBody>
        </p:sp>
        <p:sp>
          <p:nvSpPr>
            <p:cNvPr id="13" name="AutoShape 31"/>
            <p:cNvSpPr>
              <a:spLocks noChangeArrowheads="1"/>
            </p:cNvSpPr>
            <p:nvPr/>
          </p:nvSpPr>
          <p:spPr bwMode="auto">
            <a:xfrm>
              <a:off x="119380" y="2863956"/>
              <a:ext cx="1287780" cy="46694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基于</a:t>
              </a:r>
              <a:r>
                <a:rPr lang="en-US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CRF</a:t>
              </a:r>
              <a:r>
                <a:rPr lang="zh-CN" sz="2400" kern="100" dirty="0" smtClean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统计模型识别</a:t>
              </a: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结果</a:t>
              </a:r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214630" y="1983105"/>
              <a:ext cx="1275080" cy="592455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基于日语维基</a:t>
              </a:r>
            </a:p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测试语料</a:t>
              </a:r>
            </a:p>
          </p:txBody>
        </p:sp>
        <p:sp>
          <p:nvSpPr>
            <p:cNvPr id="15" name="AutoShape 33"/>
            <p:cNvSpPr>
              <a:spLocks noChangeArrowheads="1"/>
            </p:cNvSpPr>
            <p:nvPr/>
          </p:nvSpPr>
          <p:spPr bwMode="auto">
            <a:xfrm>
              <a:off x="2008505" y="362585"/>
              <a:ext cx="1144270" cy="631190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日语时间</a:t>
              </a:r>
              <a:r>
                <a:rPr lang="zh-CN" sz="2400" kern="100" dirty="0" smtClean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表达式知识库</a:t>
              </a:r>
              <a:endParaRPr lang="zh-CN" sz="24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/>
              </a:endParaRPr>
            </a:p>
          </p:txBody>
        </p:sp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3655694" y="2905760"/>
              <a:ext cx="1341755" cy="38397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基于</a:t>
              </a:r>
              <a:r>
                <a:rPr lang="zh-CN" sz="2400" kern="100" dirty="0" smtClean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规则</a:t>
              </a:r>
            </a:p>
            <a:p>
              <a:pPr algn="ctr">
                <a:spcAft>
                  <a:spcPts val="0"/>
                </a:spcAft>
              </a:pPr>
              <a:r>
                <a:rPr lang="zh-CN" sz="2400" kern="100" dirty="0" smtClean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识别结果</a:t>
              </a:r>
              <a:endParaRPr lang="zh-CN" sz="2400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/>
              </a:endParaRPr>
            </a:p>
          </p:txBody>
        </p:sp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>
              <a:off x="1943100" y="2878068"/>
              <a:ext cx="1287780" cy="425141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日语时间表达式</a:t>
              </a:r>
            </a:p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整合</a:t>
              </a:r>
            </a:p>
          </p:txBody>
        </p:sp>
        <p:sp>
          <p:nvSpPr>
            <p:cNvPr id="18" name="AutoShape 36"/>
            <p:cNvSpPr>
              <a:spLocks noChangeArrowheads="1"/>
            </p:cNvSpPr>
            <p:nvPr/>
          </p:nvSpPr>
          <p:spPr bwMode="auto">
            <a:xfrm>
              <a:off x="1936750" y="2089150"/>
              <a:ext cx="1287780" cy="486410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输出：</a:t>
              </a:r>
            </a:p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日语时间表达式</a:t>
              </a:r>
            </a:p>
          </p:txBody>
        </p:sp>
        <p:cxnSp>
          <p:nvCxnSpPr>
            <p:cNvPr id="19" name="AutoShape 37"/>
            <p:cNvCxnSpPr>
              <a:cxnSpLocks noChangeShapeType="1"/>
              <a:stCxn id="8" idx="2"/>
              <a:endCxn id="9" idx="0"/>
            </p:cNvCxnSpPr>
            <p:nvPr/>
          </p:nvCxnSpPr>
          <p:spPr bwMode="auto">
            <a:xfrm>
              <a:off x="770612" y="953116"/>
              <a:ext cx="913" cy="4368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39"/>
            <p:cNvCxnSpPr>
              <a:cxnSpLocks noChangeShapeType="1"/>
              <a:stCxn id="14" idx="2"/>
              <a:endCxn id="13" idx="0"/>
            </p:cNvCxnSpPr>
            <p:nvPr/>
          </p:nvCxnSpPr>
          <p:spPr bwMode="auto">
            <a:xfrm flipH="1">
              <a:off x="763270" y="2553123"/>
              <a:ext cx="234" cy="3108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40"/>
            <p:cNvCxnSpPr>
              <a:cxnSpLocks noChangeShapeType="1"/>
              <a:stCxn id="11" idx="2"/>
              <a:endCxn id="10" idx="0"/>
            </p:cNvCxnSpPr>
            <p:nvPr/>
          </p:nvCxnSpPr>
          <p:spPr bwMode="auto">
            <a:xfrm flipH="1">
              <a:off x="4317048" y="876300"/>
              <a:ext cx="1587" cy="264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41"/>
            <p:cNvCxnSpPr>
              <a:cxnSpLocks noChangeShapeType="1"/>
              <a:stCxn id="10" idx="2"/>
            </p:cNvCxnSpPr>
            <p:nvPr/>
          </p:nvCxnSpPr>
          <p:spPr bwMode="auto">
            <a:xfrm>
              <a:off x="4317048" y="1627964"/>
              <a:ext cx="9524" cy="3005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42"/>
            <p:cNvCxnSpPr>
              <a:cxnSpLocks noChangeShapeType="1"/>
              <a:stCxn id="12" idx="2"/>
              <a:endCxn id="16" idx="0"/>
            </p:cNvCxnSpPr>
            <p:nvPr/>
          </p:nvCxnSpPr>
          <p:spPr bwMode="auto">
            <a:xfrm>
              <a:off x="4321057" y="2498513"/>
              <a:ext cx="5515" cy="407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3"/>
            <p:cNvCxnSpPr>
              <a:cxnSpLocks noChangeShapeType="1"/>
              <a:stCxn id="13" idx="3"/>
              <a:endCxn id="17" idx="1"/>
            </p:cNvCxnSpPr>
            <p:nvPr/>
          </p:nvCxnSpPr>
          <p:spPr bwMode="auto">
            <a:xfrm flipV="1">
              <a:off x="1407160" y="3090639"/>
              <a:ext cx="535940" cy="67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44"/>
            <p:cNvCxnSpPr>
              <a:cxnSpLocks noChangeShapeType="1"/>
              <a:stCxn id="16" idx="1"/>
              <a:endCxn id="17" idx="3"/>
            </p:cNvCxnSpPr>
            <p:nvPr/>
          </p:nvCxnSpPr>
          <p:spPr bwMode="auto">
            <a:xfrm flipH="1" flipV="1">
              <a:off x="3230880" y="3090639"/>
              <a:ext cx="424814" cy="71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肘形连接符 25"/>
            <p:cNvCxnSpPr>
              <a:stCxn id="15" idx="1"/>
              <a:endCxn id="10" idx="3"/>
            </p:cNvCxnSpPr>
            <p:nvPr/>
          </p:nvCxnSpPr>
          <p:spPr>
            <a:xfrm rot="16200000" flipH="1">
              <a:off x="3231356" y="-288131"/>
              <a:ext cx="1039178" cy="2340610"/>
            </a:xfrm>
            <a:prstGeom prst="bentConnector4">
              <a:avLst>
                <a:gd name="adj1" fmla="val -12576"/>
                <a:gd name="adj2" fmla="val 105388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17" idx="0"/>
              <a:endCxn id="18" idx="2"/>
            </p:cNvCxnSpPr>
            <p:nvPr/>
          </p:nvCxnSpPr>
          <p:spPr>
            <a:xfrm flipH="1" flipV="1">
              <a:off x="2580640" y="2543402"/>
              <a:ext cx="6350" cy="334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1968500" y="1518580"/>
              <a:ext cx="1223985" cy="26035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2400" kern="100" dirty="0"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/>
                </a:rPr>
                <a:t>错误驱动学习</a:t>
              </a:r>
              <a:endParaRPr lang="zh-CN" sz="24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780650" y="1668780"/>
              <a:ext cx="8346" cy="3143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28" idx="0"/>
              <a:endCxn id="15" idx="3"/>
            </p:cNvCxnSpPr>
            <p:nvPr/>
          </p:nvCxnSpPr>
          <p:spPr>
            <a:xfrm flipV="1">
              <a:off x="2580492" y="993775"/>
              <a:ext cx="148" cy="5248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18" idx="0"/>
              <a:endCxn id="28" idx="2"/>
            </p:cNvCxnSpPr>
            <p:nvPr/>
          </p:nvCxnSpPr>
          <p:spPr>
            <a:xfrm flipH="1" flipV="1">
              <a:off x="2580493" y="1778930"/>
              <a:ext cx="147" cy="3102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肘形连接符 31"/>
            <p:cNvCxnSpPr>
              <a:stCxn id="28" idx="3"/>
              <a:endCxn id="11" idx="1"/>
            </p:cNvCxnSpPr>
            <p:nvPr/>
          </p:nvCxnSpPr>
          <p:spPr>
            <a:xfrm flipV="1">
              <a:off x="3192485" y="674688"/>
              <a:ext cx="482259" cy="97406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15" idx="2"/>
              <a:endCxn id="8" idx="3"/>
            </p:cNvCxnSpPr>
            <p:nvPr/>
          </p:nvCxnSpPr>
          <p:spPr>
            <a:xfrm flipH="1">
              <a:off x="1506220" y="678180"/>
              <a:ext cx="502285" cy="34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66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规则和统计的融合策略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3858353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467544" y="1323925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基于错误驱动思想更新知识库与</a:t>
            </a:r>
            <a:r>
              <a:rPr lang="zh-CN" altLang="zh-CN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人工启发式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规则模板</a:t>
            </a:r>
            <a:endParaRPr lang="en-US" altLang="zh-CN" sz="28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动态训练</a:t>
            </a:r>
            <a:r>
              <a:rPr lang="en-US" altLang="zh-CN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CRF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模型与规则模块</a:t>
            </a:r>
            <a:endParaRPr lang="en-US" altLang="zh-CN" sz="28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利用贪心策略整合二者识别结果</a:t>
            </a:r>
            <a:endParaRPr lang="en-US" altLang="zh-CN" sz="28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40265"/>
              </p:ext>
            </p:extLst>
          </p:nvPr>
        </p:nvGraphicFramePr>
        <p:xfrm>
          <a:off x="436985" y="3154611"/>
          <a:ext cx="8743527" cy="994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5" imgW="3682800" imgH="406080" progId="Equation.DSMT4">
                  <p:embed/>
                </p:oleObj>
              </mc:Choice>
              <mc:Fallback>
                <p:oleObj name="Equation" r:id="rId5" imgW="3682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85" y="3154611"/>
                        <a:ext cx="8743527" cy="994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67544" y="4205406"/>
                <a:ext cx="842493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zh-CN" sz="2800" dirty="0">
                    <a:latin typeface="Times New Roman" pitchFamily="18" charset="0"/>
                    <a:ea typeface="华文中宋" panose="02010600040101010101" pitchFamily="2" charset="-122"/>
                    <a:cs typeface="Times New Roman" pitchFamily="18" charset="0"/>
                  </a:rPr>
                  <a:t>其中，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/>
                      </a:rPr>
                      <m:t>maxleft</m:t>
                    </m:r>
                    <m:r>
                      <a:rPr lang="en-US" altLang="zh-CN" sz="28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/>
                      </a:rPr>
                      <m:t>R</m:t>
                    </m:r>
                    <m:r>
                      <a:rPr lang="en-US" altLang="zh-CN" sz="28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/>
                      </a:rPr>
                      <m:t>S</m:t>
                    </m:r>
                    <m:r>
                      <a:rPr lang="en-US" altLang="zh-CN" sz="2800">
                        <a:latin typeface="Cambria Math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itchFamily="18" charset="0"/>
                    <a:ea typeface="华文中宋" panose="02010600040101010101" pitchFamily="2" charset="-122"/>
                    <a:cs typeface="Times New Roman" pitchFamily="18" charset="0"/>
                  </a:rPr>
                  <a:t>表示规则结果与统计结果最左边字符，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/>
                      </a:rPr>
                      <m:t>maxright</m:t>
                    </m:r>
                    <m:r>
                      <a:rPr lang="en-US" altLang="zh-CN" sz="28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/>
                      </a:rPr>
                      <m:t>R</m:t>
                    </m:r>
                    <m:r>
                      <a:rPr lang="en-US" altLang="zh-CN" sz="28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/>
                      </a:rPr>
                      <m:t>S</m:t>
                    </m:r>
                    <m:r>
                      <a:rPr lang="en-US" altLang="zh-CN" sz="2800">
                        <a:latin typeface="Cambria Math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itchFamily="18" charset="0"/>
                    <a:ea typeface="华文中宋" panose="02010600040101010101" pitchFamily="2" charset="-122"/>
                    <a:cs typeface="Times New Roman" pitchFamily="18" charset="0"/>
                  </a:rPr>
                  <a:t>表示规则结果与统计结果最右边字符，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/>
                      </a:rPr>
                      <m:t>sequence</m:t>
                    </m:r>
                    <m:r>
                      <a:rPr lang="en-US" altLang="zh-CN" sz="28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/>
                      </a:rPr>
                      <m:t>i</m:t>
                    </m:r>
                    <m:r>
                      <a:rPr lang="en-US" altLang="zh-CN" sz="280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/>
                      </a:rPr>
                      <m:t>j</m:t>
                    </m:r>
                    <m:r>
                      <a:rPr lang="en-US" altLang="zh-CN" sz="2800">
                        <a:latin typeface="Cambria Math"/>
                      </a:rPr>
                      <m:t>)</m:t>
                    </m:r>
                  </m:oMath>
                </a14:m>
                <a:r>
                  <a:rPr lang="zh-CN" altLang="zh-CN" sz="2800" dirty="0">
                    <a:latin typeface="Times New Roman" pitchFamily="18" charset="0"/>
                    <a:ea typeface="华文中宋" panose="02010600040101010101" pitchFamily="2" charset="-122"/>
                    <a:cs typeface="Times New Roman" pitchFamily="18" charset="0"/>
                  </a:rPr>
                  <a:t>函数表示从字符ｉ到字符ｊ的连续字符串</a:t>
                </a:r>
                <a:endParaRPr lang="zh-CN" altLang="en-US" sz="2800" dirty="0">
                  <a:latin typeface="Times New Roman" pitchFamily="18" charset="0"/>
                  <a:ea typeface="华文中宋" panose="02010600040101010101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05406"/>
                <a:ext cx="8424936" cy="1815882"/>
              </a:xfrm>
              <a:prstGeom prst="rect">
                <a:avLst/>
              </a:prstGeom>
              <a:blipFill rotWithShape="1">
                <a:blip r:embed="rId7"/>
                <a:stretch>
                  <a:fillRect l="-1520" t="-3356" r="-1447" b="-8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2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日汉时间表达式翻译比较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2204864"/>
            <a:ext cx="7587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传统的基于短语的翻译模型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.  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基于日汉平行词典与规则的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翻译过程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</a:p>
          <a:p>
            <a:endParaRPr lang="zh-CN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3528" y="1394773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latin typeface="华文中宋" pitchFamily="2" charset="-122"/>
                <a:ea typeface="华文中宋" pitchFamily="2" charset="-122"/>
              </a:rPr>
              <a:t>方法比较</a:t>
            </a:r>
            <a:endParaRPr lang="en-US" altLang="zh-CN" sz="32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400" dirty="0" smtClean="0"/>
              <a:t>   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89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纲要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23920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22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日汉时间表达式翻译系统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" name="画布 114"/>
          <p:cNvGrpSpPr>
            <a:grpSpLocks/>
          </p:cNvGrpSpPr>
          <p:nvPr/>
        </p:nvGrpSpPr>
        <p:grpSpPr bwMode="auto">
          <a:xfrm>
            <a:off x="-30831" y="1237611"/>
            <a:ext cx="9296739" cy="5245854"/>
            <a:chOff x="1514" y="9730"/>
            <a:chExt cx="8929" cy="4301"/>
          </a:xfrm>
        </p:grpSpPr>
        <p:sp>
          <p:nvSpPr>
            <p:cNvPr id="4" name="AutoShape 22"/>
            <p:cNvSpPr>
              <a:spLocks noChangeAspect="1" noChangeArrowheads="1"/>
            </p:cNvSpPr>
            <p:nvPr/>
          </p:nvSpPr>
          <p:spPr bwMode="auto">
            <a:xfrm>
              <a:off x="1514" y="9730"/>
              <a:ext cx="8929" cy="4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>
              <a:off x="4061" y="12784"/>
              <a:ext cx="1913" cy="1188"/>
            </a:xfrm>
            <a:prstGeom prst="flowChartMagneticDisk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日汉时间词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平行字典</a:t>
              </a: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4134" y="10869"/>
              <a:ext cx="1815" cy="800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时间</a:t>
              </a:r>
              <a:r>
                <a: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表达式</a:t>
              </a:r>
              <a:endPara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itchFamily="2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识别结果</a:t>
              </a: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1687" y="10947"/>
              <a:ext cx="1821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日语时间</a:t>
              </a:r>
              <a:r>
                <a:rPr lang="zh-CN" altLang="en-US" sz="2400" dirty="0"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表达式</a:t>
              </a: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识别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1687" y="11846"/>
              <a:ext cx="1867" cy="803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日汉时间词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翻译规则</a:t>
              </a: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6717" y="11846"/>
              <a:ext cx="1609" cy="827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时间</a:t>
              </a:r>
              <a:r>
                <a: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表达式</a:t>
              </a: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翻译结果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6666" y="10466"/>
              <a:ext cx="1565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解码</a:t>
              </a: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1690" y="9862"/>
              <a:ext cx="1777" cy="804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zh-CN" sz="2400" dirty="0"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日汉平行语料库</a:t>
              </a: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4076" y="9913"/>
              <a:ext cx="2366" cy="6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翻译模型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语言模型训练</a:t>
              </a:r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8636" y="10277"/>
              <a:ext cx="1531" cy="802"/>
            </a:xfrm>
            <a:prstGeom prst="flowChart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机器翻译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结果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4159" y="12011"/>
              <a:ext cx="1815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翻译</a:t>
              </a:r>
              <a:r>
                <a: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ea typeface="宋体" pitchFamily="2" charset="-122"/>
                  <a:cs typeface="Times New Roman" pitchFamily="18" charset="0"/>
                </a:rPr>
                <a:t> 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4" name="肘形连接符 115"/>
            <p:cNvSpPr>
              <a:spLocks noChangeShapeType="1"/>
            </p:cNvSpPr>
            <p:nvPr/>
          </p:nvSpPr>
          <p:spPr bwMode="auto">
            <a:xfrm>
              <a:off x="6442" y="10193"/>
              <a:ext cx="972" cy="28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肘形连接符 118"/>
            <p:cNvSpPr>
              <a:spLocks noChangeShapeType="1"/>
            </p:cNvSpPr>
            <p:nvPr/>
          </p:nvSpPr>
          <p:spPr bwMode="auto">
            <a:xfrm flipV="1">
              <a:off x="5949" y="10892"/>
              <a:ext cx="1499" cy="305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直接箭头连接符 56"/>
          <p:cNvCxnSpPr>
            <a:stCxn id="39" idx="3"/>
            <a:endCxn id="42" idx="1"/>
          </p:cNvCxnSpPr>
          <p:nvPr/>
        </p:nvCxnSpPr>
        <p:spPr bwMode="auto">
          <a:xfrm flipV="1">
            <a:off x="6962807" y="2393870"/>
            <a:ext cx="421680" cy="182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60" name="直接箭头连接符 6159"/>
          <p:cNvCxnSpPr/>
          <p:nvPr/>
        </p:nvCxnSpPr>
        <p:spPr bwMode="auto">
          <a:xfrm flipV="1">
            <a:off x="3635896" y="4588140"/>
            <a:ext cx="3123" cy="42503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 bwMode="auto">
          <a:xfrm flipV="1">
            <a:off x="4651012" y="4350241"/>
            <a:ext cx="747032" cy="182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 bwMode="auto">
          <a:xfrm flipV="1">
            <a:off x="2116545" y="4293096"/>
            <a:ext cx="617382" cy="182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 bwMode="auto">
          <a:xfrm flipV="1">
            <a:off x="2091855" y="3140968"/>
            <a:ext cx="617382" cy="182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40" idx="3"/>
            <a:endCxn id="41" idx="1"/>
          </p:cNvCxnSpPr>
          <p:nvPr/>
        </p:nvCxnSpPr>
        <p:spPr bwMode="auto">
          <a:xfrm flipV="1">
            <a:off x="2002603" y="1861479"/>
            <a:ext cx="634081" cy="2744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AutoShape 15"/>
          <p:cNvCxnSpPr>
            <a:cxnSpLocks noChangeShapeType="1"/>
            <a:stCxn id="40" idx="2"/>
            <a:endCxn id="36" idx="0"/>
          </p:cNvCxnSpPr>
          <p:nvPr/>
        </p:nvCxnSpPr>
        <p:spPr bwMode="auto">
          <a:xfrm>
            <a:off x="1077511" y="2314404"/>
            <a:ext cx="19782" cy="407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AutoShape 15"/>
          <p:cNvCxnSpPr>
            <a:cxnSpLocks noChangeShapeType="1"/>
          </p:cNvCxnSpPr>
          <p:nvPr/>
        </p:nvCxnSpPr>
        <p:spPr bwMode="auto">
          <a:xfrm>
            <a:off x="3635894" y="3581225"/>
            <a:ext cx="2" cy="46411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69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识别实验  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39138"/>
            <a:ext cx="81401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实验语料</a:t>
            </a:r>
            <a:endParaRPr lang="en-US" altLang="zh-CN" sz="32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日语维基资源库经过预处理分为训练语料及</a:t>
            </a:r>
            <a:r>
              <a:rPr lang="zh-CN" altLang="en-US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测试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语料</a:t>
            </a:r>
            <a:endParaRPr lang="en-US" altLang="zh-CN" sz="28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zh-CN" sz="24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altLang="zh-CN" sz="20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07763"/>
              </p:ext>
            </p:extLst>
          </p:nvPr>
        </p:nvGraphicFramePr>
        <p:xfrm>
          <a:off x="323528" y="3356992"/>
          <a:ext cx="8424936" cy="189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440160"/>
                <a:gridCol w="2899731"/>
                <a:gridCol w="2212837"/>
              </a:tblGrid>
              <a:tr h="631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实验数据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句子数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  平均句长（字数）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时间表达数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631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训练语料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23</a:t>
                      </a: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万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60.8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45</a:t>
                      </a: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万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631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测试语料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1691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57.8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3766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识别实验  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140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测评方法</a:t>
            </a:r>
            <a:endParaRPr lang="en-US" altLang="zh-CN" sz="32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zh-CN" sz="24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altLang="zh-CN" sz="20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72127"/>
              </p:ext>
            </p:extLst>
          </p:nvPr>
        </p:nvGraphicFramePr>
        <p:xfrm>
          <a:off x="323528" y="2164912"/>
          <a:ext cx="8496944" cy="3064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593"/>
                <a:gridCol w="7103351"/>
              </a:tblGrid>
              <a:tr h="6787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 准确率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正确识别的时间表达式个数</a:t>
                      </a: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系统识别出的时间表达式个数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6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召回率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正确识别的时间表达式个数</a:t>
                      </a: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测试语料中的时间表达式个数</a:t>
                      </a:r>
                      <a:endParaRPr lang="zh-CN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6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F1</a:t>
                      </a: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值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2*</a:t>
                      </a: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准确率</a:t>
                      </a: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*</a:t>
                      </a: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召回率</a:t>
                      </a: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/(</a:t>
                      </a: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准确率</a:t>
                      </a: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召回率</a:t>
                      </a: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)</a:t>
                      </a:r>
                      <a:endParaRPr lang="zh-CN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6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覆盖度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正确覆盖的时间单元个数</a:t>
                      </a: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lang="zh-CN" altLang="en-US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时间单元总数</a:t>
                      </a:r>
                      <a:endParaRPr lang="zh-CN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4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识别实验  （</a:t>
            </a:r>
            <a:r>
              <a:rPr lang="en-US" altLang="zh-CN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3</a:t>
            </a:r>
            <a:r>
              <a:rPr lang="zh-CN" altLang="en-US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0" y="115022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实验结果</a:t>
            </a:r>
            <a:r>
              <a:rPr lang="zh-CN" altLang="en-US" sz="3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（</a:t>
            </a:r>
            <a:r>
              <a:rPr lang="zh-CN" altLang="zh-CN" sz="3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时间基类识别</a:t>
            </a:r>
            <a:r>
              <a:rPr lang="zh-CN" altLang="zh-CN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结果</a:t>
            </a:r>
            <a:r>
              <a:rPr lang="en-US" altLang="zh-CN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—</a:t>
            </a: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覆盖度）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48706"/>
              </p:ext>
            </p:extLst>
          </p:nvPr>
        </p:nvGraphicFramePr>
        <p:xfrm>
          <a:off x="107504" y="2132856"/>
          <a:ext cx="8928992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845"/>
                <a:gridCol w="1028544"/>
                <a:gridCol w="1028544"/>
                <a:gridCol w="1028544"/>
                <a:gridCol w="1028544"/>
                <a:gridCol w="1132361"/>
                <a:gridCol w="1218598"/>
                <a:gridCol w="1102012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 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绝对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时间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相对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时间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段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时间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集合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时间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事件</a:t>
                      </a:r>
                      <a:endParaRPr lang="en-US" altLang="zh-CN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触发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时间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文化</a:t>
                      </a:r>
                      <a:endParaRPr lang="en-US" altLang="zh-CN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相关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时间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不特定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时间</a:t>
                      </a:r>
                    </a:p>
                  </a:txBody>
                  <a:tcPr marL="68580" marR="68580" marT="0" marB="0" anchor="ctr"/>
                </a:tc>
              </a:tr>
              <a:tr h="4146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基于规则方法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0.8964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0.4005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0.8874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0.8902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0.9383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0.9478</a:t>
                      </a:r>
                      <a:endParaRPr lang="zh-CN" sz="2400" b="0" kern="120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0.4500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46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基于统计方法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0.9678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0.8816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0.9665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0.8140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0.9515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0.9395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0.1214</a:t>
                      </a:r>
                      <a:endParaRPr lang="zh-CN" sz="2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46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规则统计融合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0.9698</a:t>
                      </a:r>
                      <a:endParaRPr lang="zh-CN" sz="2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0.8816</a:t>
                      </a:r>
                      <a:endParaRPr lang="zh-CN" sz="2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0.9686</a:t>
                      </a:r>
                      <a:endParaRPr lang="zh-CN" sz="2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0.8963</a:t>
                      </a:r>
                      <a:endParaRPr lang="zh-CN" sz="2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0.9515</a:t>
                      </a:r>
                      <a:endParaRPr lang="zh-CN" sz="2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0.9560</a:t>
                      </a:r>
                      <a:endParaRPr lang="zh-CN" sz="2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0.5142</a:t>
                      </a:r>
                      <a:endParaRPr lang="zh-CN" sz="2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7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识别实验  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en-US" altLang="zh-CN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/>
            </a:r>
            <a:br>
              <a:rPr lang="en-US" altLang="zh-CN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</a:b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51520" y="1271662"/>
            <a:ext cx="8252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zh-CN" sz="3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时间基类识别</a:t>
            </a:r>
            <a:r>
              <a:rPr lang="zh-CN" altLang="zh-CN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结果</a:t>
            </a: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分析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2113692"/>
            <a:ext cx="8212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统计与规则融合的方法识别效果最佳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90578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2. 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弥补各自方法的不足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3697868"/>
            <a:ext cx="422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. 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提高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了识别的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泛化能力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3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识别实验  （</a:t>
            </a:r>
            <a:r>
              <a:rPr lang="en-US" altLang="zh-CN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5</a:t>
            </a:r>
            <a:r>
              <a:rPr lang="zh-CN" altLang="en-US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67351"/>
              </p:ext>
            </p:extLst>
          </p:nvPr>
        </p:nvGraphicFramePr>
        <p:xfrm>
          <a:off x="467544" y="2382664"/>
          <a:ext cx="8131133" cy="3206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502"/>
                <a:gridCol w="1872208"/>
                <a:gridCol w="1944216"/>
                <a:gridCol w="1872207"/>
              </a:tblGrid>
              <a:tr h="5033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 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P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R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F1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10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基于规则方法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0.8110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0.7534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0.7811</a:t>
                      </a:r>
                      <a:endParaRPr lang="zh-CN" sz="2800" b="0" kern="120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10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基于统计方法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0.9432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0.8383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0.8877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10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规则统计融合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0.9364</a:t>
                      </a:r>
                      <a:endParaRPr lang="zh-CN" sz="2800" b="0" kern="120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0.8639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0.8987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51520" y="127166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实验结果（</a:t>
            </a:r>
            <a:r>
              <a:rPr lang="zh-CN" altLang="zh-CN" sz="3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时间表达式</a:t>
            </a:r>
            <a:r>
              <a:rPr lang="zh-CN" altLang="en-US" sz="3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）</a:t>
            </a:r>
            <a:endParaRPr lang="zh-CN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华文中宋" pitchFamily="2" charset="-122"/>
                <a:ea typeface="华文中宋" pitchFamily="2" charset="-122"/>
              </a:rPr>
              <a:t>翻译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实验  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en-US" altLang="zh-CN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/>
            </a:r>
            <a:br>
              <a:rPr lang="en-US" altLang="zh-CN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</a:b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239138"/>
            <a:ext cx="8140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实验语料</a:t>
            </a:r>
            <a:endParaRPr lang="en-US" altLang="zh-CN" sz="32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28</a:t>
            </a:r>
            <a:r>
              <a:rPr lang="zh-CN" altLang="en-US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万句子级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日汉平行语料</a:t>
            </a:r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endParaRPr lang="en-US" altLang="zh-CN" sz="24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altLang="zh-CN" sz="20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lvl="1"/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59964"/>
              </p:ext>
            </p:extLst>
          </p:nvPr>
        </p:nvGraphicFramePr>
        <p:xfrm>
          <a:off x="539552" y="3068960"/>
          <a:ext cx="8136904" cy="148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656184"/>
                <a:gridCol w="2952328"/>
                <a:gridCol w="1872208"/>
              </a:tblGrid>
              <a:tr h="631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实验数据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日汉平行语料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  含日语时间词的句子数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时间词数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631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实验语料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28</a:t>
                      </a: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万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18780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20658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8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翻译</a:t>
            </a:r>
            <a:r>
              <a:rPr lang="zh-CN" altLang="en-US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实验  （</a:t>
            </a:r>
            <a:r>
              <a:rPr lang="en-US" altLang="zh-CN" sz="40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</a:t>
            </a:r>
            <a:r>
              <a:rPr lang="zh-CN" altLang="en-US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0" y="115022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实验结果</a:t>
            </a:r>
            <a:r>
              <a:rPr lang="zh-CN" altLang="en-US" sz="3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（</a:t>
            </a:r>
            <a:r>
              <a:rPr lang="zh-CN" altLang="zh-CN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时间</a:t>
            </a:r>
            <a:r>
              <a:rPr lang="zh-CN" altLang="en-US" sz="3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表达式</a:t>
            </a: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翻译</a:t>
            </a:r>
            <a:r>
              <a:rPr lang="zh-CN" altLang="zh-CN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结果</a:t>
            </a:r>
            <a:r>
              <a:rPr lang="en-US" altLang="zh-CN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—PRF</a:t>
            </a: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）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67588"/>
              </p:ext>
            </p:extLst>
          </p:nvPr>
        </p:nvGraphicFramePr>
        <p:xfrm>
          <a:off x="152950" y="2564904"/>
          <a:ext cx="8784976" cy="2305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  <a:gridCol w="1512168"/>
                <a:gridCol w="1512168"/>
                <a:gridCol w="1440160"/>
              </a:tblGrid>
              <a:tr h="5033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方法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P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R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F1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10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Moses</a:t>
                      </a: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翻译模型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0.4891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0.3762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0.4253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10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基于字典与规则的时间词翻译模块</a:t>
                      </a:r>
                      <a:endParaRPr lang="zh-CN" sz="2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0.5060</a:t>
                      </a:r>
                      <a:endParaRPr lang="zh-CN" sz="28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0.4745</a:t>
                      </a:r>
                      <a:endParaRPr lang="zh-CN" sz="28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华文中宋" pitchFamily="2" charset="-122"/>
                          <a:cs typeface="Times New Roman" pitchFamily="18" charset="0"/>
                        </a:rPr>
                        <a:t>0.4897</a:t>
                      </a:r>
                      <a:endParaRPr lang="zh-CN" sz="28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华文中宋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翻译</a:t>
            </a:r>
            <a:r>
              <a:rPr lang="zh-CN" altLang="en-US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实验  （</a:t>
            </a:r>
            <a:r>
              <a:rPr lang="en-US" altLang="zh-CN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3</a:t>
            </a:r>
            <a:r>
              <a:rPr lang="zh-CN" altLang="en-US" sz="40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0" y="115022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翻译实验结果分析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3" y="1916832"/>
            <a:ext cx="82809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Moses</a:t>
            </a:r>
            <a:r>
              <a:rPr lang="zh-CN" altLang="zh-CN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模型</a:t>
            </a:r>
            <a:r>
              <a:rPr lang="zh-CN" altLang="zh-CN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对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时间表达式</a:t>
            </a:r>
            <a:r>
              <a:rPr lang="zh-CN" altLang="zh-CN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的</a:t>
            </a:r>
            <a:r>
              <a:rPr lang="zh-CN" altLang="zh-CN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翻译</a:t>
            </a:r>
            <a:r>
              <a:rPr lang="zh-CN" altLang="zh-CN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效果不理想</a:t>
            </a:r>
            <a:endParaRPr lang="en-US" altLang="zh-CN" sz="28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endParaRPr lang="en-US" altLang="zh-CN" sz="28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具有多样性特点的</a:t>
            </a:r>
            <a:r>
              <a:rPr lang="zh-CN" altLang="zh-CN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时间</a:t>
            </a:r>
            <a:r>
              <a:rPr lang="zh-CN" altLang="en-US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词</a:t>
            </a:r>
            <a:r>
              <a:rPr lang="zh-CN" altLang="zh-CN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在</a:t>
            </a:r>
            <a:r>
              <a:rPr lang="zh-CN" altLang="zh-CN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未登陆词中分布很典型也很广泛</a:t>
            </a:r>
            <a:r>
              <a:rPr lang="zh-CN" altLang="en-US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。</a:t>
            </a:r>
            <a:endParaRPr lang="en-US" altLang="zh-CN" sz="28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未对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时间词识别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，分词影响严重，进而大量噪声引入词对齐，进而翻译效果差</a:t>
            </a:r>
            <a:endParaRPr lang="en-US" altLang="zh-CN" sz="28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</a:t>
            </a:r>
            <a:r>
              <a:rPr lang="en-US" altLang="zh-CN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.  </a:t>
            </a:r>
            <a:r>
              <a:rPr lang="zh-CN" altLang="en-US" sz="28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在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日汉翻译中，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时间表达式内部</a:t>
            </a:r>
            <a:r>
              <a:rPr lang="zh-CN" altLang="en-US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一般无需调序，基于词典和翻译规则的方法表现突出</a:t>
            </a:r>
            <a:r>
              <a:rPr lang="zh-CN" altLang="zh-CN" sz="28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。</a:t>
            </a:r>
            <a:endParaRPr lang="zh-CN" altLang="en-US" sz="28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工作总结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96856"/>
            <a:ext cx="83529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构建日语时间表达式知识库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统计与规则相结合的方法，提高日语时间表达式识别效果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日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汉双语翻译词典及翻译规则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lvl="1"/>
            <a:endParaRPr lang="en-US" altLang="zh-CN" sz="2000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8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研究背景与目的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4263479"/>
            <a:ext cx="7794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提高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分词、句法分析的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精度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改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善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机器翻译、信息抽取、文本摘要、对话系统的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性能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844824"/>
            <a:ext cx="78997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关键信息载体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命名实体识别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buAutoNum type="arabicPeriod"/>
            </a:pP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95536" y="1124744"/>
            <a:ext cx="2132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研究背景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3564305"/>
            <a:ext cx="2132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研究</a:t>
            </a:r>
            <a:r>
              <a:rPr lang="zh-CN" altLang="en-US" sz="3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目的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57011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未来工作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737390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itchFamily="18" charset="0"/>
              </a:rPr>
              <a:t>将在更多的日语数据集和领域上做实验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尝试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更多有效的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特征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规则与统计融合策略上优化空间很大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itchFamily="18" charset="0"/>
            </a:endParaRPr>
          </a:p>
          <a:p>
            <a:pPr lvl="1"/>
            <a:endParaRPr lang="en-US" altLang="zh-CN" sz="2000" dirty="0" smtClean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谢谢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 smtClean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dirty="0" smtClean="0">
                <a:latin typeface="华文中宋" pitchFamily="2" charset="-122"/>
                <a:ea typeface="华文中宋" pitchFamily="2" charset="-122"/>
              </a:rPr>
            </a:b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Q&amp;A</a:t>
            </a:r>
            <a:endParaRPr lang="zh-CN" altLang="en-US" dirty="0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6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规则统计方法  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18804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基于规则方法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pic>
        <p:nvPicPr>
          <p:cNvPr id="3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27584" y="1916832"/>
            <a:ext cx="7794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该类方法按照一定的规则描述时间特征，通过规则匹配方式识别时间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57301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基于统计方法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4491117"/>
            <a:ext cx="7794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利用文本特征，在大量语料上训练出统计模型对词序列进行标注。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84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融合方法  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6876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统计与规则相结合的识别方法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pic>
        <p:nvPicPr>
          <p:cNvPr id="3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3494" y="2060848"/>
            <a:ext cx="71468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参考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Timex2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分类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定义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日语时间词触发词表等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知识库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观察统计模型识别结果，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建立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人工启发式规则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模板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统计与规则互相取长补短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提高识别能力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9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翻译方法  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6876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日</a:t>
            </a: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汉时间翻译方法探索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pic>
        <p:nvPicPr>
          <p:cNvPr id="3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3494" y="2060848"/>
            <a:ext cx="71468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基于短语的统计翻译模型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日汉时间词平行字典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目的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提高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时间词翻译精度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为机器翻译工作提供技术基础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32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基本概念  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98072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时间基类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08048"/>
              </p:ext>
            </p:extLst>
          </p:nvPr>
        </p:nvGraphicFramePr>
        <p:xfrm>
          <a:off x="197620" y="1628800"/>
          <a:ext cx="8838876" cy="5046314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998116"/>
                <a:gridCol w="6840760"/>
              </a:tblGrid>
              <a:tr h="4240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时间基类名称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时间基类描述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240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绝对时间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指一个具体固定且与时间的推移无关的时间词，如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“</a:t>
                      </a:r>
                      <a:r>
                        <a:rPr lang="en-US" sz="2400" kern="100" dirty="0" smtClean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2013</a:t>
                      </a:r>
                      <a:r>
                        <a:rPr lang="zh-CN" sz="2400" kern="100" dirty="0" smtClean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年</a:t>
                      </a:r>
                      <a:r>
                        <a:rPr lang="en-US" sz="2400" kern="100" dirty="0" smtClean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月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27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日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”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240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相对时间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指随着时间的推移，所指的时间产生变化的时间词，如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一昨年、夕方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”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240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段时间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指一个持续的时间段，如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一週間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”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240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集合时间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指某一类时间的集合，如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梅雨期間、每日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”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240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事件触发时间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指跟特定事件相关的时间词，如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天和元年、平成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年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”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240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文化相关时间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指日本文化纪念日的时间词，如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“</a:t>
                      </a:r>
                      <a:r>
                        <a:rPr lang="ja-JP" sz="2400" u="none" strike="noStrike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hlinkClick r:id="rId4" tooltip="建国記念の日"/>
                        </a:rPr>
                        <a:t>建国記念の日</a:t>
                      </a:r>
                      <a:r>
                        <a:rPr lang="ja-JP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、公休日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”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8480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2400" b="0" kern="1200" dirty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itchFamily="18" charset="0"/>
                        </a:rPr>
                        <a:t>不特定时间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指日本二十四节气、七十二候、季节、六曜历法、天干地支等时间词，如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立春、雨水</a:t>
                      </a:r>
                      <a:r>
                        <a:rPr lang="en-US" sz="2400" kern="100" dirty="0"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”</a:t>
                      </a:r>
                      <a:endParaRPr lang="zh-CN" sz="2400" kern="100" dirty="0"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6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基本概念  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924" y="126127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时间表达式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945260"/>
              </p:ext>
            </p:extLst>
          </p:nvPr>
        </p:nvGraphicFramePr>
        <p:xfrm>
          <a:off x="1355207" y="2204864"/>
          <a:ext cx="6433586" cy="74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7" name="Equation" r:id="rId5" imgW="1968500" imgH="228600" progId="Equation.DSMT4">
                  <p:embed/>
                </p:oleObj>
              </mc:Choice>
              <mc:Fallback>
                <p:oleObj name="Equation" r:id="rId5" imgW="1968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207" y="2204864"/>
                        <a:ext cx="6433586" cy="745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3494" y="3356992"/>
                <a:ext cx="757894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其中，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zh-CN" sz="2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为一个时间表达式，它是</a:t>
                </a:r>
                <a:r>
                  <a:rPr lang="en-US" altLang="zh-CN" sz="2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m</a:t>
                </a:r>
                <a:r>
                  <a:rPr lang="zh-CN" altLang="zh-CN" sz="2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元组；其中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,⋯,</m:t>
                    </m:r>
                    <m:sSub>
                      <m:sSubPr>
                        <m:ctrlPr>
                          <a:rPr lang="zh-CN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,⋯,</m:t>
                    </m:r>
                    <m:sSub>
                      <m:sSubPr>
                        <m:ctrlPr>
                          <a:rPr lang="zh-CN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zh-CN" sz="28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是</a:t>
                </a:r>
                <a:r>
                  <a:rPr lang="en-US" altLang="zh-CN" sz="28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m</a:t>
                </a:r>
                <a:r>
                  <a:rPr lang="zh-CN" altLang="zh-CN" sz="28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个独立的</a:t>
                </a:r>
                <a:r>
                  <a:rPr lang="zh-CN" altLang="zh-CN" sz="2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时间基</a:t>
                </a:r>
                <a:r>
                  <a:rPr lang="zh-CN" altLang="zh-CN" sz="28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类</a:t>
                </a:r>
                <a:r>
                  <a:rPr lang="zh-CN" altLang="en-US" sz="28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4" y="3356992"/>
                <a:ext cx="7578946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608" t="-6410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9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8640"/>
            <a:ext cx="6705600" cy="838200"/>
          </a:xfrm>
        </p:spPr>
        <p:txBody>
          <a:bodyPr/>
          <a:lstStyle/>
          <a:p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基本概念  （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4000" dirty="0" smtClean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" y="161774"/>
            <a:ext cx="82788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864072" y="2262351"/>
            <a:ext cx="75547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触发词库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边界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词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库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规则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关键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词库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日语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月份的多种表示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法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知识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库</a:t>
            </a:r>
            <a:endParaRPr lang="en-US" altLang="zh-CN" sz="28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日语</a:t>
            </a:r>
            <a:r>
              <a:rPr lang="zh-CN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维基</a:t>
            </a:r>
            <a:r>
              <a:rPr lang="zh-CN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百科知识库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3652" y="1268760"/>
            <a:ext cx="4594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3200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日语时间表达式知识库</a:t>
            </a:r>
            <a:endParaRPr lang="en-US" altLang="zh-CN" sz="32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5541</TotalTime>
  <Words>2917</Words>
  <Application>Microsoft Office PowerPoint</Application>
  <PresentationFormat>全屏显示(4:3)</PresentationFormat>
  <Paragraphs>482</Paragraphs>
  <Slides>31</Slides>
  <Notes>30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1_自定义设计方案</vt:lpstr>
      <vt:lpstr>Equation</vt:lpstr>
      <vt:lpstr>日语时间表达式识别与日汉翻译研究</vt:lpstr>
      <vt:lpstr>纲要</vt:lpstr>
      <vt:lpstr>研究背景与目的</vt:lpstr>
      <vt:lpstr>规则统计方法  </vt:lpstr>
      <vt:lpstr>融合方法  </vt:lpstr>
      <vt:lpstr>翻译方法  </vt:lpstr>
      <vt:lpstr>基本概念  （1）</vt:lpstr>
      <vt:lpstr>基本概念  （2）</vt:lpstr>
      <vt:lpstr>基本概念  （3）</vt:lpstr>
      <vt:lpstr>基本概念  （3）</vt:lpstr>
      <vt:lpstr>基本概念  （3）</vt:lpstr>
      <vt:lpstr>统计方法（1）</vt:lpstr>
      <vt:lpstr>统计方法（2）</vt:lpstr>
      <vt:lpstr>统计方法（3）</vt:lpstr>
      <vt:lpstr>统计方法（4）</vt:lpstr>
      <vt:lpstr>人工启发式模板</vt:lpstr>
      <vt:lpstr>系统结构 </vt:lpstr>
      <vt:lpstr>规则和统计的融合策略</vt:lpstr>
      <vt:lpstr>日汉时间表达式翻译比较</vt:lpstr>
      <vt:lpstr>日汉时间表达式翻译系统</vt:lpstr>
      <vt:lpstr>识别实验  （1）</vt:lpstr>
      <vt:lpstr>识别实验  （2）</vt:lpstr>
      <vt:lpstr>识别实验  （3）</vt:lpstr>
      <vt:lpstr>识别实验  （4） </vt:lpstr>
      <vt:lpstr>识别实验  （5）</vt:lpstr>
      <vt:lpstr>翻译实验  （1） </vt:lpstr>
      <vt:lpstr>翻译实验  （2）</vt:lpstr>
      <vt:lpstr>翻译实验  （3）</vt:lpstr>
      <vt:lpstr>工作总结</vt:lpstr>
      <vt:lpstr>未来工作</vt:lpstr>
      <vt:lpstr>谢谢  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基于知网概念多层结构和义原复修饰关系的语义相似度计算方法</dc:title>
  <dc:creator>Leon</dc:creator>
  <cp:lastModifiedBy>LEON</cp:lastModifiedBy>
  <cp:revision>167</cp:revision>
  <dcterms:created xsi:type="dcterms:W3CDTF">2012-10-28T12:21:07Z</dcterms:created>
  <dcterms:modified xsi:type="dcterms:W3CDTF">2013-11-19T02:17:02Z</dcterms:modified>
</cp:coreProperties>
</file>