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5" r:id="rId4"/>
    <p:sldId id="257" r:id="rId5"/>
    <p:sldId id="272" r:id="rId6"/>
    <p:sldId id="260" r:id="rId7"/>
    <p:sldId id="261" r:id="rId8"/>
    <p:sldId id="274" r:id="rId9"/>
    <p:sldId id="275" r:id="rId10"/>
    <p:sldId id="263" r:id="rId11"/>
    <p:sldId id="265" r:id="rId12"/>
    <p:sldId id="276" r:id="rId13"/>
    <p:sldId id="268" r:id="rId14"/>
    <p:sldId id="267" r:id="rId15"/>
    <p:sldId id="269" r:id="rId16"/>
    <p:sldId id="277" r:id="rId17"/>
    <p:sldId id="271" r:id="rId18"/>
    <p:sldId id="283" r:id="rId19"/>
    <p:sldId id="284" r:id="rId20"/>
    <p:sldId id="278" r:id="rId21"/>
    <p:sldId id="279" r:id="rId22"/>
    <p:sldId id="280" r:id="rId23"/>
    <p:sldId id="281" r:id="rId24"/>
    <p:sldId id="282" r:id="rId25"/>
    <p:sldId id="288" r:id="rId26"/>
    <p:sldId id="286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表情符数量统计</c:v>
          </c:tx>
          <c:spPr>
            <a:solidFill>
              <a:srgbClr val="5B9BD5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Sheet1!$C$2:$C$11</c:f>
              <c:strCach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9+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0.68380557107144935</c:v>
                </c:pt>
                <c:pt idx="1">
                  <c:v>0.18333879401619108</c:v>
                </c:pt>
                <c:pt idx="2">
                  <c:v>5.7309681661019338E-2</c:v>
                </c:pt>
                <c:pt idx="3">
                  <c:v>3.5894235610743605E-2</c:v>
                </c:pt>
                <c:pt idx="4">
                  <c:v>1.5829177255476761E-2</c:v>
                </c:pt>
                <c:pt idx="5">
                  <c:v>8.2596932746127529E-3</c:v>
                </c:pt>
                <c:pt idx="6">
                  <c:v>5.882256601944017E-3</c:v>
                </c:pt>
                <c:pt idx="7">
                  <c:v>2.9321566257371123E-3</c:v>
                </c:pt>
                <c:pt idx="8">
                  <c:v>1.9278531387493727E-3</c:v>
                </c:pt>
                <c:pt idx="9">
                  <c:v>4.820580744076668E-3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93056"/>
        <c:axId val="48393616"/>
      </c:barChart>
      <c:catAx>
        <c:axId val="48393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800" dirty="0" smtClean="0"/>
                  <a:t># of emoticons</a:t>
                </a:r>
                <a:endParaRPr lang="en-US" altLang="zh-CN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8393616"/>
        <c:crosses val="autoZero"/>
        <c:auto val="0"/>
        <c:lblAlgn val="ctr"/>
        <c:lblOffset val="100"/>
        <c:noMultiLvlLbl val="0"/>
      </c:catAx>
      <c:valAx>
        <c:axId val="4839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800" dirty="0" smtClean="0"/>
                  <a:t>proportion</a:t>
                </a:r>
                <a:endParaRPr lang="zh-CN" altLang="en-US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839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65559840531632"/>
          <c:y val="4.5819806444329654E-2"/>
          <c:w val="0.73545679964626209"/>
          <c:h val="0.74032429347000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Sheet1!$A$37:$A$46</c:f>
              <c:strCache>
                <c:ptCount val="10"/>
                <c:pt idx="0">
                  <c:v>[笑哈哈]</c:v>
                </c:pt>
                <c:pt idx="1">
                  <c:v>[哈哈]</c:v>
                </c:pt>
                <c:pt idx="2">
                  <c:v>[太开心]</c:v>
                </c:pt>
                <c:pt idx="3">
                  <c:v>[给力]</c:v>
                </c:pt>
                <c:pt idx="4">
                  <c:v>[good]</c:v>
                </c:pt>
                <c:pt idx="5">
                  <c:v>[泪]</c:v>
                </c:pt>
                <c:pt idx="6">
                  <c:v>[悲伤]</c:v>
                </c:pt>
                <c:pt idx="7">
                  <c:v>[弱]</c:v>
                </c:pt>
                <c:pt idx="8">
                  <c:v>[鄙视]</c:v>
                </c:pt>
                <c:pt idx="9">
                  <c:v>[怒]</c:v>
                </c:pt>
              </c:strCache>
            </c:strRef>
          </c:cat>
          <c:val>
            <c:numRef>
              <c:f>Sheet1!$B$37:$B$46</c:f>
              <c:numCache>
                <c:formatCode>General</c:formatCode>
                <c:ptCount val="10"/>
                <c:pt idx="0">
                  <c:v>0.31132100000000001</c:v>
                </c:pt>
                <c:pt idx="1">
                  <c:v>0.32407399999999997</c:v>
                </c:pt>
                <c:pt idx="2">
                  <c:v>0.66990300000000003</c:v>
                </c:pt>
                <c:pt idx="3">
                  <c:v>0.61</c:v>
                </c:pt>
                <c:pt idx="4">
                  <c:v>0.71028037383177567</c:v>
                </c:pt>
                <c:pt idx="5">
                  <c:v>0.10576923076923077</c:v>
                </c:pt>
                <c:pt idx="6">
                  <c:v>8.5714285714285715E-2</c:v>
                </c:pt>
                <c:pt idx="7">
                  <c:v>9.1739999999999999E-3</c:v>
                </c:pt>
                <c:pt idx="8">
                  <c:v>9.0910000000000001E-3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Sheet1!$A$37:$A$46</c:f>
              <c:strCache>
                <c:ptCount val="10"/>
                <c:pt idx="0">
                  <c:v>[笑哈哈]</c:v>
                </c:pt>
                <c:pt idx="1">
                  <c:v>[哈哈]</c:v>
                </c:pt>
                <c:pt idx="2">
                  <c:v>[太开心]</c:v>
                </c:pt>
                <c:pt idx="3">
                  <c:v>[给力]</c:v>
                </c:pt>
                <c:pt idx="4">
                  <c:v>[good]</c:v>
                </c:pt>
                <c:pt idx="5">
                  <c:v>[泪]</c:v>
                </c:pt>
                <c:pt idx="6">
                  <c:v>[悲伤]</c:v>
                </c:pt>
                <c:pt idx="7">
                  <c:v>[弱]</c:v>
                </c:pt>
                <c:pt idx="8">
                  <c:v>[鄙视]</c:v>
                </c:pt>
                <c:pt idx="9">
                  <c:v>[怒]</c:v>
                </c:pt>
              </c:strCache>
            </c:strRef>
          </c:cat>
          <c:val>
            <c:numRef>
              <c:f>Sheet1!$C$37:$C$46</c:f>
              <c:numCache>
                <c:formatCode>General</c:formatCode>
                <c:ptCount val="10"/>
                <c:pt idx="0">
                  <c:v>0.66981100000000005</c:v>
                </c:pt>
                <c:pt idx="1">
                  <c:v>0.65740699999999996</c:v>
                </c:pt>
                <c:pt idx="2">
                  <c:v>0.32038800000000001</c:v>
                </c:pt>
                <c:pt idx="3">
                  <c:v>0.36</c:v>
                </c:pt>
                <c:pt idx="4">
                  <c:v>0.27102803738317754</c:v>
                </c:pt>
                <c:pt idx="5">
                  <c:v>0.34615384615384615</c:v>
                </c:pt>
                <c:pt idx="6">
                  <c:v>0.35238095238095241</c:v>
                </c:pt>
                <c:pt idx="7">
                  <c:v>0.31192700000000001</c:v>
                </c:pt>
                <c:pt idx="8">
                  <c:v>0.37272699999999997</c:v>
                </c:pt>
                <c:pt idx="9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Sheet1!$D$36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Sheet1!$A$37:$A$46</c:f>
              <c:strCache>
                <c:ptCount val="10"/>
                <c:pt idx="0">
                  <c:v>[笑哈哈]</c:v>
                </c:pt>
                <c:pt idx="1">
                  <c:v>[哈哈]</c:v>
                </c:pt>
                <c:pt idx="2">
                  <c:v>[太开心]</c:v>
                </c:pt>
                <c:pt idx="3">
                  <c:v>[给力]</c:v>
                </c:pt>
                <c:pt idx="4">
                  <c:v>[good]</c:v>
                </c:pt>
                <c:pt idx="5">
                  <c:v>[泪]</c:v>
                </c:pt>
                <c:pt idx="6">
                  <c:v>[悲伤]</c:v>
                </c:pt>
                <c:pt idx="7">
                  <c:v>[弱]</c:v>
                </c:pt>
                <c:pt idx="8">
                  <c:v>[鄙视]</c:v>
                </c:pt>
                <c:pt idx="9">
                  <c:v>[怒]</c:v>
                </c:pt>
              </c:strCache>
            </c:strRef>
          </c:cat>
          <c:val>
            <c:numRef>
              <c:f>Sheet1!$D$37:$D$46</c:f>
              <c:numCache>
                <c:formatCode>General</c:formatCode>
                <c:ptCount val="10"/>
                <c:pt idx="0">
                  <c:v>1.8867999999999999E-2</c:v>
                </c:pt>
                <c:pt idx="1">
                  <c:v>1.8519000000000001E-2</c:v>
                </c:pt>
                <c:pt idx="2">
                  <c:v>9.7090000000000006E-3</c:v>
                </c:pt>
                <c:pt idx="3">
                  <c:v>0.03</c:v>
                </c:pt>
                <c:pt idx="4">
                  <c:v>1.8691588785046728E-2</c:v>
                </c:pt>
                <c:pt idx="5">
                  <c:v>0.54807692307692313</c:v>
                </c:pt>
                <c:pt idx="6">
                  <c:v>0.56190476190476191</c:v>
                </c:pt>
                <c:pt idx="7">
                  <c:v>0.67889900000000003</c:v>
                </c:pt>
                <c:pt idx="8">
                  <c:v>0.61818200000000001</c:v>
                </c:pt>
                <c:pt idx="9">
                  <c:v>0.83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96976"/>
        <c:axId val="48397536"/>
      </c:barChart>
      <c:catAx>
        <c:axId val="4839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8397536"/>
        <c:crosses val="autoZero"/>
        <c:auto val="1"/>
        <c:lblAlgn val="ctr"/>
        <c:lblOffset val="100"/>
        <c:noMultiLvlLbl val="0"/>
      </c:catAx>
      <c:valAx>
        <c:axId val="4839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800" dirty="0" smtClean="0"/>
                  <a:t>Proportion</a:t>
                </a:r>
                <a:endParaRPr lang="zh-CN" altLang="en-US" sz="1800" dirty="0"/>
              </a:p>
            </c:rich>
          </c:tx>
          <c:layout>
            <c:manualLayout>
              <c:xMode val="edge"/>
              <c:yMode val="edge"/>
              <c:x val="1.375886971426985E-2"/>
              <c:y val="6.996808281363851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839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91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9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4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5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37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70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34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55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3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36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628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02C9-E55C-4F6C-8DF0-932B814DA8AA}" type="datetimeFigureOut">
              <a:rPr lang="zh-CN" altLang="en-US" smtClean="0"/>
              <a:t>2013/11/19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F5F8-E26A-4C59-B1F5-66A5AC3B1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93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chart" Target="../charts/chart2.xml"/><Relationship Id="rId12" Type="http://schemas.openxmlformats.org/officeDocument/2006/relationships/image" Target="../media/image10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9.gif"/><Relationship Id="rId5" Type="http://schemas.openxmlformats.org/officeDocument/2006/relationships/image" Target="../media/image4.gif"/><Relationship Id="rId10" Type="http://schemas.openxmlformats.org/officeDocument/2006/relationships/image" Target="../media/image8.gif"/><Relationship Id="rId4" Type="http://schemas.openxmlformats.org/officeDocument/2006/relationships/image" Target="../media/image3.gif"/><Relationship Id="rId9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40226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zh-CN" sz="3000" dirty="0">
                <a:latin typeface="+mn-lt"/>
              </a:rPr>
              <a:t>Every Term Has Sentiment: Learning from</a:t>
            </a:r>
            <a:br>
              <a:rPr lang="en-US" altLang="zh-CN" sz="3000" dirty="0">
                <a:latin typeface="+mn-lt"/>
              </a:rPr>
            </a:br>
            <a:r>
              <a:rPr lang="en-US" altLang="zh-CN" sz="3000" dirty="0">
                <a:latin typeface="+mn-lt"/>
              </a:rPr>
              <a:t>Emoticon Evidences for Chinese Microblog</a:t>
            </a:r>
            <a:br>
              <a:rPr lang="en-US" altLang="zh-CN" sz="3000" dirty="0">
                <a:latin typeface="+mn-lt"/>
              </a:rPr>
            </a:br>
            <a:r>
              <a:rPr lang="en-US" altLang="zh-CN" sz="3000" dirty="0">
                <a:latin typeface="+mn-lt"/>
              </a:rPr>
              <a:t>Sentiment Analysis</a:t>
            </a:r>
            <a:endParaRPr lang="zh-CN" altLang="en-US" sz="3000" dirty="0">
              <a:latin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3511" y="3661138"/>
            <a:ext cx="7476979" cy="212017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Jiang </a:t>
            </a:r>
            <a:r>
              <a:rPr lang="en-US" altLang="zh-CN" dirty="0" err="1" smtClean="0"/>
              <a:t>Fei</a:t>
            </a:r>
            <a:endParaRPr lang="en-US" altLang="zh-CN" dirty="0" smtClean="0"/>
          </a:p>
          <a:p>
            <a:r>
              <a:rPr lang="en-US" altLang="zh-CN" dirty="0" smtClean="0"/>
              <a:t>f91.jiang@gmail.com</a:t>
            </a:r>
          </a:p>
          <a:p>
            <a:endParaRPr lang="en-US" altLang="zh-CN" dirty="0" smtClean="0"/>
          </a:p>
          <a:p>
            <a:r>
              <a:rPr lang="en-US" altLang="zh-CN" dirty="0"/>
              <a:t>State Key Laboratory of Intelligent Technology and Systems</a:t>
            </a:r>
            <a:endParaRPr lang="en-US" altLang="zh-CN" dirty="0" smtClean="0"/>
          </a:p>
          <a:p>
            <a:r>
              <a:rPr lang="en-US" altLang="zh-CN" dirty="0" smtClean="0"/>
              <a:t>Department </a:t>
            </a:r>
            <a:r>
              <a:rPr lang="en-US" altLang="zh-CN" dirty="0"/>
              <a:t>of Computer Science and Technology</a:t>
            </a:r>
          </a:p>
          <a:p>
            <a:r>
              <a:rPr lang="en-US" altLang="zh-CN" dirty="0"/>
              <a:t>Tsinghua University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7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  <a:ea typeface="微软雅黑" panose="020B0503020204020204" pitchFamily="34" charset="-122"/>
              </a:rPr>
              <a:t>OOV/phrase extraction</a:t>
            </a:r>
            <a:endParaRPr lang="zh-CN" altLang="en-US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3725" y="2508826"/>
            <a:ext cx="6686550" cy="3535623"/>
          </a:xfrm>
        </p:spPr>
        <p:txBody>
          <a:bodyPr>
            <a:noAutofit/>
          </a:bodyPr>
          <a:lstStyle/>
          <a:p>
            <a:r>
              <a:rPr lang="en-US" altLang="zh-CN" sz="2600" smtClean="0">
                <a:ea typeface="微软雅黑" panose="020B0503020204020204" pitchFamily="34" charset="-122"/>
              </a:rPr>
              <a:t>Word 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segmentation</a:t>
            </a:r>
            <a:endParaRPr lang="en-US" altLang="zh-CN" sz="2600" dirty="0">
              <a:ea typeface="微软雅黑" panose="020B0503020204020204" pitchFamily="34" charset="-122"/>
            </a:endParaRPr>
          </a:p>
          <a:p>
            <a:r>
              <a:rPr lang="en-US" altLang="zh-CN" sz="2600" dirty="0">
                <a:ea typeface="微软雅黑" panose="020B0503020204020204" pitchFamily="34" charset="-122"/>
              </a:rPr>
              <a:t>n-gram</a:t>
            </a: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Concatenate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adjacent words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lvl="1"/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To reduce computation complexity</a:t>
            </a: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n&lt;=4</a:t>
            </a:r>
          </a:p>
          <a:p>
            <a:r>
              <a:rPr lang="en-US" altLang="zh-CN" sz="2600" dirty="0" smtClean="0">
                <a:ea typeface="微软雅黑" panose="020B0503020204020204" pitchFamily="34" charset="-122"/>
              </a:rPr>
              <a:t>Compute two metrics</a:t>
            </a:r>
            <a:endParaRPr lang="en-US" altLang="zh-CN" sz="2600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009673"/>
              </p:ext>
            </p:extLst>
          </p:nvPr>
        </p:nvGraphicFramePr>
        <p:xfrm>
          <a:off x="1877206" y="5236658"/>
          <a:ext cx="2507540" cy="965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3" imgW="1409088" imgH="545863" progId="Equation.DSMT4">
                  <p:embed/>
                </p:oleObj>
              </mc:Choice>
              <mc:Fallback>
                <p:oleObj name="Equation" r:id="rId3" imgW="1409088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206" y="5236658"/>
                        <a:ext cx="2507540" cy="965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794622"/>
              </p:ext>
            </p:extLst>
          </p:nvPr>
        </p:nvGraphicFramePr>
        <p:xfrm>
          <a:off x="1877206" y="4766171"/>
          <a:ext cx="940973" cy="47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77206" y="4766171"/>
                        <a:ext cx="940973" cy="47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993725" y="1831196"/>
            <a:ext cx="6686550" cy="353562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solidFill>
                  <a:schemeClr val="tx1"/>
                </a:solidFill>
                <a:ea typeface="微软雅黑" panose="020B0503020204020204" pitchFamily="34" charset="-122"/>
              </a:rPr>
              <a:t>Motivation: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说真的，这款手机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太次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了，不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给力</a:t>
            </a:r>
            <a:r>
              <a:rPr lang="zh-CN" altLang="en-US" sz="240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en-US" altLang="zh-CN" sz="240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48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  <a:ea typeface="微软雅黑" panose="020B0503020204020204" pitchFamily="34" charset="-122"/>
              </a:rPr>
              <a:t>Sentiment lexicon construction</a:t>
            </a:r>
            <a:endParaRPr lang="zh-CN" altLang="en-US" dirty="0">
              <a:latin typeface="+mn-lt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908" y="2601851"/>
            <a:ext cx="4879664" cy="243417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5" name="图片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"/>
          <a:stretch/>
        </p:blipFill>
        <p:spPr bwMode="auto">
          <a:xfrm>
            <a:off x="1920668" y="3361332"/>
            <a:ext cx="4993982" cy="2411672"/>
          </a:xfrm>
          <a:prstGeom prst="rect">
            <a:avLst/>
          </a:prstGeom>
          <a:ln w="28575">
            <a:solidFill>
              <a:srgbClr val="FF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991655" y="1746074"/>
            <a:ext cx="617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spcBef>
                <a:spcPts val="750"/>
              </a:spcBef>
              <a:buClr>
                <a:srgbClr val="A53010"/>
              </a:buClr>
            </a:pPr>
            <a:r>
              <a:rPr lang="en-US" altLang="zh-CN" sz="2400" dirty="0">
                <a:ea typeface="微软雅黑" panose="020B0503020204020204" pitchFamily="34" charset="-122"/>
              </a:rPr>
              <a:t>60,000 </a:t>
            </a:r>
            <a:r>
              <a:rPr lang="en-US" altLang="zh-CN" sz="2400" dirty="0" smtClean="0">
                <a:ea typeface="微软雅黑" panose="020B0503020204020204" pitchFamily="34" charset="-122"/>
              </a:rPr>
              <a:t>words/OOVs/phrases/emoticons  </a:t>
            </a:r>
            <a:r>
              <a:rPr lang="en-US" altLang="zh-CN" sz="2400" dirty="0">
                <a:ea typeface="微软雅黑" panose="020B0503020204020204" pitchFamily="34" charset="-122"/>
              </a:rPr>
              <a:t>in total</a:t>
            </a:r>
          </a:p>
        </p:txBody>
      </p:sp>
    </p:spTree>
    <p:extLst>
      <p:ext uri="{BB962C8B-B14F-4D97-AF65-F5344CB8AC3E}">
        <p14:creationId xmlns:p14="http://schemas.microsoft.com/office/powerpoint/2010/main" val="177918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Main work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Sentiment lexicon construction based on emoticons</a:t>
            </a: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</a:rPr>
              <a:t>Feature extraction based on sentiment lexicon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Sentiment classification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86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Feature extraction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9270" y="1690689"/>
            <a:ext cx="6686550" cy="4887532"/>
          </a:xfrm>
        </p:spPr>
        <p:txBody>
          <a:bodyPr>
            <a:noAutofit/>
          </a:bodyPr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Microblog structure features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Number of mentioning labels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(@)</a:t>
            </a:r>
          </a:p>
          <a:p>
            <a:pPr lvl="1"/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Number of URLs</a:t>
            </a: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Number of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hashtags</a:t>
            </a:r>
          </a:p>
          <a:p>
            <a:pPr lvl="1"/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…</a:t>
            </a:r>
          </a:p>
          <a:p>
            <a:r>
              <a:rPr lang="en-US" altLang="zh-CN" dirty="0" smtClean="0">
                <a:ea typeface="微软雅黑" panose="020B0503020204020204" pitchFamily="34" charset="-122"/>
              </a:rPr>
              <a:t>Sentence structure features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Number of</a:t>
            </a: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“；”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lvl="1"/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Number of</a:t>
            </a: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%</a:t>
            </a: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”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Existence of continuous serial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numbers</a:t>
            </a:r>
          </a:p>
          <a:p>
            <a:pPr lvl="1"/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825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Feature extraction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7833" y="1758157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ea typeface="微软雅黑" panose="020B0503020204020204" pitchFamily="34" charset="-122"/>
              </a:rPr>
              <a:t>Word segmentation/part-of-speech tagging</a:t>
            </a:r>
            <a:endParaRPr lang="en-US" altLang="zh-CN" sz="2400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ea typeface="微软雅黑" panose="020B0503020204020204" pitchFamily="34" charset="-122"/>
              </a:rPr>
              <a:t>Negations</a:t>
            </a:r>
            <a:endParaRPr lang="en-US" altLang="zh-CN" sz="2400" dirty="0"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Constructed a negation list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A negation word modifies the first v/a/p after it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Invalidation window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ea typeface="微软雅黑" panose="020B0503020204020204" pitchFamily="34" charset="-122"/>
              </a:rPr>
              <a:t>Greedy longest </a:t>
            </a:r>
            <a:r>
              <a:rPr lang="en-US" altLang="zh-CN" sz="2400" dirty="0" smtClean="0">
                <a:ea typeface="微软雅黑" panose="020B0503020204020204" pitchFamily="34" charset="-122"/>
              </a:rPr>
              <a:t>match</a:t>
            </a:r>
          </a:p>
        </p:txBody>
      </p:sp>
      <p:sp>
        <p:nvSpPr>
          <p:cNvPr id="6" name="矩形 5"/>
          <p:cNvSpPr/>
          <p:nvPr/>
        </p:nvSpPr>
        <p:spPr>
          <a:xfrm>
            <a:off x="2838735" y="4046603"/>
            <a:ext cx="3506323" cy="908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这</a:t>
            </a:r>
            <a:r>
              <a:rPr lang="en-US" altLang="zh-CN" sz="1600" dirty="0"/>
              <a:t>/</a:t>
            </a:r>
            <a:r>
              <a:rPr lang="en-US" altLang="zh-CN" sz="1600" dirty="0" err="1"/>
              <a:t>rzv</a:t>
            </a:r>
            <a:r>
              <a:rPr lang="en-US" altLang="zh-CN" sz="1600" dirty="0"/>
              <a:t> </a:t>
            </a:r>
            <a:r>
              <a:rPr lang="zh-CN" altLang="en-US" sz="1600" dirty="0"/>
              <a:t>位</a:t>
            </a:r>
            <a:r>
              <a:rPr lang="en-US" altLang="zh-CN" sz="1600" dirty="0"/>
              <a:t>/q </a:t>
            </a:r>
            <a:r>
              <a:rPr lang="zh-CN" altLang="en-US" sz="1600" dirty="0"/>
              <a:t>先生</a:t>
            </a:r>
            <a:r>
              <a:rPr lang="en-US" altLang="zh-CN" sz="1600" dirty="0"/>
              <a:t>/noun </a:t>
            </a:r>
            <a:r>
              <a:rPr lang="zh-CN" altLang="en-US" sz="1600" dirty="0"/>
              <a:t>，</a:t>
            </a:r>
            <a:r>
              <a:rPr lang="en-US" altLang="zh-CN" sz="1600" dirty="0"/>
              <a:t>/</a:t>
            </a:r>
            <a:r>
              <a:rPr lang="en-US" altLang="zh-CN" sz="1600" dirty="0" err="1"/>
              <a:t>wd</a:t>
            </a:r>
            <a:r>
              <a:rPr lang="en-US" altLang="zh-CN" sz="1600" dirty="0"/>
              <a:t> </a:t>
            </a:r>
            <a:r>
              <a:rPr lang="zh-CN" altLang="en-US" sz="1600" dirty="0"/>
              <a:t>您</a:t>
            </a:r>
            <a:r>
              <a:rPr lang="en-US" altLang="zh-CN" sz="1600" dirty="0"/>
              <a:t>/</a:t>
            </a:r>
            <a:r>
              <a:rPr lang="en-US" altLang="zh-CN" sz="1600" dirty="0" err="1"/>
              <a:t>rr</a:t>
            </a:r>
            <a:r>
              <a:rPr lang="en-US" altLang="zh-CN" sz="1600" dirty="0"/>
              <a:t> </a:t>
            </a:r>
            <a:r>
              <a:rPr lang="zh-CN" altLang="en-US" sz="1600" dirty="0"/>
              <a:t>真</a:t>
            </a:r>
            <a:r>
              <a:rPr lang="en-US" altLang="zh-CN" sz="1600" dirty="0"/>
              <a:t>/d </a:t>
            </a:r>
            <a:r>
              <a:rPr lang="zh-CN" altLang="en-US" sz="1600" dirty="0"/>
              <a:t>是</a:t>
            </a:r>
            <a:r>
              <a:rPr lang="en-US" altLang="zh-CN" sz="1600" dirty="0"/>
              <a:t>/</a:t>
            </a:r>
            <a:r>
              <a:rPr lang="en-US" altLang="zh-CN" sz="1600" dirty="0" err="1"/>
              <a:t>vshi</a:t>
            </a:r>
            <a:r>
              <a:rPr lang="en-US" altLang="zh-CN" sz="1600" dirty="0"/>
              <a:t> </a:t>
            </a:r>
            <a:r>
              <a:rPr lang="zh-CN" altLang="en-US" sz="1600" dirty="0"/>
              <a:t>站</a:t>
            </a:r>
            <a:r>
              <a:rPr lang="en-US" altLang="zh-CN" sz="1600" dirty="0"/>
              <a:t>/n </a:t>
            </a:r>
            <a:r>
              <a:rPr lang="zh-CN" altLang="en-US" sz="1600" dirty="0"/>
              <a:t>着</a:t>
            </a:r>
            <a:r>
              <a:rPr lang="en-US" altLang="zh-CN" sz="1600" dirty="0"/>
              <a:t>/</a:t>
            </a:r>
            <a:r>
              <a:rPr lang="en-US" altLang="zh-CN" sz="1600" dirty="0" err="1"/>
              <a:t>uzhe</a:t>
            </a:r>
            <a:r>
              <a:rPr lang="en-US" altLang="zh-CN" sz="1600" dirty="0"/>
              <a:t> </a:t>
            </a:r>
            <a:r>
              <a:rPr lang="zh-CN" altLang="en-US" sz="1600" dirty="0"/>
              <a:t>说</a:t>
            </a:r>
            <a:r>
              <a:rPr lang="en-US" altLang="zh-CN" sz="1600" dirty="0"/>
              <a:t>/v </a:t>
            </a:r>
            <a:r>
              <a:rPr lang="zh-CN" altLang="en-US" sz="1600" dirty="0"/>
              <a:t>话</a:t>
            </a:r>
            <a:r>
              <a:rPr lang="en-US" altLang="zh-CN" sz="1600" dirty="0"/>
              <a:t>/n </a:t>
            </a:r>
            <a:r>
              <a:rPr lang="zh-CN" altLang="en-US" sz="1600" dirty="0"/>
              <a:t>不</a:t>
            </a:r>
            <a:r>
              <a:rPr lang="en-US" altLang="zh-CN" sz="1600" dirty="0"/>
              <a:t>/d </a:t>
            </a:r>
            <a:r>
              <a:rPr lang="zh-CN" altLang="en-US" sz="1600" dirty="0"/>
              <a:t>腰</a:t>
            </a:r>
            <a:r>
              <a:rPr lang="en-US" altLang="zh-CN" sz="1600" dirty="0"/>
              <a:t>/n </a:t>
            </a:r>
            <a:r>
              <a:rPr lang="zh-CN" altLang="en-US" sz="1600" dirty="0"/>
              <a:t>疼</a:t>
            </a:r>
            <a:r>
              <a:rPr lang="en-US" altLang="zh-CN" sz="1600" dirty="0"/>
              <a:t>/v [</a:t>
            </a:r>
            <a:r>
              <a:rPr lang="zh-CN" altLang="en-US" sz="1600" dirty="0"/>
              <a:t>鄙视</a:t>
            </a:r>
            <a:r>
              <a:rPr lang="en-US" altLang="zh-CN" sz="1600" dirty="0"/>
              <a:t>]</a:t>
            </a:r>
          </a:p>
        </p:txBody>
      </p:sp>
      <p:sp>
        <p:nvSpPr>
          <p:cNvPr id="11" name="矩形 10"/>
          <p:cNvSpPr/>
          <p:nvPr/>
        </p:nvSpPr>
        <p:spPr>
          <a:xfrm>
            <a:off x="2838735" y="3105492"/>
            <a:ext cx="3506323" cy="94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600" dirty="0"/>
              <a:t>这位先生，您真是站着说话不腰疼</a:t>
            </a:r>
            <a:r>
              <a:rPr lang="en-US" altLang="zh-CN" sz="1600" dirty="0"/>
              <a:t>[</a:t>
            </a:r>
            <a:r>
              <a:rPr lang="zh-CN" altLang="zh-CN" sz="1600" dirty="0"/>
              <a:t>鄙视</a:t>
            </a:r>
            <a:r>
              <a:rPr lang="en-US" altLang="zh-CN" sz="1600" dirty="0"/>
              <a:t>]</a:t>
            </a:r>
          </a:p>
        </p:txBody>
      </p:sp>
      <p:sp>
        <p:nvSpPr>
          <p:cNvPr id="12" name="矩形 11"/>
          <p:cNvSpPr/>
          <p:nvPr/>
        </p:nvSpPr>
        <p:spPr>
          <a:xfrm>
            <a:off x="6345058" y="3105971"/>
            <a:ext cx="1789008" cy="1848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真、是、站、着、说、话、不、腰、疼、您、真是、站着、说话、腰疼、这位、先生 </a:t>
            </a:r>
            <a:r>
              <a:rPr lang="en-US" altLang="zh-CN" sz="1600" dirty="0"/>
              <a:t>[</a:t>
            </a:r>
            <a:r>
              <a:rPr lang="zh-CN" altLang="en-US" sz="1600" dirty="0"/>
              <a:t>鄙视</a:t>
            </a:r>
            <a:r>
              <a:rPr lang="en-US" altLang="zh-CN" sz="1600" dirty="0"/>
              <a:t>]</a:t>
            </a:r>
          </a:p>
        </p:txBody>
      </p:sp>
      <p:sp>
        <p:nvSpPr>
          <p:cNvPr id="13" name="矩形 12"/>
          <p:cNvSpPr/>
          <p:nvPr/>
        </p:nvSpPr>
        <p:spPr>
          <a:xfrm>
            <a:off x="2838734" y="4954858"/>
            <a:ext cx="5295332" cy="6680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这位，先生，您，真是，站着，说话，腰疼</a:t>
            </a:r>
            <a:r>
              <a:rPr lang="en-US" altLang="zh-CN" sz="1600" dirty="0"/>
              <a:t>(-1)</a:t>
            </a:r>
            <a:r>
              <a:rPr lang="zh-CN" altLang="en-US" sz="1600" dirty="0"/>
              <a:t>，</a:t>
            </a:r>
            <a:r>
              <a:rPr lang="en-US" altLang="zh-CN" sz="1600" dirty="0"/>
              <a:t>[</a:t>
            </a:r>
            <a:r>
              <a:rPr lang="zh-CN" altLang="en-US" sz="1600" dirty="0"/>
              <a:t>鄙视</a:t>
            </a:r>
            <a:r>
              <a:rPr lang="en-US" altLang="zh-CN" sz="135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34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Feature extraction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226468"/>
            <a:ext cx="8149590" cy="428351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Sentiment lexicon features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(Maximum, Product) of (positive, negative) score of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words/phrases</a:t>
            </a:r>
            <a:endParaRPr lang="zh-CN" altLang="en-US" dirty="0">
              <a:ea typeface="微软雅黑" panose="020B0503020204020204" pitchFamily="34" charset="-122"/>
            </a:endParaRPr>
          </a:p>
          <a:p>
            <a:r>
              <a:rPr lang="en-US" altLang="zh-CN" dirty="0">
                <a:ea typeface="微软雅黑" panose="020B0503020204020204" pitchFamily="34" charset="-122"/>
              </a:rPr>
              <a:t>Emoticon features</a:t>
            </a: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(Maximum, Product) of (positive, negative) score of </a:t>
            </a:r>
            <a:endParaRPr lang="en-US" altLang="zh-CN" sz="2200" dirty="0" smtClean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marL="457200" lvl="1" indent="0">
              <a:buNone/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emoticons</a:t>
            </a:r>
          </a:p>
          <a:p>
            <a:r>
              <a:rPr lang="en-US" altLang="zh-CN" dirty="0" smtClean="0">
                <a:ea typeface="微软雅黑" panose="020B0503020204020204" pitchFamily="34" charset="-122"/>
              </a:rPr>
              <a:t>MDA (Modified by degree </a:t>
            </a:r>
            <a:r>
              <a:rPr lang="en-US" altLang="zh-CN" dirty="0" err="1" smtClean="0">
                <a:ea typeface="微软雅黑" panose="020B0503020204020204" pitchFamily="34" charset="-122"/>
              </a:rPr>
              <a:t>adv</a:t>
            </a:r>
            <a:r>
              <a:rPr lang="en-US" altLang="zh-CN" dirty="0" smtClean="0">
                <a:ea typeface="微软雅黑" panose="020B0503020204020204" pitchFamily="34" charset="-122"/>
              </a:rPr>
              <a:t>) features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(Maximum, Product) of (positive, negative) score of </a:t>
            </a:r>
          </a:p>
          <a:p>
            <a:pPr marL="457200" lvl="1" indent="0">
              <a:buNone/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  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MDA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  <a:p>
            <a:pPr marL="3429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80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Main work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Sentiment lexicon construction based on emoticons</a:t>
            </a: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Feature extraction based on sentiment lexicon</a:t>
            </a: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</a:rPr>
              <a:t>Sentiment classification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01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Sentiment classification with SVM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5128" y="2030341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One-stage three-class </a:t>
            </a:r>
            <a:r>
              <a:rPr lang="en-US" altLang="zh-CN" sz="2400" dirty="0" smtClean="0"/>
              <a:t>classification (</a:t>
            </a:r>
            <a:r>
              <a:rPr lang="en-US" altLang="zh-CN" sz="2400" dirty="0" err="1" smtClean="0"/>
              <a:t>libsvm</a:t>
            </a:r>
            <a:r>
              <a:rPr lang="en-US" altLang="zh-CN" sz="2400" dirty="0" smtClean="0"/>
              <a:t>)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>
                <a:ea typeface="微软雅黑" panose="020B0503020204020204" pitchFamily="34" charset="-122"/>
              </a:rPr>
              <a:t>Two-stage two-class classification (hierarchical)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neutral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VS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non-neutral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positive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VS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negative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ea typeface="微软雅黑" panose="020B0503020204020204" pitchFamily="34" charset="-122"/>
              </a:rPr>
              <a:t>Two-stage two-class classification (parallel)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positive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VS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non-positive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negative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VS </a:t>
            </a: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non-negative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36763" y="2955514"/>
            <a:ext cx="107770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24651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406169" cy="1325563"/>
          </a:xfrm>
        </p:spPr>
        <p:txBody>
          <a:bodyPr/>
          <a:lstStyle/>
          <a:p>
            <a:r>
              <a:rPr lang="en-US" altLang="zh-CN" dirty="0" smtClean="0"/>
              <a:t>Experiments – Lexicon construction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021" y="2742290"/>
            <a:ext cx="7183424" cy="117186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23266" y="1932827"/>
            <a:ext cx="4008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Define </a:t>
            </a:r>
            <a:r>
              <a:rPr lang="en-US" altLang="zh-CN" sz="2400" i="1" dirty="0">
                <a:solidFill>
                  <a:schemeClr val="accent1">
                    <a:lumMod val="75000"/>
                  </a:schemeClr>
                </a:solidFill>
              </a:rPr>
              <a:t>lexicon </a:t>
            </a:r>
            <a:r>
              <a:rPr lang="en-US" altLang="zh-CN" sz="2400" i="1" dirty="0" smtClean="0">
                <a:solidFill>
                  <a:schemeClr val="accent1">
                    <a:lumMod val="75000"/>
                  </a:schemeClr>
                </a:solidFill>
              </a:rPr>
              <a:t>error rate </a:t>
            </a:r>
            <a:r>
              <a:rPr lang="en-US" altLang="zh-CN" sz="2400" dirty="0"/>
              <a:t>as </a:t>
            </a:r>
            <a:endParaRPr lang="zh-CN" altLang="en-US" sz="2400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1148118" y="391415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ea typeface="微软雅黑" panose="020B0503020204020204" pitchFamily="34" charset="-122"/>
              </a:rPr>
              <a:t>Explanation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The frequency of a word.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The degree of sentiment bias of a word.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Labeled words from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《</a:t>
            </a:r>
            <a:r>
              <a:rPr lang="zh-CN" alt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学生褒贬义词典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 panose="020B0503020204020204" pitchFamily="34" charset="-122"/>
              </a:rPr>
              <a:t>》</a:t>
            </a:r>
            <a:endParaRPr lang="en-US" altLang="zh-CN" sz="1800" dirty="0" smtClean="0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62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24281" cy="1325563"/>
          </a:xfrm>
        </p:spPr>
        <p:txBody>
          <a:bodyPr/>
          <a:lstStyle/>
          <a:p>
            <a:r>
              <a:rPr lang="en-US" altLang="zh-CN" dirty="0"/>
              <a:t>Experiments – Lexicon construction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/>
              <p:cNvSpPr txBox="1">
                <a:spLocks noGrp="1"/>
              </p:cNvSpPr>
              <p:nvPr>
                <p:ph idx="1"/>
              </p:nvPr>
            </p:nvSpPr>
            <p:spPr>
              <a:xfrm>
                <a:off x="-272104" y="2034433"/>
                <a:ext cx="5915025" cy="424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内容占位符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72104" y="2034433"/>
                <a:ext cx="5915025" cy="424732"/>
              </a:xfrm>
              <a:prstGeom prst="rect">
                <a:avLst/>
              </a:prstGeom>
              <a:blipFill rotWithShape="0">
                <a:blip r:embed="rId2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783414"/>
            <a:ext cx="4153376" cy="30327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025" y="2779513"/>
            <a:ext cx="4042215" cy="303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Main work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Sentiment lexicon construction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Feature extraction</a:t>
            </a:r>
          </a:p>
          <a:p>
            <a:pPr lvl="1"/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Classification</a:t>
            </a:r>
          </a:p>
          <a:p>
            <a:r>
              <a:rPr lang="en-US" altLang="zh-CN" dirty="0" smtClean="0"/>
              <a:t>Experiments</a:t>
            </a:r>
          </a:p>
          <a:p>
            <a:r>
              <a:rPr lang="en-US" altLang="zh-CN" dirty="0" smtClean="0"/>
              <a:t>Conclusion</a:t>
            </a:r>
          </a:p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48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104" y="351479"/>
            <a:ext cx="8842896" cy="1325563"/>
          </a:xfrm>
        </p:spPr>
        <p:txBody>
          <a:bodyPr/>
          <a:lstStyle/>
          <a:p>
            <a:r>
              <a:rPr lang="en-US" altLang="zh-CN" dirty="0"/>
              <a:t>Experiments – </a:t>
            </a:r>
            <a:r>
              <a:rPr lang="en-US" altLang="zh-CN" dirty="0" smtClean="0"/>
              <a:t>Sentiment classification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7300" y="2166819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Dataset</a:t>
            </a:r>
          </a:p>
          <a:p>
            <a:pPr lvl="1"/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NLP&amp;CC 2013 evaluation, task 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II, sample data</a:t>
            </a:r>
            <a:endParaRPr lang="en-US" altLang="zh-CN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zh-CN" sz="2400" dirty="0" smtClean="0"/>
              <a:t>Preprocess</a:t>
            </a: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ositive (happiness, like)</a:t>
            </a:r>
          </a:p>
          <a:p>
            <a:pPr lvl="1"/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negative (sadness, anger, disgust)</a:t>
            </a:r>
          </a:p>
          <a:p>
            <a:pPr lvl="1"/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eutral (none)</a:t>
            </a:r>
            <a:endParaRPr lang="en-US" altLang="zh-CN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altLang="zh-CN" sz="22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en-US" altLang="zh-CN" sz="2200" dirty="0" smtClean="0">
                <a:solidFill>
                  <a:schemeClr val="accent2">
                    <a:lumMod val="50000"/>
                  </a:schemeClr>
                </a:solidFill>
              </a:rPr>
              <a:t>ear and surprise discarded</a:t>
            </a:r>
          </a:p>
          <a:p>
            <a:r>
              <a:rPr lang="en-US" altLang="zh-CN" sz="2600" dirty="0" smtClean="0"/>
              <a:t>Size</a:t>
            </a:r>
            <a:endParaRPr lang="en-US" altLang="zh-CN" sz="2200" dirty="0" smtClean="0"/>
          </a:p>
          <a:p>
            <a:pPr lvl="1"/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968 for each class, a balanced set</a:t>
            </a:r>
          </a:p>
        </p:txBody>
      </p:sp>
    </p:spTree>
    <p:extLst>
      <p:ext uri="{BB962C8B-B14F-4D97-AF65-F5344CB8AC3E}">
        <p14:creationId xmlns:p14="http://schemas.microsoft.com/office/powerpoint/2010/main" val="34877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452" y="2491149"/>
            <a:ext cx="7274317" cy="2804182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301104" y="351479"/>
            <a:ext cx="88428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Experiments – Sentiment classification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78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109" y="2310249"/>
            <a:ext cx="5410261" cy="14701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28297" y="4042318"/>
            <a:ext cx="6496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Method </a:t>
            </a:r>
            <a:r>
              <a:rPr lang="en-US" altLang="zh-CN" sz="2400" dirty="0"/>
              <a:t>Ⅰ: Our lexicon replaced with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情感词汇本体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CN" sz="2400" dirty="0">
              <a:latin typeface="+mn-ea"/>
            </a:endParaRPr>
          </a:p>
          <a:p>
            <a:r>
              <a:rPr lang="en-US" altLang="zh-CN" sz="2400" dirty="0" smtClean="0"/>
              <a:t>Method Ⅱ</a:t>
            </a:r>
            <a:r>
              <a:rPr lang="en-US" altLang="zh-CN" sz="2400" dirty="0"/>
              <a:t>: Barbosa, </a:t>
            </a:r>
            <a:r>
              <a:rPr lang="en-US" altLang="zh-CN" sz="2400" dirty="0" err="1" smtClean="0"/>
              <a:t>etc</a:t>
            </a:r>
            <a:r>
              <a:rPr lang="en-US" altLang="zh-CN" sz="2400" dirty="0" smtClean="0"/>
              <a:t> [2010]. 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Our </a:t>
            </a:r>
            <a:r>
              <a:rPr lang="en-US" altLang="zh-CN" sz="2400" dirty="0" smtClean="0"/>
              <a:t>model 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</a:rPr>
              <a:t>almost(-0.1%)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performs the best in related task of COAE 2013</a:t>
            </a:r>
            <a:endParaRPr lang="zh-CN" altLang="en-US" sz="2400" dirty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301104" y="351479"/>
            <a:ext cx="88428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Experiments – Sentiment classification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62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7958" y="2003046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Sentiment lexicon construction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 strength of emoticon signals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 term has potential sentiment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need for large amount of neutral corpus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Sentiment features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Different, multi-views of microblog’s characteristics</a:t>
            </a:r>
            <a:endParaRPr lang="zh-CN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Further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Large amount of noisy neutral corpora may help</a:t>
            </a:r>
          </a:p>
          <a:p>
            <a:pPr lvl="1">
              <a:lnSpc>
                <a:spcPct val="150000"/>
              </a:lnSpc>
            </a:pPr>
            <a:r>
              <a:rPr lang="en-US" altLang="zh-C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e.g. Output of current classifier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Syntactic/Semantic features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Relation between words (i.e. skip gram)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295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542197"/>
            <a:ext cx="8010383" cy="463476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000" dirty="0"/>
              <a:t>Barbosa, L., Feng, J.: Robust sentiment detection on twitter from biased and </a:t>
            </a:r>
            <a:r>
              <a:rPr lang="en-US" altLang="zh-CN" sz="2000" dirty="0" smtClean="0"/>
              <a:t>noisy data</a:t>
            </a:r>
            <a:r>
              <a:rPr lang="en-US" altLang="zh-CN" sz="2000" dirty="0"/>
              <a:t>. In: </a:t>
            </a:r>
            <a:r>
              <a:rPr lang="en-US" altLang="zh-CN" sz="2000" dirty="0" err="1"/>
              <a:t>Coling</a:t>
            </a:r>
            <a:r>
              <a:rPr lang="en-US" altLang="zh-CN" sz="2000" dirty="0"/>
              <a:t> 2010: Posters. pp. 36–44. Beijing, China (2010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Cui, A., Zhang, M., Liu, Y., Ma, S.: Emotion tokens: bridging the gap </a:t>
            </a:r>
            <a:r>
              <a:rPr lang="en-US" altLang="zh-CN" sz="2000" dirty="0" smtClean="0"/>
              <a:t>among multilingual </a:t>
            </a:r>
            <a:r>
              <a:rPr lang="en-US" altLang="zh-CN" sz="2000" dirty="0"/>
              <a:t>twitter sentiment analysis. In: Proceedings of the 7th Asia </a:t>
            </a:r>
            <a:r>
              <a:rPr lang="en-US" altLang="zh-CN" sz="2000" dirty="0" smtClean="0"/>
              <a:t>conference on </a:t>
            </a:r>
            <a:r>
              <a:rPr lang="en-US" altLang="zh-CN" sz="2000" dirty="0"/>
              <a:t>Information Retrieval Technology. pp. 238–249. AIRS’11 (2011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Pak, A., </a:t>
            </a:r>
            <a:r>
              <a:rPr lang="en-US" altLang="zh-CN" sz="2000" dirty="0" err="1"/>
              <a:t>Paroubek</a:t>
            </a:r>
            <a:r>
              <a:rPr lang="en-US" altLang="zh-CN" sz="2000" dirty="0"/>
              <a:t>, P.: Twitter as a corpus for sentiment analysis and </a:t>
            </a:r>
            <a:r>
              <a:rPr lang="en-US" altLang="zh-CN" sz="2000" dirty="0" smtClean="0"/>
              <a:t>opinion mining</a:t>
            </a:r>
            <a:r>
              <a:rPr lang="en-US" altLang="zh-CN" sz="2000" dirty="0"/>
              <a:t>. In: Proceedings of LREC. vol. 2010 (2010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Zhang, W., Liu, J., </a:t>
            </a:r>
            <a:r>
              <a:rPr lang="en-US" altLang="zh-CN" sz="2000" dirty="0" err="1"/>
              <a:t>Guo</a:t>
            </a:r>
            <a:r>
              <a:rPr lang="en-US" altLang="zh-CN" sz="2000" dirty="0"/>
              <a:t>, X.: Positive and Negative Words Dictionary for </a:t>
            </a:r>
            <a:r>
              <a:rPr lang="en-US" altLang="zh-CN" sz="2000" dirty="0" smtClean="0"/>
              <a:t>Students. Encyclopedia </a:t>
            </a:r>
            <a:r>
              <a:rPr lang="en-US" altLang="zh-CN" sz="2000" dirty="0"/>
              <a:t>of China Publishing House (2004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Chang, C.C., Lin, C.J.: </a:t>
            </a:r>
            <a:r>
              <a:rPr lang="en-US" altLang="zh-CN" sz="2000" dirty="0" err="1"/>
              <a:t>Libsvm</a:t>
            </a:r>
            <a:r>
              <a:rPr lang="en-US" altLang="zh-CN" sz="2000" dirty="0"/>
              <a:t>: A library for support vector machines. ACM </a:t>
            </a:r>
            <a:r>
              <a:rPr lang="en-US" altLang="zh-CN" sz="2000" dirty="0" smtClean="0"/>
              <a:t>Trans. </a:t>
            </a:r>
            <a:r>
              <a:rPr lang="en-US" altLang="zh-CN" sz="2000" dirty="0" err="1" smtClean="0"/>
              <a:t>Intell</a:t>
            </a:r>
            <a:r>
              <a:rPr lang="en-US" altLang="zh-CN" sz="2000" dirty="0"/>
              <a:t>. Syst. Technol. 2(3), 27:1–27:27 (May 2011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/>
              <a:t>Barbosa, L., Feng, J.: Robust sentiment detection on twitter from biased and noisy data. In: </a:t>
            </a:r>
            <a:r>
              <a:rPr lang="en-US" altLang="zh-CN" sz="2000" dirty="0" err="1"/>
              <a:t>Coling</a:t>
            </a:r>
            <a:r>
              <a:rPr lang="en-US" altLang="zh-CN" sz="2000" dirty="0"/>
              <a:t> 2010: Posters. pp. 36–44. Beijing, China (2010</a:t>
            </a:r>
            <a:r>
              <a:rPr lang="en-US" altLang="zh-CN" sz="2000" dirty="0" smtClean="0"/>
              <a:t>)</a:t>
            </a:r>
          </a:p>
          <a:p>
            <a:r>
              <a:rPr lang="en-US" altLang="zh-CN" sz="2000" dirty="0" err="1"/>
              <a:t>Xu</a:t>
            </a:r>
            <a:r>
              <a:rPr lang="en-US" altLang="zh-CN" sz="2000" dirty="0"/>
              <a:t>, L., Lin, H., Pan, Y., </a:t>
            </a:r>
            <a:r>
              <a:rPr lang="en-US" altLang="zh-CN" sz="2000" dirty="0" err="1"/>
              <a:t>Ren</a:t>
            </a:r>
            <a:r>
              <a:rPr lang="en-US" altLang="zh-CN" sz="2000" dirty="0"/>
              <a:t>, H., Chen, J.: Constructing the affective lexicon</a:t>
            </a:r>
          </a:p>
          <a:p>
            <a:pPr marL="0" indent="0">
              <a:buNone/>
            </a:pPr>
            <a:r>
              <a:rPr lang="en-US" altLang="zh-CN" sz="2000" dirty="0" smtClean="0"/>
              <a:t>    ontology</a:t>
            </a:r>
            <a:r>
              <a:rPr lang="en-US" altLang="zh-CN" sz="2000" dirty="0"/>
              <a:t>. Journal of the China Society for Scientific and </a:t>
            </a:r>
            <a:r>
              <a:rPr lang="en-US" altLang="zh-CN" sz="2000" dirty="0" smtClean="0"/>
              <a:t>Technical    </a:t>
            </a:r>
          </a:p>
          <a:p>
            <a:pPr marL="0" indent="0">
              <a:buNone/>
            </a:pPr>
            <a:r>
              <a:rPr lang="en-US" altLang="zh-CN" sz="2000" dirty="0" smtClean="0"/>
              <a:t>    Information 27(2</a:t>
            </a:r>
            <a:r>
              <a:rPr lang="en-US" altLang="zh-CN" sz="2000" dirty="0"/>
              <a:t>), 180–185 (</a:t>
            </a:r>
            <a:r>
              <a:rPr lang="en-US" altLang="zh-CN" sz="2000" dirty="0" smtClean="0"/>
              <a:t>2008)</a:t>
            </a:r>
          </a:p>
        </p:txBody>
      </p:sp>
    </p:spTree>
    <p:extLst>
      <p:ext uri="{BB962C8B-B14F-4D97-AF65-F5344CB8AC3E}">
        <p14:creationId xmlns:p14="http://schemas.microsoft.com/office/powerpoint/2010/main" val="9021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0908" y="2860949"/>
            <a:ext cx="7886700" cy="994172"/>
          </a:xfrm>
        </p:spPr>
        <p:txBody>
          <a:bodyPr/>
          <a:lstStyle/>
          <a:p>
            <a:r>
              <a:rPr lang="en-US" altLang="zh-CN" dirty="0" smtClean="0"/>
              <a:t>Thanks!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67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7958" y="337831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7958" y="1857981"/>
            <a:ext cx="7886700" cy="469294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Objective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Automatically sentiment lexicon construction.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Doc-level classification: positive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negative and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neutral.</a:t>
            </a:r>
          </a:p>
          <a:p>
            <a:r>
              <a:rPr lang="en-US" altLang="zh-CN" dirty="0" smtClean="0"/>
              <a:t>Existing problems &amp; Solutions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Limited coverage of human constructed sentiment </a:t>
            </a:r>
          </a:p>
          <a:p>
            <a:pPr marL="342900" lvl="1" indent="0">
              <a:buNone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lexicons (automatically lexicon construction).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Lack of labeled data (using emoticon signals, or use noisy data provided by some websites)</a:t>
            </a:r>
          </a:p>
          <a:p>
            <a:r>
              <a:rPr lang="en-US" altLang="zh-CN" dirty="0" smtClean="0"/>
              <a:t>Our contribution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need for large amount of neutral corpora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 proper emoticons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 word has potential sentiment</a:t>
            </a:r>
          </a:p>
          <a:p>
            <a:pPr lvl="1"/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Multi-view of features</a:t>
            </a:r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243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Main work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Sentiment lexicon construction based on emoticons</a:t>
            </a: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Feature extraction based on sentiment lexicon</a:t>
            </a: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Sentiment classification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8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Main work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</a:rPr>
              <a:t>Sentiment lexicon construction based on emoticons</a:t>
            </a:r>
            <a:endParaRPr lang="zh-CN" altLang="en-US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Feature extraction based on sentiment lexicon</a:t>
            </a: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Sentiment classification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71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Investigation on emoticons</a:t>
            </a:r>
            <a:endParaRPr lang="en-US" altLang="zh-CN" dirty="0"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7076" y="1690689"/>
            <a:ext cx="6686550" cy="2833217"/>
          </a:xfrm>
        </p:spPr>
        <p:txBody>
          <a:bodyPr>
            <a:normAutofit/>
          </a:bodyPr>
          <a:lstStyle/>
          <a:p>
            <a:pPr marL="0" indent="0">
              <a:buClr>
                <a:srgbClr val="A53010"/>
              </a:buClr>
              <a:buNone/>
            </a:pPr>
            <a:r>
              <a:rPr lang="en-US" altLang="zh-CN" dirty="0" smtClean="0">
                <a:ea typeface="微软雅黑" panose="020B0503020204020204" pitchFamily="34" charset="-122"/>
              </a:rPr>
              <a:t>Statistics of quantity distribution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1387411458"/>
              </p:ext>
            </p:extLst>
          </p:nvPr>
        </p:nvGraphicFramePr>
        <p:xfrm>
          <a:off x="684111" y="2517742"/>
          <a:ext cx="5552879" cy="3331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616203" y="2246406"/>
            <a:ext cx="14574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ea typeface="微软雅黑" panose="020B0503020204020204" pitchFamily="34" charset="-122"/>
              </a:rPr>
              <a:t>with emoticons:</a:t>
            </a:r>
          </a:p>
          <a:p>
            <a:r>
              <a:rPr lang="en-US" altLang="zh-CN" sz="20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</a:rPr>
              <a:t>~32%</a:t>
            </a:r>
          </a:p>
          <a:p>
            <a:endParaRPr lang="en-US" altLang="zh-CN" sz="2000" dirty="0">
              <a:ea typeface="微软雅黑" panose="020B0503020204020204" pitchFamily="34" charset="-122"/>
            </a:endParaRPr>
          </a:p>
          <a:p>
            <a:r>
              <a:rPr lang="en-US" altLang="zh-CN" sz="2000" dirty="0">
                <a:ea typeface="微软雅黑" panose="020B0503020204020204" pitchFamily="34" charset="-122"/>
              </a:rPr>
              <a:t>With one emoticon:</a:t>
            </a:r>
          </a:p>
          <a:p>
            <a:r>
              <a:rPr lang="en-US" altLang="zh-CN" sz="20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</a:rPr>
              <a:t>~18%</a:t>
            </a:r>
          </a:p>
          <a:p>
            <a:endParaRPr lang="en-US" altLang="zh-CN" sz="2000" dirty="0">
              <a:ea typeface="微软雅黑" panose="020B0503020204020204" pitchFamily="34" charset="-122"/>
            </a:endParaRPr>
          </a:p>
          <a:p>
            <a:r>
              <a:rPr lang="en-US" altLang="zh-CN" sz="2000" dirty="0">
                <a:ea typeface="微软雅黑" panose="020B0503020204020204" pitchFamily="34" charset="-122"/>
              </a:rPr>
              <a:t>With more than one emoticons:</a:t>
            </a:r>
          </a:p>
          <a:p>
            <a:r>
              <a:rPr lang="en-US" altLang="zh-CN" sz="20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pitchFamily="34" charset="-122"/>
              </a:rPr>
              <a:t>~14%</a:t>
            </a:r>
            <a:endParaRPr lang="zh-CN" altLang="en-US" sz="2000" b="1" dirty="0">
              <a:solidFill>
                <a:schemeClr val="accent1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0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哈哈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072" y="6101779"/>
            <a:ext cx="345716" cy="34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笑哈哈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25" y="6115942"/>
            <a:ext cx="345716" cy="34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太开心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309" y="6101778"/>
            <a:ext cx="345717" cy="34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给力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450" y="6121961"/>
            <a:ext cx="305349" cy="3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oo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77" y="6111786"/>
            <a:ext cx="325697" cy="32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166842"/>
              </p:ext>
            </p:extLst>
          </p:nvPr>
        </p:nvGraphicFramePr>
        <p:xfrm>
          <a:off x="596208" y="2315179"/>
          <a:ext cx="8295744" cy="370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4102" name="Picture 6" descr="泪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64" y="6133820"/>
            <a:ext cx="304297" cy="30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悲伤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00" y="6121961"/>
            <a:ext cx="298591" cy="29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弱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942" y="6127269"/>
            <a:ext cx="310448" cy="3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鄙视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271" y="6133820"/>
            <a:ext cx="283877" cy="28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怒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89" y="6144010"/>
            <a:ext cx="283916" cy="28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2742907" y="2454598"/>
            <a:ext cx="1731907" cy="348175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8" name="矩形 17"/>
          <p:cNvSpPr/>
          <p:nvPr/>
        </p:nvSpPr>
        <p:spPr>
          <a:xfrm>
            <a:off x="5787463" y="2454598"/>
            <a:ext cx="1866035" cy="348175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4511169" y="2151631"/>
            <a:ext cx="33156" cy="40876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CN" dirty="0" smtClean="0">
                <a:ea typeface="微软雅黑" panose="020B0503020204020204" pitchFamily="34" charset="-122"/>
              </a:rPr>
              <a:t>Investigation on emoticons</a:t>
            </a:r>
            <a:endParaRPr lang="en-US" altLang="zh-CN" dirty="0">
              <a:ea typeface="微软雅黑" panose="020B0503020204020204" pitchFamily="34" charset="-122"/>
            </a:endParaRPr>
          </a:p>
        </p:txBody>
      </p:sp>
      <p:sp>
        <p:nvSpPr>
          <p:cNvPr id="22" name="内容占位符 2"/>
          <p:cNvSpPr>
            <a:spLocks noGrp="1"/>
          </p:cNvSpPr>
          <p:nvPr>
            <p:ph idx="1"/>
          </p:nvPr>
        </p:nvSpPr>
        <p:spPr>
          <a:xfrm>
            <a:off x="1387076" y="1690689"/>
            <a:ext cx="6686550" cy="2833217"/>
          </a:xfrm>
        </p:spPr>
        <p:txBody>
          <a:bodyPr>
            <a:normAutofit/>
          </a:bodyPr>
          <a:lstStyle/>
          <a:p>
            <a:pPr marL="0" indent="0">
              <a:buClr>
                <a:srgbClr val="A53010"/>
              </a:buClr>
              <a:buNone/>
            </a:pPr>
            <a:r>
              <a:rPr lang="en-US" altLang="zh-CN" dirty="0" smtClean="0">
                <a:ea typeface="微软雅黑" panose="020B0503020204020204" pitchFamily="34" charset="-122"/>
              </a:rPr>
              <a:t>Statistics of sentiment distribution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69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 I: </a:t>
            </a:r>
            <a:r>
              <a:rPr lang="en-US" altLang="zh-CN" dirty="0"/>
              <a:t>Label </a:t>
            </a:r>
            <a:r>
              <a:rPr lang="en-US" altLang="zh-CN" dirty="0" smtClean="0"/>
              <a:t>Propagation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3004778"/>
                <a:ext cx="7886700" cy="2184944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60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sz="260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sz="26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600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CN" sz="2600" dirty="0" smtClean="0"/>
                  <a:t>Sentiment score after the n-</a:t>
                </a:r>
                <a:r>
                  <a:rPr lang="en-US" altLang="zh-CN" sz="2600" dirty="0" err="1" smtClean="0"/>
                  <a:t>th</a:t>
                </a:r>
                <a:r>
                  <a:rPr lang="en-US" altLang="zh-CN" sz="2600" dirty="0" smtClean="0"/>
                  <a:t> iteration</a:t>
                </a:r>
                <a:endParaRPr lang="en-US" altLang="zh-CN" sz="2600" dirty="0"/>
              </a:p>
              <a:p>
                <a14:m>
                  <m:oMath xmlns:m="http://schemas.openxmlformats.org/officeDocument/2006/math">
                    <m:r>
                      <a:rPr lang="zh-CN" altLang="en-US" sz="260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sz="260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altLang="zh-CN" sz="2600" dirty="0" smtClean="0">
                    <a:latin typeface="Cambria Math" panose="02040503050406030204" pitchFamily="18" charset="0"/>
                  </a:rPr>
                  <a:t> [0, 1]. </a:t>
                </a:r>
                <a:r>
                  <a:rPr lang="en-US" altLang="zh-CN" sz="2600" dirty="0"/>
                  <a:t>C</a:t>
                </a:r>
                <a:r>
                  <a:rPr lang="en-US" altLang="zh-CN" sz="2600" dirty="0" smtClean="0"/>
                  <a:t>ontrol </a:t>
                </a:r>
                <a:r>
                  <a:rPr lang="en-US" altLang="zh-CN" sz="2600" dirty="0"/>
                  <a:t>the impact of seeds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60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sz="2600"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altLang="zh-CN" sz="2600" dirty="0" err="1" smtClean="0"/>
                  <a:t>Init</a:t>
                </a:r>
                <a:r>
                  <a:rPr lang="en-US" altLang="zh-CN" sz="2600" smtClean="0"/>
                  <a:t> </a:t>
                </a:r>
                <a:r>
                  <a:rPr lang="en-US" altLang="zh-CN" sz="2600" smtClean="0"/>
                  <a:t>vector, dims(|V|), </a:t>
                </a:r>
                <a:r>
                  <a:rPr lang="en-US" altLang="zh-CN" sz="2600" dirty="0" smtClean="0"/>
                  <a:t>1 for seeds (</a:t>
                </a:r>
                <a:r>
                  <a:rPr lang="en-US" altLang="zh-CN" sz="26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emoticons</a:t>
                </a:r>
                <a:r>
                  <a:rPr lang="en-US" altLang="zh-CN" sz="2600" dirty="0" smtClean="0"/>
                  <a:t> above)</a:t>
                </a:r>
                <a:endParaRPr lang="en-US" altLang="zh-CN" sz="2600" dirty="0"/>
              </a:p>
              <a:p>
                <a14:m>
                  <m:oMath xmlns:m="http://schemas.openxmlformats.org/officeDocument/2006/math">
                    <m:r>
                      <a:rPr lang="en-US" altLang="zh-CN" sz="260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sz="26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600" dirty="0" smtClean="0"/>
                  <a:t>Co-occurrence matrix, -1 for negation modified </a:t>
                </a:r>
                <a:r>
                  <a:rPr lang="en-US" altLang="zh-CN" dirty="0" smtClean="0">
                    <a:latin typeface="Cambria Math" panose="02040503050406030204" pitchFamily="18" charset="0"/>
                  </a:rPr>
                  <a:t>words</a:t>
                </a:r>
                <a:endParaRPr lang="zh-CN" altLang="en-US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004778"/>
                <a:ext cx="7886700" cy="2184944"/>
              </a:xfrm>
              <a:blipFill rotWithShape="0">
                <a:blip r:embed="rId2"/>
                <a:stretch>
                  <a:fillRect t="-5587" r="-618" b="-30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486884" y="2116901"/>
                <a:ext cx="3914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84" y="2116901"/>
                <a:ext cx="3914336" cy="461665"/>
              </a:xfrm>
              <a:prstGeom prst="rect">
                <a:avLst/>
              </a:prstGeom>
              <a:blipFill rotWithShape="0">
                <a:blip r:embed="rId3"/>
                <a:stretch>
                  <a:fillRect r="-156" b="-2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0" y="6207941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Based on our previous work:  </a:t>
            </a:r>
            <a:r>
              <a:rPr lang="en-US" altLang="zh-CN" i="1" dirty="0" smtClean="0"/>
              <a:t>Emotion </a:t>
            </a:r>
            <a:r>
              <a:rPr lang="en-US" altLang="zh-CN" i="1" dirty="0"/>
              <a:t>tokens: bridging the gap among multilingual twitter sentiment analysis. </a:t>
            </a:r>
            <a:r>
              <a:rPr lang="en-US" altLang="zh-CN" i="1" dirty="0" smtClean="0"/>
              <a:t>AIRS’11 (2011)</a:t>
            </a:r>
            <a:endParaRPr lang="en-US" altLang="zh-CN" i="1" dirty="0"/>
          </a:p>
        </p:txBody>
      </p:sp>
    </p:spTree>
    <p:extLst>
      <p:ext uri="{BB962C8B-B14F-4D97-AF65-F5344CB8AC3E}">
        <p14:creationId xmlns:p14="http://schemas.microsoft.com/office/powerpoint/2010/main" val="27816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II</a:t>
            </a:r>
            <a:r>
              <a:rPr lang="en-US" altLang="zh-CN" dirty="0" smtClean="0"/>
              <a:t>: Frequency Statistics for </a:t>
            </a:r>
            <a:r>
              <a:rPr lang="en-US" altLang="zh-CN" dirty="0"/>
              <a:t>Sufficient Corpus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2382318"/>
                <a:ext cx="7886700" cy="1584997"/>
              </a:xfrm>
            </p:spPr>
            <p:txBody>
              <a:bodyPr>
                <a:normAutofit/>
              </a:bodyPr>
              <a:lstStyle/>
              <a:p>
                <a:pPr lvl="3">
                  <a:lnSpc>
                    <a:spcPts val="438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𝑠𝑐𝑜𝑟𝑒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𝑓𝑟𝑒𝑞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𝑆𝑀𝑂𝑂𝑇𝐻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𝑠𝑖𝑧𝑒</m:t>
                        </m:r>
                        <m:d>
                          <m:d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altLang="zh-CN" sz="2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𝑆𝑀𝑂𝑂𝑇𝐻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m:rPr>
                        <m:nor/>
                      </m:rPr>
                      <a:rPr lang="en-US" altLang="zh-CN" sz="2400" dirty="0"/>
                      <m:t> </m:t>
                    </m:r>
                  </m:oMath>
                </a14:m>
                <a:endParaRPr lang="en-US" altLang="zh-CN" sz="2400" dirty="0">
                  <a:latin typeface="+mn-ea"/>
                </a:endParaRPr>
              </a:p>
              <a:p>
                <a:pPr lvl="3">
                  <a:lnSpc>
                    <a:spcPts val="663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𝑠𝑐𝑜𝑟𝑒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d>
                      <m:d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zh-CN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𝑓𝑟𝑒𝑞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d>
                          <m:d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  <m:r>
                          <a:rPr lang="en-US" altLang="zh-CN" sz="240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𝑆𝑀𝑂𝑂𝑇𝐻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𝑠𝑖𝑧𝑒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zh-CN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𝑆𝑀𝑂𝑂𝑇𝐻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382318"/>
                <a:ext cx="7886700" cy="158499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2"/>
              <p:cNvSpPr txBox="1">
                <a:spLocks/>
              </p:cNvSpPr>
              <p:nvPr/>
            </p:nvSpPr>
            <p:spPr>
              <a:xfrm>
                <a:off x="834220" y="4377428"/>
                <a:ext cx="7368084" cy="218494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/>
                      <m:t>Set</m:t>
                    </m:r>
                    <m:r>
                      <m:rPr>
                        <m:nor/>
                      </m:rPr>
                      <a:rPr lang="en-US" altLang="zh-CN" sz="2400" dirty="0"/>
                      <m:t> </m:t>
                    </m:r>
                    <m:r>
                      <m:rPr>
                        <m:nor/>
                      </m:rPr>
                      <a:rPr lang="en-US" altLang="zh-CN" sz="2400" dirty="0"/>
                      <m:t>A</m:t>
                    </m:r>
                    <m:r>
                      <m:rPr>
                        <m:nor/>
                      </m:rPr>
                      <a:rPr lang="en-US" altLang="zh-CN" sz="2400" dirty="0"/>
                      <m:t>: </m:t>
                    </m:r>
                    <m:r>
                      <m:rPr>
                        <m:nor/>
                      </m:rPr>
                      <a:rPr lang="en-US" altLang="zh-CN" sz="2400" dirty="0"/>
                      <m:t>Positive</m:t>
                    </m:r>
                    <m:r>
                      <m:rPr>
                        <m:nor/>
                      </m:rPr>
                      <a:rPr lang="en-US" altLang="zh-CN" sz="2400" dirty="0"/>
                      <m:t> </m:t>
                    </m:r>
                    <m:r>
                      <m:rPr>
                        <m:nor/>
                      </m:rPr>
                      <a:rPr lang="en-US" altLang="zh-CN" sz="2400" dirty="0"/>
                      <m:t>set</m:t>
                    </m:r>
                    <m:r>
                      <m:rPr>
                        <m:nor/>
                      </m:rPr>
                      <a:rPr lang="en-US" altLang="zh-CN" sz="2400" dirty="0"/>
                      <m:t>, </m:t>
                    </m:r>
                    <m:r>
                      <m:rPr>
                        <m:nor/>
                      </m:rPr>
                      <a:rPr lang="en-US" altLang="zh-CN" sz="2400" dirty="0"/>
                      <m:t>microblog</m:t>
                    </m:r>
                    <m:r>
                      <m:rPr>
                        <m:nor/>
                      </m:rPr>
                      <a:rPr lang="en-US" altLang="zh-CN" sz="2400" dirty="0"/>
                      <m:t> </m:t>
                    </m:r>
                    <m:r>
                      <m:rPr>
                        <m:nor/>
                      </m:rPr>
                      <a:rPr lang="en-US" altLang="zh-CN" sz="2400" dirty="0"/>
                      <m:t>containing</m:t>
                    </m:r>
                    <m:r>
                      <m:rPr>
                        <m:nor/>
                      </m:rPr>
                      <a:rPr lang="en-US" altLang="zh-CN" sz="2400" dirty="0"/>
                      <m:t> </m:t>
                    </m:r>
                    <m:r>
                      <m:rPr>
                        <m:nor/>
                      </m:rPr>
                      <a:rPr lang="en-US" altLang="zh-CN" sz="2400" dirty="0"/>
                      <m:t>positive</m:t>
                    </m:r>
                    <m:r>
                      <m:rPr>
                        <m:nor/>
                      </m:rPr>
                      <a:rPr lang="en-US" altLang="zh-CN" sz="2400" dirty="0"/>
                      <m:t> </m:t>
                    </m:r>
                    <m:r>
                      <m:rPr>
                        <m:nor/>
                      </m:rPr>
                      <a:rPr lang="en-US" altLang="zh-CN" sz="2400" dirty="0"/>
                      <m:t>emoticons</m:t>
                    </m:r>
                    <m:r>
                      <m:rPr>
                        <m:nor/>
                      </m:rPr>
                      <a:rPr lang="en-US" altLang="zh-CN" sz="2400" dirty="0"/>
                      <m:t> ([</m:t>
                    </m:r>
                    <m:r>
                      <m:rPr>
                        <m:nor/>
                      </m:rPr>
                      <a:rPr lang="zh-CN" altLang="en-US" sz="2400" dirty="0"/>
                      <m:t>太开心</m:t>
                    </m:r>
                    <m:r>
                      <m:rPr>
                        <m:nor/>
                      </m:rPr>
                      <a:rPr lang="en-US" altLang="zh-CN" sz="2400" dirty="0"/>
                      <m:t>], [</m:t>
                    </m:r>
                    <m:r>
                      <m:rPr>
                        <m:nor/>
                      </m:rPr>
                      <a:rPr lang="zh-CN" altLang="en-US" sz="2400" dirty="0"/>
                      <m:t>给力</m:t>
                    </m:r>
                    <m:r>
                      <m:rPr>
                        <m:nor/>
                      </m:rPr>
                      <a:rPr lang="en-US" altLang="zh-CN" sz="2400" dirty="0"/>
                      <m:t>], [</m:t>
                    </m:r>
                    <m:r>
                      <m:rPr>
                        <m:nor/>
                      </m:rPr>
                      <a:rPr lang="en-US" altLang="zh-CN" sz="2400" dirty="0"/>
                      <m:t>good</m:t>
                    </m:r>
                    <m:r>
                      <m:rPr>
                        <m:nor/>
                      </m:rPr>
                      <a:rPr lang="en-US" altLang="zh-CN" sz="2400" dirty="0"/>
                      <m:t>])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/>
                  <a:t>Set B: Negative set, microblog containing negative </a:t>
                </a:r>
                <a:r>
                  <a:rPr lang="en-US" altLang="zh-CN" sz="2400" dirty="0" smtClean="0"/>
                  <a:t>emoticons </a:t>
                </a:r>
                <a:r>
                  <a:rPr lang="en-US" altLang="zh-CN" sz="2400" dirty="0"/>
                  <a:t>([</a:t>
                </a:r>
                <a:r>
                  <a:rPr lang="zh-CN" altLang="en-US" sz="2400" dirty="0"/>
                  <a:t>弱</a:t>
                </a:r>
                <a:r>
                  <a:rPr lang="en-US" altLang="zh-CN" sz="2400" dirty="0"/>
                  <a:t>], [</a:t>
                </a:r>
                <a:r>
                  <a:rPr lang="zh-CN" altLang="en-US" sz="2400" dirty="0"/>
                  <a:t>鄙视</a:t>
                </a:r>
                <a:r>
                  <a:rPr lang="en-US" altLang="zh-CN" sz="2400" dirty="0"/>
                  <a:t>], [</a:t>
                </a:r>
                <a:r>
                  <a:rPr lang="zh-CN" altLang="en-US" sz="2400" dirty="0"/>
                  <a:t>怒</a:t>
                </a:r>
                <a:r>
                  <a:rPr lang="en-US" altLang="zh-CN" sz="2400" dirty="0"/>
                  <a:t>])</a:t>
                </a:r>
              </a:p>
              <a:p>
                <a:endParaRPr lang="en-US" altLang="zh-CN" sz="21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220" y="4377428"/>
                <a:ext cx="7368084" cy="2184944"/>
              </a:xfrm>
              <a:prstGeom prst="rect">
                <a:avLst/>
              </a:prstGeom>
              <a:blipFill rotWithShape="0">
                <a:blip r:embed="rId3"/>
                <a:stretch>
                  <a:fillRect l="-1406" t="-33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8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1052</Words>
  <Application>Microsoft Office PowerPoint</Application>
  <PresentationFormat>全屏显示(4:3)</PresentationFormat>
  <Paragraphs>169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华文新魏</vt:lpstr>
      <vt:lpstr>宋体</vt:lpstr>
      <vt:lpstr>微软雅黑</vt:lpstr>
      <vt:lpstr>Arial</vt:lpstr>
      <vt:lpstr>Calibri</vt:lpstr>
      <vt:lpstr>Calibri Light</vt:lpstr>
      <vt:lpstr>Cambria Math</vt:lpstr>
      <vt:lpstr>Wingdings 3</vt:lpstr>
      <vt:lpstr>Office 主题</vt:lpstr>
      <vt:lpstr>Equation</vt:lpstr>
      <vt:lpstr>Every Term Has Sentiment: Learning from Emoticon Evidences for Chinese Microblog Sentiment Analysis</vt:lpstr>
      <vt:lpstr>Outline</vt:lpstr>
      <vt:lpstr>Introduction</vt:lpstr>
      <vt:lpstr>Main work</vt:lpstr>
      <vt:lpstr>Main work</vt:lpstr>
      <vt:lpstr>Investigation on emoticons</vt:lpstr>
      <vt:lpstr>Investigation on emoticons</vt:lpstr>
      <vt:lpstr>Approach I: Label Propagation</vt:lpstr>
      <vt:lpstr>Approach II: Frequency Statistics for Sufficient Corpus</vt:lpstr>
      <vt:lpstr>OOV/phrase extraction</vt:lpstr>
      <vt:lpstr>Sentiment lexicon construction</vt:lpstr>
      <vt:lpstr>Main work</vt:lpstr>
      <vt:lpstr>Feature extraction</vt:lpstr>
      <vt:lpstr>Feature extraction</vt:lpstr>
      <vt:lpstr>Feature extraction</vt:lpstr>
      <vt:lpstr>Main work</vt:lpstr>
      <vt:lpstr>Sentiment classification with SVM</vt:lpstr>
      <vt:lpstr>Experiments – Lexicon construction</vt:lpstr>
      <vt:lpstr>Experiments – Lexicon construction</vt:lpstr>
      <vt:lpstr>Experiments – Sentiment classification</vt:lpstr>
      <vt:lpstr>PowerPoint 演示文稿</vt:lpstr>
      <vt:lpstr>PowerPoint 演示文稿</vt:lpstr>
      <vt:lpstr>Conclusion</vt:lpstr>
      <vt:lpstr>Further work</vt:lpstr>
      <vt:lpstr>References</vt:lpstr>
      <vt:lpstr>Thanks!</vt:lpstr>
    </vt:vector>
  </TitlesOfParts>
  <Company>Tsinghua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Term Has Sentiment: Learning from Emoticon Evidences for Chinese Microblog Sentiment Analysis</dc:title>
  <dc:creator>Jiangfei</dc:creator>
  <cp:lastModifiedBy>Jiangfei</cp:lastModifiedBy>
  <cp:revision>81</cp:revision>
  <dcterms:created xsi:type="dcterms:W3CDTF">2013-11-08T04:32:39Z</dcterms:created>
  <dcterms:modified xsi:type="dcterms:W3CDTF">2013-11-19T06:50:31Z</dcterms:modified>
</cp:coreProperties>
</file>