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70" r:id="rId7"/>
    <p:sldId id="257" r:id="rId8"/>
    <p:sldId id="272" r:id="rId9"/>
    <p:sldId id="258" r:id="rId10"/>
    <p:sldId id="260" r:id="rId11"/>
    <p:sldId id="261" r:id="rId12"/>
    <p:sldId id="266" r:id="rId13"/>
    <p:sldId id="271" r:id="rId14"/>
    <p:sldId id="267" r:id="rId15"/>
    <p:sldId id="268" r:id="rId16"/>
    <p:sldId id="264" r:id="rId17"/>
    <p:sldId id="265" r:id="rId18"/>
    <p:sldId id="269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6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55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93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88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85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3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76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82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91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40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49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17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498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26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46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832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0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77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355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536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756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86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37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90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23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485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7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982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60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106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725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633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961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019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683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5451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6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069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48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238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979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825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0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2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0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422" y="980728"/>
            <a:ext cx="8856984" cy="2880320"/>
          </a:xfrm>
        </p:spPr>
        <p:txBody>
          <a:bodyPr>
            <a:normAutofit/>
          </a:bodyPr>
          <a:lstStyle/>
          <a:p>
            <a:r>
              <a:rPr lang="en-US" altLang="zh-CN" b="1" dirty="0"/>
              <a:t>Simulated Spoken Dialogue System Based on IOHMM</a:t>
            </a:r>
            <a:br>
              <a:rPr lang="en-US" altLang="zh-CN" b="1" dirty="0"/>
            </a:br>
            <a:r>
              <a:rPr lang="en-US" altLang="zh-CN" b="1" dirty="0"/>
              <a:t>with User History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zh-CN" dirty="0" smtClean="0">
              <a:solidFill>
                <a:schemeClr val="tx1"/>
              </a:solidFill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solidFill>
                  <a:schemeClr val="tx1"/>
                </a:solidFill>
                <a:latin typeface="华文隶书" pitchFamily="2" charset="-122"/>
                <a:ea typeface="华文隶书" pitchFamily="2" charset="-122"/>
              </a:rPr>
              <a:t>中国科学院自动化研究所</a:t>
            </a:r>
            <a:endParaRPr lang="en-US" altLang="zh-CN" dirty="0" smtClean="0">
              <a:solidFill>
                <a:schemeClr val="tx1"/>
              </a:solidFill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solidFill>
                  <a:schemeClr val="tx1"/>
                </a:solidFill>
                <a:latin typeface="华文隶书" pitchFamily="2" charset="-122"/>
                <a:ea typeface="华文隶书" pitchFamily="2" charset="-122"/>
              </a:rPr>
              <a:t> 李</a:t>
            </a:r>
            <a:r>
              <a:rPr lang="zh-CN" altLang="en-US" dirty="0">
                <a:solidFill>
                  <a:schemeClr val="tx1"/>
                </a:solidFill>
                <a:latin typeface="华文隶书" pitchFamily="2" charset="-122"/>
                <a:ea typeface="华文隶书" pitchFamily="2" charset="-122"/>
              </a:rPr>
              <a:t>长</a:t>
            </a:r>
            <a:r>
              <a:rPr lang="zh-CN" altLang="en-US" dirty="0" smtClean="0">
                <a:solidFill>
                  <a:schemeClr val="tx1"/>
                </a:solidFill>
                <a:latin typeface="华文隶书" pitchFamily="2" charset="-122"/>
                <a:ea typeface="华文隶书" pitchFamily="2" charset="-122"/>
              </a:rPr>
              <a:t>亮  </a:t>
            </a:r>
            <a:r>
              <a:rPr lang="zh-CN" altLang="en-US" dirty="0">
                <a:solidFill>
                  <a:schemeClr val="tx1"/>
                </a:solidFill>
                <a:latin typeface="华文隶书" pitchFamily="2" charset="-122"/>
                <a:ea typeface="华文隶书" pitchFamily="2" charset="-122"/>
              </a:rPr>
              <a:t>徐</a:t>
            </a:r>
            <a:r>
              <a:rPr lang="zh-CN" altLang="en-US" dirty="0" smtClean="0">
                <a:solidFill>
                  <a:schemeClr val="tx1"/>
                </a:solidFill>
                <a:latin typeface="华文隶书" pitchFamily="2" charset="-122"/>
                <a:ea typeface="华文隶书" pitchFamily="2" charset="-122"/>
              </a:rPr>
              <a:t>波</a:t>
            </a:r>
            <a:endParaRPr lang="en-US" altLang="zh-CN" dirty="0" smtClean="0">
              <a:solidFill>
                <a:schemeClr val="tx1"/>
              </a:solidFill>
              <a:latin typeface="华文隶书" pitchFamily="2" charset="-122"/>
              <a:ea typeface="华文隶书" pitchFamily="2" charset="-122"/>
            </a:endParaRPr>
          </a:p>
          <a:p>
            <a:r>
              <a:rPr lang="en-US" altLang="zh-CN" dirty="0" smtClean="0">
                <a:solidFill>
                  <a:schemeClr val="tx1"/>
                </a:solidFill>
                <a:latin typeface="华文隶书" pitchFamily="2" charset="-122"/>
                <a:ea typeface="华文隶书" pitchFamily="2" charset="-122"/>
              </a:rPr>
              <a:t>2013.11.19</a:t>
            </a:r>
            <a:endParaRPr lang="zh-CN" altLang="en-US" dirty="0">
              <a:solidFill>
                <a:schemeClr val="tx1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06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3345" y="980728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（一）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训练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语言模型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：对话分割</a:t>
            </a:r>
            <a:endParaRPr lang="en-US" altLang="zh-CN" sz="2200" dirty="0" smtClean="0">
              <a:latin typeface="华文新魏" pitchFamily="2" charset="-122"/>
              <a:ea typeface="华文新魏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（二）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训练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UH-IOHMM</a:t>
            </a: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：对话行为映射为</a:t>
            </a: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UH-IOHMM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系统中状态</a:t>
            </a:r>
            <a:endParaRPr lang="en-US" altLang="zh-CN" sz="2200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Inquiry/response…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）</a:t>
            </a:r>
            <a:endParaRPr lang="en-US" altLang="zh-CN" sz="2200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：对话行为映射为</a:t>
            </a: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UH-IOHMM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系统中观察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量</a:t>
            </a:r>
            <a:endParaRPr lang="en-US" altLang="zh-CN" sz="2200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Inquiry time/Inquiry location…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）</a:t>
            </a:r>
            <a:endParaRPr lang="en-US" altLang="zh-CN" sz="2200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3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：用户对话行为映射为</a:t>
            </a: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IUH-OHMM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系统中用户观察值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location/time</a:t>
            </a: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…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）</a:t>
            </a:r>
            <a:endParaRPr lang="en-US" altLang="zh-CN" sz="2200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4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：平滑（</a:t>
            </a:r>
            <a:r>
              <a:rPr lang="en-US" altLang="zh-CN" sz="2200" dirty="0" smtClean="0">
                <a:latin typeface="华文新魏" pitchFamily="2" charset="-122"/>
                <a:ea typeface="华文新魏" pitchFamily="2" charset="-122"/>
              </a:rPr>
              <a:t>good-</a:t>
            </a:r>
            <a:r>
              <a:rPr lang="en-US" altLang="zh-CN" sz="2200" dirty="0" err="1" smtClean="0">
                <a:latin typeface="华文新魏" pitchFamily="2" charset="-122"/>
                <a:ea typeface="华文新魏" pitchFamily="2" charset="-122"/>
              </a:rPr>
              <a:t>turing</a:t>
            </a:r>
            <a:r>
              <a:rPr lang="zh-CN" altLang="en-US" sz="2200" dirty="0" smtClean="0">
                <a:latin typeface="华文新魏" pitchFamily="2" charset="-122"/>
                <a:ea typeface="华文新魏" pitchFamily="2" charset="-122"/>
              </a:rPr>
              <a:t>）</a:t>
            </a:r>
            <a:endParaRPr lang="zh-CN" altLang="en-US" sz="2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370" y="408231"/>
            <a:ext cx="5861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UH-IOHMM</a:t>
            </a:r>
            <a:r>
              <a:rPr lang="zh-CN" altLang="en-US" sz="28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对话模拟系统</a:t>
            </a:r>
          </a:p>
        </p:txBody>
      </p:sp>
    </p:spTree>
    <p:extLst>
      <p:ext uri="{BB962C8B-B14F-4D97-AF65-F5344CB8AC3E}">
        <p14:creationId xmlns:p14="http://schemas.microsoft.com/office/powerpoint/2010/main" val="26869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4346" y="1057194"/>
            <a:ext cx="5400600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i="1" dirty="0" smtClean="0">
                <a:solidFill>
                  <a:srgbClr val="FF0000"/>
                </a:solidFill>
              </a:rPr>
              <a:t>例</a:t>
            </a:r>
            <a:r>
              <a:rPr lang="en-US" altLang="zh-CN" sz="2000" b="1" i="1" dirty="0" smtClean="0">
                <a:solidFill>
                  <a:srgbClr val="FF0000"/>
                </a:solidFill>
              </a:rPr>
              <a:t>1</a:t>
            </a:r>
            <a:r>
              <a:rPr lang="zh-CN" altLang="en-US" sz="2000" i="1" dirty="0" smtClean="0">
                <a:solidFill>
                  <a:srgbClr val="FF0000"/>
                </a:solidFill>
              </a:rPr>
              <a:t>：</a:t>
            </a:r>
            <a:endParaRPr lang="en-US" altLang="zh-CN" sz="2000" i="1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client</a:t>
            </a:r>
            <a:r>
              <a:rPr lang="en-US" altLang="zh-CN" sz="2000" dirty="0">
                <a:solidFill>
                  <a:prstClr val="black"/>
                </a:solidFill>
              </a:rPr>
              <a:t>:</a:t>
            </a:r>
            <a:r>
              <a:rPr lang="zh-CN" altLang="en-US" sz="2000" dirty="0">
                <a:solidFill>
                  <a:prstClr val="black"/>
                </a:solidFill>
              </a:rPr>
              <a:t>请问天气好吗？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server:</a:t>
            </a:r>
            <a:r>
              <a:rPr lang="zh-CN" altLang="en-US" sz="2000" dirty="0">
                <a:solidFill>
                  <a:prstClr val="black"/>
                </a:solidFill>
              </a:rPr>
              <a:t>请问你问的是什么时候哪里的天气？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client:</a:t>
            </a:r>
            <a:r>
              <a:rPr lang="zh-CN" altLang="en-US" sz="2000" dirty="0">
                <a:solidFill>
                  <a:prstClr val="black"/>
                </a:solidFill>
              </a:rPr>
              <a:t>吐鲁番的天气。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server:</a:t>
            </a:r>
            <a:r>
              <a:rPr lang="zh-CN" altLang="en-US" sz="2000" dirty="0">
                <a:solidFill>
                  <a:prstClr val="black"/>
                </a:solidFill>
              </a:rPr>
              <a:t>调用</a:t>
            </a:r>
            <a:r>
              <a:rPr lang="en-US" altLang="zh-CN" sz="2000" dirty="0">
                <a:solidFill>
                  <a:prstClr val="black"/>
                </a:solidFill>
              </a:rPr>
              <a:t>APP</a:t>
            </a:r>
            <a:r>
              <a:rPr lang="zh-CN" altLang="en-US" sz="2000" dirty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3503" y="2780928"/>
            <a:ext cx="5383134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i="1" dirty="0" smtClean="0">
                <a:solidFill>
                  <a:srgbClr val="FF0000"/>
                </a:solidFill>
              </a:rPr>
              <a:t>例</a:t>
            </a:r>
            <a:r>
              <a:rPr lang="en-US" altLang="zh-CN" sz="2000" b="1" i="1" dirty="0" smtClean="0">
                <a:solidFill>
                  <a:srgbClr val="FF0000"/>
                </a:solidFill>
              </a:rPr>
              <a:t>2</a:t>
            </a:r>
            <a:r>
              <a:rPr lang="zh-CN" altLang="en-US" sz="2000" b="1" i="1" dirty="0" smtClean="0">
                <a:solidFill>
                  <a:srgbClr val="FF0000"/>
                </a:solidFill>
              </a:rPr>
              <a:t>：</a:t>
            </a:r>
            <a:endParaRPr lang="en-US" altLang="zh-CN" sz="2000" b="1" i="1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client</a:t>
            </a:r>
            <a:r>
              <a:rPr lang="en-US" altLang="zh-CN" sz="2000" dirty="0">
                <a:solidFill>
                  <a:prstClr val="black"/>
                </a:solidFill>
              </a:rPr>
              <a:t>:</a:t>
            </a:r>
            <a:r>
              <a:rPr lang="zh-CN" altLang="en-US" sz="2000" dirty="0">
                <a:solidFill>
                  <a:prstClr val="black"/>
                </a:solidFill>
              </a:rPr>
              <a:t>请问十四点到二十点天气好吗？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server:</a:t>
            </a:r>
            <a:r>
              <a:rPr lang="zh-CN" altLang="en-US" sz="2000" dirty="0">
                <a:solidFill>
                  <a:prstClr val="black"/>
                </a:solidFill>
              </a:rPr>
              <a:t>请问你问的是什么时候哪里的天气？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client:</a:t>
            </a:r>
            <a:r>
              <a:rPr lang="zh-CN" altLang="en-US" sz="2000" dirty="0">
                <a:solidFill>
                  <a:prstClr val="black"/>
                </a:solidFill>
              </a:rPr>
              <a:t>锦州星期三的天气。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server:</a:t>
            </a:r>
            <a:r>
              <a:rPr lang="zh-CN" altLang="en-US" sz="2000" dirty="0">
                <a:solidFill>
                  <a:prstClr val="black"/>
                </a:solidFill>
              </a:rPr>
              <a:t>调用</a:t>
            </a:r>
            <a:r>
              <a:rPr lang="en-US" altLang="zh-CN" sz="2000" dirty="0">
                <a:solidFill>
                  <a:prstClr val="black"/>
                </a:solidFill>
              </a:rPr>
              <a:t>APP</a:t>
            </a:r>
            <a:r>
              <a:rPr lang="zh-CN" altLang="en-US" sz="2000" dirty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812" y="4509120"/>
            <a:ext cx="5383134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i="1" dirty="0" smtClean="0">
                <a:solidFill>
                  <a:srgbClr val="FF0000"/>
                </a:solidFill>
              </a:rPr>
              <a:t>例</a:t>
            </a:r>
            <a:r>
              <a:rPr lang="en-US" altLang="zh-CN" sz="2000" b="1" i="1" dirty="0" smtClean="0">
                <a:solidFill>
                  <a:srgbClr val="FF0000"/>
                </a:solidFill>
              </a:rPr>
              <a:t>3</a:t>
            </a:r>
            <a:r>
              <a:rPr lang="zh-CN" altLang="en-US" sz="2000" b="1" i="1" dirty="0" smtClean="0">
                <a:solidFill>
                  <a:srgbClr val="FF0000"/>
                </a:solidFill>
              </a:rPr>
              <a:t>：</a:t>
            </a:r>
            <a:endParaRPr lang="en-US" altLang="zh-CN" sz="2000" b="1" i="1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client</a:t>
            </a:r>
            <a:r>
              <a:rPr lang="en-US" altLang="zh-CN" sz="2000" dirty="0">
                <a:solidFill>
                  <a:prstClr val="black"/>
                </a:solidFill>
              </a:rPr>
              <a:t>:</a:t>
            </a:r>
            <a:r>
              <a:rPr lang="zh-CN" altLang="en-US" sz="2000" dirty="0">
                <a:solidFill>
                  <a:prstClr val="black"/>
                </a:solidFill>
              </a:rPr>
              <a:t>请问普洱天气好不好？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server:</a:t>
            </a:r>
            <a:r>
              <a:rPr lang="zh-CN" altLang="en-US" sz="2000" dirty="0">
                <a:solidFill>
                  <a:prstClr val="black"/>
                </a:solidFill>
              </a:rPr>
              <a:t>请问你问的是什么时候哪里的天气？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client:</a:t>
            </a:r>
            <a:r>
              <a:rPr lang="zh-CN" altLang="en-US" sz="2000" dirty="0">
                <a:solidFill>
                  <a:prstClr val="black"/>
                </a:solidFill>
              </a:rPr>
              <a:t>松原下午的天气。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server:</a:t>
            </a:r>
            <a:r>
              <a:rPr lang="zh-CN" altLang="en-US" sz="2000" dirty="0">
                <a:solidFill>
                  <a:prstClr val="black"/>
                </a:solidFill>
              </a:rPr>
              <a:t>调用</a:t>
            </a:r>
            <a:r>
              <a:rPr lang="en-US" altLang="zh-CN" sz="2000" dirty="0">
                <a:solidFill>
                  <a:prstClr val="black"/>
                </a:solidFill>
              </a:rPr>
              <a:t>APP</a:t>
            </a:r>
            <a:r>
              <a:rPr lang="zh-CN" altLang="en-US" sz="2000" dirty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5277" y="452638"/>
            <a:ext cx="5246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试验结果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67466" y="2122753"/>
            <a:ext cx="206497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sz="2000" b="1" dirty="0" smtClean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</a:rPr>
              <a:t>：每段对话都以系统“调用</a:t>
            </a:r>
            <a:r>
              <a:rPr lang="en-US" altLang="zh-CN" sz="2000" b="1" dirty="0" smtClean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</a:rPr>
              <a:t>APP</a:t>
            </a:r>
            <a:r>
              <a:rPr lang="zh-CN" altLang="en-US" sz="2000" b="1" dirty="0" smtClean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</a:rPr>
              <a:t>”结束</a:t>
            </a:r>
            <a:r>
              <a:rPr lang="zh-CN" altLang="en-US" sz="2000" dirty="0" smtClean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</a:rPr>
              <a:t>。</a:t>
            </a:r>
            <a:endParaRPr lang="en-US" altLang="zh-CN" sz="2000" dirty="0" smtClean="0">
              <a:solidFill>
                <a:prstClr val="white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7466" y="3076860"/>
            <a:ext cx="2064974" cy="132343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white"/>
                </a:solidFill>
              </a:rPr>
              <a:t>2</a:t>
            </a:r>
            <a:r>
              <a:rPr lang="zh-CN" altLang="en-US" sz="2000" b="1" dirty="0" smtClean="0">
                <a:solidFill>
                  <a:prstClr val="white"/>
                </a:solidFill>
              </a:rPr>
              <a:t>：</a:t>
            </a:r>
            <a:r>
              <a:rPr lang="zh-CN" altLang="en-US" sz="2000" dirty="0" smtClean="0">
                <a:solidFill>
                  <a:prstClr val="white"/>
                </a:solidFill>
                <a:latin typeface="华文新魏" pitchFamily="2" charset="-122"/>
                <a:ea typeface="华文新魏" pitchFamily="2" charset="-122"/>
              </a:rPr>
              <a:t>在考虑依赖关系的基础上随机生成对话，扩展语料库。</a:t>
            </a:r>
            <a:endParaRPr lang="en-US" altLang="zh-CN" sz="2000" dirty="0" smtClean="0">
              <a:solidFill>
                <a:prstClr val="white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1412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solidFill>
                  <a:srgbClr val="C00000"/>
                </a:solidFill>
                <a:latin typeface="华文琥珀" pitchFamily="2" charset="-122"/>
                <a:ea typeface="华文琥珀" pitchFamily="2" charset="-122"/>
              </a:rPr>
              <a:t>生成对话特点</a:t>
            </a:r>
            <a:endParaRPr lang="zh-CN" altLang="en-US" i="1" dirty="0">
              <a:solidFill>
                <a:srgbClr val="C00000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61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59" y="1916832"/>
            <a:ext cx="288607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009" y="1772816"/>
            <a:ext cx="287655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9561" y="33265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试验结果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26876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实验结果对比：</a:t>
            </a:r>
            <a:endParaRPr lang="zh-CN" altLang="en-US" sz="2400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2542" y="611378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UH-IOHMM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608880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IOHMM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13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jacoxu\AppData\Roaming\Tencent\Users\85557812\QQ\WinTemp\RichOle\WHHECY33XQQJ}N)G)T`{OM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50249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5760263"/>
            <a:ext cx="762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针对天气领域，</a:t>
            </a:r>
            <a:r>
              <a:rPr lang="en-US" altLang="zh-CN" dirty="0" smtClean="0"/>
              <a:t>3.7</a:t>
            </a:r>
            <a:r>
              <a:rPr lang="zh-CN" altLang="en-US" dirty="0" smtClean="0"/>
              <a:t>轮对话完成任务，较</a:t>
            </a:r>
            <a:r>
              <a:rPr lang="en-US" altLang="zh-CN" dirty="0" smtClean="0"/>
              <a:t>IOHMM</a:t>
            </a:r>
            <a:r>
              <a:rPr lang="zh-CN" altLang="en-US" dirty="0" smtClean="0"/>
              <a:t>方法的</a:t>
            </a:r>
            <a:r>
              <a:rPr lang="en-US" altLang="zh-CN" dirty="0" smtClean="0"/>
              <a:t>5.5</a:t>
            </a:r>
            <a:r>
              <a:rPr lang="zh-CN" altLang="en-US" dirty="0" smtClean="0"/>
              <a:t>轮对话减少</a:t>
            </a:r>
            <a:r>
              <a:rPr lang="en-US" altLang="zh-CN" dirty="0" smtClean="0"/>
              <a:t>1.8</a:t>
            </a:r>
            <a:r>
              <a:rPr lang="zh-CN" altLang="en-US" dirty="0" smtClean="0"/>
              <a:t>轮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561" y="33265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试验结果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2468" y="1023188"/>
            <a:ext cx="38855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用对话长度来评价对话</a:t>
            </a:r>
            <a:endParaRPr lang="zh-CN" altLang="en-US" sz="2400" dirty="0">
              <a:latin typeface="华文隶书" pitchFamily="2" charset="-122"/>
              <a:ea typeface="华文隶书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3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88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8800" dirty="0" smtClean="0">
                <a:latin typeface="微软雅黑" pitchFamily="34" charset="-122"/>
                <a:ea typeface="微软雅黑" pitchFamily="34" charset="-122"/>
              </a:rPr>
              <a:t>   </a:t>
            </a:r>
            <a:endParaRPr lang="en-US" altLang="zh-CN" sz="8800" dirty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sz="8800" b="1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8800" b="1" dirty="0" smtClean="0">
                <a:latin typeface="微软雅黑" pitchFamily="34" charset="-122"/>
                <a:ea typeface="微软雅黑" pitchFamily="34" charset="-122"/>
              </a:rPr>
              <a:t>谢谢大家</a:t>
            </a:r>
            <a:endParaRPr lang="zh-CN" altLang="en-US" sz="88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30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5588" y="1484784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：研究背景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：相关研究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UH-IOHMM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对话模拟系统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：实验结果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85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6926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628800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对话管理系统发展迅速，</a:t>
            </a:r>
            <a:r>
              <a:rPr lang="en-US" altLang="zh-CN" sz="2400" dirty="0" smtClean="0">
                <a:latin typeface="华文隶书" pitchFamily="2" charset="-122"/>
                <a:ea typeface="华文隶书" pitchFamily="2" charset="-122"/>
              </a:rPr>
              <a:t>Apple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的</a:t>
            </a:r>
            <a:r>
              <a:rPr lang="en-US" altLang="zh-CN" sz="2400" dirty="0" err="1" smtClean="0">
                <a:latin typeface="华文隶书" pitchFamily="2" charset="-122"/>
                <a:ea typeface="华文隶书" pitchFamily="2" charset="-122"/>
              </a:rPr>
              <a:t>Siri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，</a:t>
            </a:r>
            <a:r>
              <a:rPr lang="en-US" altLang="zh-CN" sz="2400" dirty="0" smtClean="0">
                <a:latin typeface="华文隶书" pitchFamily="2" charset="-122"/>
                <a:ea typeface="华文隶书" pitchFamily="2" charset="-122"/>
              </a:rPr>
              <a:t>Android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手机的</a:t>
            </a:r>
            <a:r>
              <a:rPr lang="en-US" altLang="zh-CN" sz="2400" dirty="0">
                <a:latin typeface="华文隶书" pitchFamily="2" charset="-122"/>
                <a:ea typeface="华文隶书" pitchFamily="2" charset="-122"/>
              </a:rPr>
              <a:t>“Voice Actions</a:t>
            </a:r>
            <a:r>
              <a:rPr lang="en-US" altLang="zh-CN" sz="2400" dirty="0" smtClean="0">
                <a:latin typeface="华文隶书" pitchFamily="2" charset="-122"/>
                <a:ea typeface="华文隶书" pitchFamily="2" charset="-122"/>
              </a:rPr>
              <a:t>”,</a:t>
            </a:r>
            <a:r>
              <a:rPr lang="en-US" altLang="zh-CN" sz="2400" dirty="0">
                <a:latin typeface="华文隶书" pitchFamily="2" charset="-122"/>
                <a:ea typeface="华文隶书" pitchFamily="2" charset="-122"/>
              </a:rPr>
              <a:t> </a:t>
            </a:r>
            <a:r>
              <a:rPr lang="en-US" altLang="zh-CN" sz="2400" dirty="0" smtClean="0">
                <a:latin typeface="华文隶书" pitchFamily="2" charset="-122"/>
                <a:ea typeface="华文隶书" pitchFamily="2" charset="-122"/>
              </a:rPr>
              <a:t>Cambridge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设计的</a:t>
            </a:r>
            <a:r>
              <a:rPr lang="en-US" altLang="zh-CN" sz="2400" dirty="0" err="1" smtClean="0">
                <a:latin typeface="华文隶书" pitchFamily="2" charset="-122"/>
                <a:ea typeface="华文隶书" pitchFamily="2" charset="-122"/>
              </a:rPr>
              <a:t>CamInfo</a:t>
            </a:r>
            <a:r>
              <a:rPr lang="en-US" altLang="zh-CN" sz="2400" dirty="0" smtClean="0">
                <a:latin typeface="华文隶书" pitchFamily="2" charset="-122"/>
                <a:ea typeface="华文隶书" pitchFamily="2" charset="-122"/>
              </a:rPr>
              <a:t> system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等等。</a:t>
            </a:r>
            <a:endParaRPr lang="en-US" altLang="zh-CN" sz="2400" dirty="0" smtClean="0">
              <a:latin typeface="华文隶书" pitchFamily="2" charset="-122"/>
              <a:ea typeface="华文隶书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但是带标注的有效语料库，始终是发展对话管理系统的瓶颈。</a:t>
            </a:r>
            <a:endParaRPr lang="en-US" altLang="zh-CN" sz="2400" dirty="0" smtClean="0">
              <a:latin typeface="华文隶书" pitchFamily="2" charset="-122"/>
              <a:ea typeface="华文隶书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latin typeface="华文隶书" pitchFamily="2" charset="-122"/>
              <a:ea typeface="华文隶书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华文隶书" pitchFamily="2" charset="-122"/>
                <a:ea typeface="华文隶书" pitchFamily="2" charset="-122"/>
              </a:rPr>
              <a:t>1.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语料库在设计对话系统的过程中的作用，至关重要</a:t>
            </a:r>
            <a:endParaRPr lang="en-US" altLang="zh-CN" sz="2400" dirty="0" smtClean="0">
              <a:latin typeface="华文隶书" pitchFamily="2" charset="-122"/>
              <a:ea typeface="华文隶书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华文隶书" pitchFamily="2" charset="-122"/>
                <a:ea typeface="华文隶书" pitchFamily="2" charset="-122"/>
              </a:rPr>
              <a:t>2.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在大数据时代，收集有效数据以及标注数据，工作量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巨大</a:t>
            </a:r>
            <a:endParaRPr lang="en-US" altLang="zh-CN" sz="2400" dirty="0" smtClean="0">
              <a:latin typeface="华文隶书" pitchFamily="2" charset="-122"/>
              <a:ea typeface="华文隶书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latin typeface="华文隶书" pitchFamily="2" charset="-122"/>
              <a:ea typeface="华文隶书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华文琥珀" pitchFamily="2" charset="-122"/>
                <a:ea typeface="华文琥珀" pitchFamily="2" charset="-122"/>
              </a:rPr>
              <a:t>扩展语料库工作对于对话系统发展非常重要！</a:t>
            </a:r>
            <a:endParaRPr lang="en-US" altLang="zh-CN" sz="2400" dirty="0" smtClean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516" y="43108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研究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背景</a:t>
            </a:r>
            <a:endParaRPr lang="en-US" altLang="zh-CN" sz="28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83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jacoxu\AppData\Roaming\Tencent\Users\85557812\QQ\WinTemp\RichOle\DM4(ZOOL[WS{)7BZ[MN]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71" y="1628800"/>
            <a:ext cx="792088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27784" y="46880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对话系统基本框架结构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0466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相关研究</a:t>
            </a:r>
            <a:endParaRPr lang="en-US" altLang="zh-CN" sz="28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799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052736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/>
              <a:t>rule-based</a:t>
            </a:r>
            <a:r>
              <a:rPr lang="zh-CN" altLang="en-US" sz="2000" dirty="0" smtClean="0"/>
              <a:t>：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generate </a:t>
            </a:r>
            <a:r>
              <a:rPr lang="en-US" altLang="zh-CN" sz="2000" dirty="0"/>
              <a:t>variant dialogue acts given </a:t>
            </a:r>
            <a:r>
              <a:rPr lang="en-US" altLang="zh-CN" sz="2000" dirty="0" smtClean="0"/>
              <a:t>some certain information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agenda-based</a:t>
            </a:r>
            <a:r>
              <a:rPr lang="zh-CN" altLang="en-US" sz="2000" b="1" dirty="0" smtClean="0"/>
              <a:t>：</a:t>
            </a:r>
            <a:endParaRPr lang="en-US" altLang="zh-CN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It generates user </a:t>
            </a:r>
            <a:r>
              <a:rPr lang="en-US" altLang="zh-CN" sz="2000" dirty="0"/>
              <a:t>dialogue acts based on a full representation of the user goal and a </a:t>
            </a:r>
            <a:r>
              <a:rPr lang="en-US" altLang="zh-CN" sz="2000" dirty="0" smtClean="0"/>
              <a:t>stack-like user agenda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data-driven</a:t>
            </a:r>
            <a:r>
              <a:rPr lang="zh-CN" altLang="en-US" sz="2000" b="1" dirty="0" smtClean="0"/>
              <a:t>：</a:t>
            </a:r>
            <a:endParaRPr lang="en-US" altLang="zh-CN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use </a:t>
            </a:r>
            <a:r>
              <a:rPr lang="en-US" altLang="zh-CN" sz="2000" dirty="0"/>
              <a:t>statistical methods to </a:t>
            </a:r>
            <a:r>
              <a:rPr lang="en-US" altLang="zh-CN" sz="2000" dirty="0" smtClean="0"/>
              <a:t>simulate users</a:t>
            </a:r>
            <a:r>
              <a:rPr lang="en-US" altLang="zh-CN" sz="2000" dirty="0"/>
              <a:t>’ dialogue acts </a:t>
            </a:r>
            <a:r>
              <a:rPr lang="en-US" altLang="zh-CN" sz="2000" dirty="0" smtClean="0"/>
              <a:t>given corpora.</a:t>
            </a:r>
          </a:p>
          <a:p>
            <a:pPr>
              <a:lnSpc>
                <a:spcPct val="150000"/>
              </a:lnSpc>
            </a:pP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基于规则和概率，只关注系统输出，没有关注用户历史信息。使得对话与正常的自然对话有不符合的地方。</a:t>
            </a:r>
            <a:endParaRPr lang="zh-CN" altLang="en-US" sz="2400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40466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相关研究</a:t>
            </a:r>
            <a:endParaRPr lang="en-US" altLang="zh-CN" sz="28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03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jacoxu\AppData\Roaming\Tencent\Users\85557812\QQ\WinTemp\RichOle\SRFRRYMOC%0}(MJ2H{[%O7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11" y="2819638"/>
            <a:ext cx="7885137" cy="303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2432" y="569489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对话模拟系统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0466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相关研究</a:t>
            </a:r>
            <a:endParaRPr lang="en-US" altLang="zh-CN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124744"/>
            <a:ext cx="856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典型的对话模拟系统，包括两个主要模块：系统模块和用户模块。</a:t>
            </a:r>
            <a:endParaRPr lang="en-US" altLang="zh-CN" sz="2400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前者控制对话</a:t>
            </a:r>
            <a:r>
              <a:rPr lang="zh-CN" altLang="en-US" sz="2400" dirty="0">
                <a:latin typeface="华文隶书" pitchFamily="2" charset="-122"/>
                <a:ea typeface="华文隶书" pitchFamily="2" charset="-122"/>
              </a:rPr>
              <a:t>，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后者生成用户对话。</a:t>
            </a:r>
            <a:endParaRPr lang="en-US" altLang="zh-CN" sz="2400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必须具备一个标注的初始语料库</a:t>
            </a:r>
            <a:endParaRPr lang="zh-CN" altLang="en-US" sz="2400" dirty="0">
              <a:latin typeface="华文隶书" pitchFamily="2" charset="-122"/>
              <a:ea typeface="华文隶书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81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jacoxu\AppData\Roaming\Tencent\Users\85557812\QQ\WinTemp\RichOle\(MM$1A]3GZ17IOV}3%]8W`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8423"/>
            <a:ext cx="465693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566673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        子目标的语言模型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05273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由于在对话语料库中有很多的</a:t>
            </a:r>
            <a:r>
              <a:rPr lang="en-US" altLang="zh-CN" sz="2400" dirty="0" smtClean="0">
                <a:latin typeface="华文隶书" pitchFamily="2" charset="-122"/>
                <a:ea typeface="华文隶书" pitchFamily="2" charset="-122"/>
              </a:rPr>
              <a:t>dialogue turn</a:t>
            </a:r>
            <a:r>
              <a:rPr lang="zh-CN" altLang="en-US" sz="2400" dirty="0" smtClean="0">
                <a:latin typeface="华文隶书" pitchFamily="2" charset="-122"/>
                <a:ea typeface="华文隶书" pitchFamily="2" charset="-122"/>
              </a:rPr>
              <a:t>，其中一些是重复。把语料库切割成几个子目标，每一个子目标训练成一个</a:t>
            </a:r>
            <a:r>
              <a:rPr lang="en-US" altLang="zh-CN" sz="2400" dirty="0" smtClean="0">
                <a:latin typeface="华文隶书" pitchFamily="2" charset="-122"/>
                <a:ea typeface="华文隶书" pitchFamily="2" charset="-122"/>
              </a:rPr>
              <a:t>UH-IOHMM model</a:t>
            </a:r>
            <a:endParaRPr lang="zh-CN" altLang="en-US" sz="2400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716" y="495618"/>
            <a:ext cx="4803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UH-IOHMM</a:t>
            </a:r>
            <a:r>
              <a:rPr lang="zh-CN" altLang="en-US" sz="28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8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对话模拟系统</a:t>
            </a:r>
            <a:endParaRPr lang="zh-CN" altLang="en-US" sz="28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00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275856" y="1504099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4572000" y="148478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5868144" y="1504099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2051720" y="2584219"/>
            <a:ext cx="504056" cy="5040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3275856" y="2584219"/>
            <a:ext cx="504056" cy="5040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572000" y="2591510"/>
            <a:ext cx="504056" cy="5040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868144" y="2598801"/>
            <a:ext cx="504056" cy="5040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75856" y="3780735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868144" y="3780735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2000" y="3780735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051720" y="3780735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7" name="直接箭头连接符 16"/>
          <p:cNvCxnSpPr>
            <a:stCxn id="7" idx="6"/>
            <a:endCxn id="9" idx="2"/>
          </p:cNvCxnSpPr>
          <p:nvPr/>
        </p:nvCxnSpPr>
        <p:spPr>
          <a:xfrm>
            <a:off x="2555776" y="2836247"/>
            <a:ext cx="72008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3797807" y="2829024"/>
            <a:ext cx="72008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5087297" y="2836247"/>
            <a:ext cx="72008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endCxn id="9" idx="0"/>
          </p:cNvCxnSpPr>
          <p:nvPr/>
        </p:nvCxnSpPr>
        <p:spPr>
          <a:xfrm>
            <a:off x="3527884" y="2008155"/>
            <a:ext cx="0" cy="57606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4824028" y="1988840"/>
            <a:ext cx="0" cy="57606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6120172" y="2022737"/>
            <a:ext cx="0" cy="57606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左弧形箭头 27"/>
          <p:cNvSpPr/>
          <p:nvPr/>
        </p:nvSpPr>
        <p:spPr>
          <a:xfrm>
            <a:off x="3042635" y="1908528"/>
            <a:ext cx="289841" cy="2043844"/>
          </a:xfrm>
          <a:prstGeom prst="curvedRightArrow">
            <a:avLst>
              <a:gd name="adj1" fmla="val 0"/>
              <a:gd name="adj2" fmla="val 50000"/>
              <a:gd name="adj3" fmla="val 51763"/>
            </a:avLst>
          </a:prstGeom>
          <a:ln w="22225">
            <a:solidFill>
              <a:srgbClr val="C00000"/>
            </a:solidFill>
            <a:headEnd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31" name="直接箭头连接符 30"/>
          <p:cNvCxnSpPr>
            <a:endCxn id="15" idx="0"/>
          </p:cNvCxnSpPr>
          <p:nvPr/>
        </p:nvCxnSpPr>
        <p:spPr>
          <a:xfrm>
            <a:off x="2303748" y="3110148"/>
            <a:ext cx="0" cy="670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endCxn id="12" idx="0"/>
          </p:cNvCxnSpPr>
          <p:nvPr/>
        </p:nvCxnSpPr>
        <p:spPr>
          <a:xfrm>
            <a:off x="3527884" y="3110148"/>
            <a:ext cx="0" cy="670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4824028" y="3102857"/>
            <a:ext cx="0" cy="670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6142856" y="3102857"/>
            <a:ext cx="0" cy="670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7" idx="0"/>
            <a:endCxn id="4" idx="2"/>
          </p:cNvCxnSpPr>
          <p:nvPr/>
        </p:nvCxnSpPr>
        <p:spPr>
          <a:xfrm flipV="1">
            <a:off x="2303748" y="1756127"/>
            <a:ext cx="972108" cy="828092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左弧形箭头 57"/>
          <p:cNvSpPr/>
          <p:nvPr/>
        </p:nvSpPr>
        <p:spPr>
          <a:xfrm>
            <a:off x="4282159" y="1908528"/>
            <a:ext cx="289841" cy="2043844"/>
          </a:xfrm>
          <a:prstGeom prst="curvedRightArrow">
            <a:avLst>
              <a:gd name="adj1" fmla="val 0"/>
              <a:gd name="adj2" fmla="val 50000"/>
              <a:gd name="adj3" fmla="val 51763"/>
            </a:avLst>
          </a:prstGeom>
          <a:ln w="22225">
            <a:solidFill>
              <a:srgbClr val="C00000"/>
            </a:solidFill>
            <a:headEnd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0" name="左弧形箭头 59"/>
          <p:cNvSpPr/>
          <p:nvPr/>
        </p:nvSpPr>
        <p:spPr>
          <a:xfrm>
            <a:off x="5578303" y="1908528"/>
            <a:ext cx="289841" cy="2112606"/>
          </a:xfrm>
          <a:prstGeom prst="curvedRightArrow">
            <a:avLst>
              <a:gd name="adj1" fmla="val 0"/>
              <a:gd name="adj2" fmla="val 50000"/>
              <a:gd name="adj3" fmla="val 51763"/>
            </a:avLst>
          </a:prstGeom>
          <a:ln w="22225">
            <a:solidFill>
              <a:srgbClr val="C00000"/>
            </a:solidFill>
            <a:headEnd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64" name="直接箭头连接符 63"/>
          <p:cNvCxnSpPr>
            <a:stCxn id="15" idx="0"/>
            <a:endCxn id="4" idx="2"/>
          </p:cNvCxnSpPr>
          <p:nvPr/>
        </p:nvCxnSpPr>
        <p:spPr>
          <a:xfrm flipV="1">
            <a:off x="2303748" y="1756127"/>
            <a:ext cx="972108" cy="2024608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V="1">
            <a:off x="3599892" y="1736812"/>
            <a:ext cx="972108" cy="828092"/>
          </a:xfrm>
          <a:prstGeom prst="straightConnector1">
            <a:avLst/>
          </a:prstGeom>
          <a:ln w="2222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>
            <a:stCxn id="12" idx="0"/>
            <a:endCxn id="5" idx="2"/>
          </p:cNvCxnSpPr>
          <p:nvPr/>
        </p:nvCxnSpPr>
        <p:spPr>
          <a:xfrm flipV="1">
            <a:off x="3527884" y="1736812"/>
            <a:ext cx="1044116" cy="2043923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flipV="1">
            <a:off x="4896036" y="1733882"/>
            <a:ext cx="972108" cy="828092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flipV="1">
            <a:off x="4824028" y="1736913"/>
            <a:ext cx="1044116" cy="2024608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151620" y="1504099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prstClr val="black"/>
                </a:solidFill>
              </a:rPr>
              <a:t>User</a:t>
            </a:r>
            <a:endParaRPr lang="zh-CN" altLang="en-US" b="1" i="1" dirty="0">
              <a:solidFill>
                <a:prstClr val="black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97614" y="264435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prstClr val="black"/>
                </a:solidFill>
              </a:rPr>
              <a:t>State</a:t>
            </a:r>
            <a:endParaRPr lang="zh-CN" altLang="en-US" b="1" i="1" dirty="0">
              <a:solidFill>
                <a:prstClr val="black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71600" y="3848097"/>
            <a:ext cx="102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prstClr val="black"/>
                </a:solidFill>
              </a:rPr>
              <a:t>Observe</a:t>
            </a:r>
            <a:endParaRPr lang="zh-CN" altLang="en-US" b="1" i="1" dirty="0">
              <a:solidFill>
                <a:prstClr val="black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1720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prstClr val="black"/>
                </a:solidFill>
              </a:rPr>
              <a:t>t0</a:t>
            </a:r>
            <a:endParaRPr lang="zh-CN" altLang="en-US" b="1" i="1" dirty="0">
              <a:solidFill>
                <a:prstClr val="black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5856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prstClr val="black"/>
                </a:solidFill>
              </a:rPr>
              <a:t>t1</a:t>
            </a:r>
            <a:endParaRPr lang="zh-CN" altLang="en-US" b="1" i="1" dirty="0">
              <a:solidFill>
                <a:prstClr val="black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0873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prstClr val="black"/>
                </a:solidFill>
              </a:rPr>
              <a:t>t2</a:t>
            </a:r>
            <a:endParaRPr lang="zh-CN" altLang="en-US" b="1" i="1" dirty="0">
              <a:solidFill>
                <a:prstClr val="black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890828" y="11249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prstClr val="black"/>
                </a:solidFill>
              </a:rPr>
              <a:t>t3</a:t>
            </a:r>
            <a:endParaRPr lang="zh-CN" altLang="en-US" b="1" i="1" dirty="0">
              <a:solidFill>
                <a:prstClr val="black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491022" y="1867886"/>
            <a:ext cx="1130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4F81BD">
                    <a:lumMod val="75000"/>
                  </a:srgbClr>
                </a:solidFill>
              </a:rPr>
              <a:t>....</a:t>
            </a:r>
            <a:endParaRPr lang="zh-CN" altLang="en-US" sz="8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1905" y="389855"/>
            <a:ext cx="5861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UH-IOHMM</a:t>
            </a:r>
            <a:r>
              <a:rPr lang="zh-CN" altLang="en-US" sz="28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对话模拟系统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971600" y="4437112"/>
            <a:ext cx="7506834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b="1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User: </a:t>
            </a:r>
            <a:r>
              <a:rPr lang="zh-CN" altLang="en-US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用户的观察值（例：告知时间、地点；询问某地天气等等）</a:t>
            </a:r>
            <a:endParaRPr lang="en-US" altLang="zh-CN" dirty="0" smtClean="0">
              <a:solidFill>
                <a:prstClr val="black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State: </a:t>
            </a:r>
            <a:r>
              <a:rPr lang="zh-CN" altLang="en-US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系统的隐状态 （例：询问意图、告知意图等等）</a:t>
            </a:r>
            <a:endParaRPr lang="en-US" altLang="zh-CN" dirty="0" smtClean="0">
              <a:solidFill>
                <a:prstClr val="black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Observe: </a:t>
            </a:r>
            <a:r>
              <a:rPr lang="zh-CN" altLang="en-US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系统的观察值（例：询问用户查询天气所在地、查询时间等等）</a:t>
            </a:r>
            <a:endParaRPr lang="en-US" altLang="zh-CN" dirty="0" smtClean="0">
              <a:solidFill>
                <a:prstClr val="black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蓝色箭头对应</a:t>
            </a:r>
            <a:r>
              <a:rPr lang="en-US" altLang="zh-CN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user model</a:t>
            </a:r>
            <a:r>
              <a:rPr lang="zh-CN" altLang="en-US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：产生用户响应</a:t>
            </a:r>
            <a:r>
              <a:rPr lang="en-US" altLang="zh-CN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(</a:t>
            </a:r>
            <a:r>
              <a:rPr lang="zh-CN" altLang="en-US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例：“北京”、“今天”等等</a:t>
            </a:r>
            <a:r>
              <a:rPr lang="en-US" altLang="zh-CN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zh-CN" altLang="en-US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红色箭头对应</a:t>
            </a:r>
            <a:r>
              <a:rPr lang="en-US" altLang="zh-CN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system model</a:t>
            </a:r>
            <a:r>
              <a:rPr lang="zh-CN" altLang="en-US" dirty="0" smtClean="0">
                <a:solidFill>
                  <a:prstClr val="black"/>
                </a:solidFill>
                <a:latin typeface="华文新魏" pitchFamily="2" charset="-122"/>
                <a:ea typeface="华文新魏" pitchFamily="2" charset="-122"/>
              </a:rPr>
              <a:t>：产生系统输出</a:t>
            </a:r>
            <a:endParaRPr lang="zh-CN" altLang="en-US" dirty="0">
              <a:solidFill>
                <a:prstClr val="black"/>
              </a:solidFill>
              <a:latin typeface="华文新魏" pitchFamily="2" charset="-122"/>
              <a:ea typeface="华文新魏" pitchFamily="2" charset="-122"/>
            </a:endParaRPr>
          </a:p>
        </p:txBody>
      </p:sp>
      <p:cxnSp>
        <p:nvCxnSpPr>
          <p:cNvPr id="3" name="直接箭头连接符 2"/>
          <p:cNvCxnSpPr>
            <a:stCxn id="4" idx="6"/>
            <a:endCxn id="5" idx="2"/>
          </p:cNvCxnSpPr>
          <p:nvPr/>
        </p:nvCxnSpPr>
        <p:spPr>
          <a:xfrm flipV="1">
            <a:off x="3779912" y="1736812"/>
            <a:ext cx="792088" cy="19315"/>
          </a:xfrm>
          <a:prstGeom prst="straightConnector1">
            <a:avLst/>
          </a:prstGeom>
          <a:ln w="31750">
            <a:solidFill>
              <a:schemeClr val="tx1">
                <a:lumMod val="95000"/>
                <a:lumOff val="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 flipV="1">
            <a:off x="5098740" y="1727255"/>
            <a:ext cx="792088" cy="19315"/>
          </a:xfrm>
          <a:prstGeom prst="straightConnector1">
            <a:avLst/>
          </a:prstGeom>
          <a:ln w="31750">
            <a:solidFill>
              <a:schemeClr val="tx1">
                <a:lumMod val="95000"/>
                <a:lumOff val="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jacoxu\AppData\Roaming\Tencent\Users\85557812\QQ\WinTemp\RichOle\52O%}L3IU9S1)GSHPX`)L9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44" y="1412776"/>
            <a:ext cx="7400925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5816" y="59159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prstClr val="black"/>
                </a:solidFill>
              </a:rPr>
              <a:t>状态和动作定义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7336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UH-IOHMM</a:t>
            </a:r>
            <a:r>
              <a:rPr lang="zh-CN" altLang="en-US" sz="28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对话模拟系统</a:t>
            </a:r>
          </a:p>
        </p:txBody>
      </p:sp>
    </p:spTree>
    <p:extLst>
      <p:ext uri="{BB962C8B-B14F-4D97-AF65-F5344CB8AC3E}">
        <p14:creationId xmlns:p14="http://schemas.microsoft.com/office/powerpoint/2010/main" val="29510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630</Words>
  <Application>Microsoft Office PowerPoint</Application>
  <PresentationFormat>全屏显示(4:3)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5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Office 主题</vt:lpstr>
      <vt:lpstr>1_Office 主题</vt:lpstr>
      <vt:lpstr>2_Office 主题</vt:lpstr>
      <vt:lpstr>3_Office 主题</vt:lpstr>
      <vt:lpstr>4_Office 主题</vt:lpstr>
      <vt:lpstr>Simulated Spoken Dialogue System Based on IOHMM with User History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Simulated Spoken Dialogue System Based on IOHMM with User History</dc:title>
  <dc:creator>jacoxu</dc:creator>
  <cp:lastModifiedBy>jacoxu</cp:lastModifiedBy>
  <cp:revision>22</cp:revision>
  <dcterms:created xsi:type="dcterms:W3CDTF">2013-11-16T13:30:48Z</dcterms:created>
  <dcterms:modified xsi:type="dcterms:W3CDTF">2013-11-18T16:16:05Z</dcterms:modified>
</cp:coreProperties>
</file>